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0"/>
  </p:notesMasterIdLst>
  <p:sldIdLst>
    <p:sldId id="318" r:id="rId5"/>
    <p:sldId id="257" r:id="rId6"/>
    <p:sldId id="319" r:id="rId7"/>
    <p:sldId id="258" r:id="rId8"/>
    <p:sldId id="320" r:id="rId9"/>
    <p:sldId id="321" r:id="rId10"/>
    <p:sldId id="322" r:id="rId11"/>
    <p:sldId id="323" r:id="rId12"/>
    <p:sldId id="335" r:id="rId13"/>
    <p:sldId id="325" r:id="rId14"/>
    <p:sldId id="326" r:id="rId15"/>
    <p:sldId id="327" r:id="rId16"/>
    <p:sldId id="260" r:id="rId17"/>
    <p:sldId id="261" r:id="rId18"/>
    <p:sldId id="262" r:id="rId19"/>
    <p:sldId id="263" r:id="rId20"/>
    <p:sldId id="264" r:id="rId21"/>
    <p:sldId id="265" r:id="rId22"/>
    <p:sldId id="266" r:id="rId23"/>
    <p:sldId id="328" r:id="rId24"/>
    <p:sldId id="329" r:id="rId25"/>
    <p:sldId id="330" r:id="rId26"/>
    <p:sldId id="333" r:id="rId27"/>
    <p:sldId id="331" r:id="rId28"/>
    <p:sldId id="334" r:id="rId29"/>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8C5F811-5336-24B8-51D7-B4885B82F68E}" name="Melissa Huffmaster" initials="MH" userId="S::Melissa.Huffmaster@twdb.texas.gov::236a5184-b181-4242-bf02-28fbb3b22686" providerId="AD"/>
  <p188:author id="{D170DB55-CC03-9471-7FA0-A013B6009629}" name="Suzanne Wright" initials="SW" userId="S::suzanne.wright@twdb.texas.gov::50434b3b-c8e4-4e99-98c2-d8e949f0e5ba" providerId="AD"/>
  <p188:author id="{718CD565-3F6C-90DA-25E7-8E27AA57EEE9}" name="Marvin Cole-Chaney" initials="MC" userId="S::marvin.chaney@twdb.texas.gov::39e22df1-255f-4a54-be6d-3b638a98c56d" providerId="AD"/>
  <p188:author id="{C6764E6E-3C27-DCCD-1065-CD2E31F82732}" name="Suzanne Wright" initials="SW" userId="S::Suzanne.Wright@twdb.texas.gov::50434b3b-c8e4-4e99-98c2-d8e949f0e5ba" providerId="AD"/>
  <p188:author id="{678A85A8-C26B-609E-22C5-032B0F8446DB}" name="Jo Bradshaw" initials="" userId="S::Jo.Bradshaw@twdb.texas.gov::baca45bd-6ccb-4d0e-a235-4d213fbb446b" providerId="AD"/>
  <p188:author id="{8978EBBD-9D3D-5104-2AFB-6A43F4CECD2B}" name="Jesse Milonovich" initials="JM" userId="S::jesse.milonovich@twdb.texas.gov::253d484a-9dfd-4a68-a9b1-56a31c3ca435" providerId="AD"/>
  <p188:author id="{92A0F3D8-7A0D-7FFD-10C4-74E0A62C5A5E}" name="Jo Bradshaw" initials="JB" userId="S::jo.bradshaw@twdb.texas.gov::baca45bd-6ccb-4d0e-a235-4d213fbb446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38E9CF-9327-7735-725F-DA64C06AF098}" v="29" dt="2025-12-22T19:27:36.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1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2C2AD2-833D-4882-BAC2-2DB6BB4D7F4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1563834-02CA-4CD5-ABC0-381BAD9059BE}">
      <dgm:prSet custT="1"/>
      <dgm:spPr/>
      <dgm:t>
        <a:bodyPr/>
        <a:lstStyle/>
        <a:p>
          <a:r>
            <a:rPr lang="en-US" sz="2000"/>
            <a:t>Newspaper Advertisements</a:t>
          </a:r>
        </a:p>
      </dgm:t>
    </dgm:pt>
    <dgm:pt modelId="{53A60146-7631-4F0E-B05D-6AA4AF686C2A}" type="parTrans" cxnId="{0751E743-73F5-4375-AA7F-D3B95BAF5B7D}">
      <dgm:prSet/>
      <dgm:spPr/>
      <dgm:t>
        <a:bodyPr/>
        <a:lstStyle/>
        <a:p>
          <a:endParaRPr lang="en-US"/>
        </a:p>
      </dgm:t>
    </dgm:pt>
    <dgm:pt modelId="{80688335-18A1-4465-9B26-A1676DEE1D6A}" type="sibTrans" cxnId="{0751E743-73F5-4375-AA7F-D3B95BAF5B7D}">
      <dgm:prSet/>
      <dgm:spPr/>
      <dgm:t>
        <a:bodyPr/>
        <a:lstStyle/>
        <a:p>
          <a:endParaRPr lang="en-US"/>
        </a:p>
      </dgm:t>
    </dgm:pt>
    <dgm:pt modelId="{86E02A3B-BEFF-477F-AE56-583BA1DD991E}">
      <dgm:prSet custT="1"/>
      <dgm:spPr/>
      <dgm:t>
        <a:bodyPr/>
        <a:lstStyle/>
        <a:p>
          <a:r>
            <a:rPr lang="en-US" sz="2000"/>
            <a:t>Direct Contact</a:t>
          </a:r>
        </a:p>
      </dgm:t>
    </dgm:pt>
    <dgm:pt modelId="{999B0D37-19BA-4306-85C1-E5E81A26E2E3}" type="parTrans" cxnId="{C457A69C-80CB-42D8-AF17-60A73B4AF477}">
      <dgm:prSet/>
      <dgm:spPr/>
      <dgm:t>
        <a:bodyPr/>
        <a:lstStyle/>
        <a:p>
          <a:endParaRPr lang="en-US"/>
        </a:p>
      </dgm:t>
    </dgm:pt>
    <dgm:pt modelId="{933DD3BE-A613-42A5-9C2F-DEE9FB033C7C}" type="sibTrans" cxnId="{C457A69C-80CB-42D8-AF17-60A73B4AF477}">
      <dgm:prSet/>
      <dgm:spPr/>
      <dgm:t>
        <a:bodyPr/>
        <a:lstStyle/>
        <a:p>
          <a:endParaRPr lang="en-US"/>
        </a:p>
      </dgm:t>
    </dgm:pt>
    <dgm:pt modelId="{3C9ECEB9-9F7C-448B-9440-D69440D4F148}">
      <dgm:prSet custT="1"/>
      <dgm:spPr/>
      <dgm:t>
        <a:bodyPr/>
        <a:lstStyle/>
        <a:p>
          <a:r>
            <a:rPr lang="en-US" sz="2000"/>
            <a:t>Meetings or Conferences</a:t>
          </a:r>
        </a:p>
      </dgm:t>
    </dgm:pt>
    <dgm:pt modelId="{0EC40F08-72F4-4A83-A735-064BDC09B724}" type="parTrans" cxnId="{C6CC987E-B8E7-4C90-8633-80C2A768E386}">
      <dgm:prSet/>
      <dgm:spPr/>
      <dgm:t>
        <a:bodyPr/>
        <a:lstStyle/>
        <a:p>
          <a:endParaRPr lang="en-US"/>
        </a:p>
      </dgm:t>
    </dgm:pt>
    <dgm:pt modelId="{C0177DA8-2F36-4480-8753-6CAF4A4FDD6D}" type="sibTrans" cxnId="{C6CC987E-B8E7-4C90-8633-80C2A768E386}">
      <dgm:prSet/>
      <dgm:spPr/>
      <dgm:t>
        <a:bodyPr/>
        <a:lstStyle/>
        <a:p>
          <a:endParaRPr lang="en-US"/>
        </a:p>
      </dgm:t>
    </dgm:pt>
    <dgm:pt modelId="{75E663DD-88CC-4ED7-B174-AEA20889DF9E}">
      <dgm:prSet custT="1"/>
      <dgm:spPr/>
      <dgm:t>
        <a:bodyPr/>
        <a:lstStyle/>
        <a:p>
          <a:r>
            <a:rPr lang="en-US" sz="2000"/>
            <a:t>Minority Media Postings</a:t>
          </a:r>
        </a:p>
      </dgm:t>
    </dgm:pt>
    <dgm:pt modelId="{8652D687-259E-4295-A492-5DD1386207D1}" type="parTrans" cxnId="{8A26DD5B-C1A8-4B10-8EBB-BB74F067C5CD}">
      <dgm:prSet/>
      <dgm:spPr/>
      <dgm:t>
        <a:bodyPr/>
        <a:lstStyle/>
        <a:p>
          <a:endParaRPr lang="en-US"/>
        </a:p>
      </dgm:t>
    </dgm:pt>
    <dgm:pt modelId="{60C4D26D-7A83-4E8E-AD16-80DC0E6DCCF4}" type="sibTrans" cxnId="{8A26DD5B-C1A8-4B10-8EBB-BB74F067C5CD}">
      <dgm:prSet/>
      <dgm:spPr/>
      <dgm:t>
        <a:bodyPr/>
        <a:lstStyle/>
        <a:p>
          <a:endParaRPr lang="en-US"/>
        </a:p>
      </dgm:t>
    </dgm:pt>
    <dgm:pt modelId="{671C7E7F-A2D6-49C5-903D-160AC1B13A92}">
      <dgm:prSet custT="1"/>
      <dgm:spPr/>
      <dgm:t>
        <a:bodyPr/>
        <a:lstStyle/>
        <a:p>
          <a:r>
            <a:rPr lang="en-US" sz="2000"/>
            <a:t>Internet Website Postings</a:t>
          </a:r>
        </a:p>
      </dgm:t>
    </dgm:pt>
    <dgm:pt modelId="{2AAF6C38-197F-47D1-86CB-B443F1AD262D}" type="parTrans" cxnId="{B402741D-D473-493F-9F5F-6FECC6E7C80B}">
      <dgm:prSet/>
      <dgm:spPr/>
      <dgm:t>
        <a:bodyPr/>
        <a:lstStyle/>
        <a:p>
          <a:endParaRPr lang="en-US"/>
        </a:p>
      </dgm:t>
    </dgm:pt>
    <dgm:pt modelId="{5DB4C7F0-D9A6-41DE-8A92-94B5D89A33F7}" type="sibTrans" cxnId="{B402741D-D473-493F-9F5F-6FECC6E7C80B}">
      <dgm:prSet/>
      <dgm:spPr/>
      <dgm:t>
        <a:bodyPr/>
        <a:lstStyle/>
        <a:p>
          <a:endParaRPr lang="en-US"/>
        </a:p>
      </dgm:t>
    </dgm:pt>
    <dgm:pt modelId="{2134C66B-7F33-48EC-BBB6-3331CBF06C96}">
      <dgm:prSet custT="1"/>
      <dgm:spPr/>
      <dgm:t>
        <a:bodyPr/>
        <a:lstStyle/>
        <a:p>
          <a:r>
            <a:rPr lang="en-US" sz="2000"/>
            <a:t>Trade Association Publications</a:t>
          </a:r>
        </a:p>
      </dgm:t>
    </dgm:pt>
    <dgm:pt modelId="{10E92E73-444C-4A60-A21E-2014E946DE21}" type="parTrans" cxnId="{F70A578C-69B0-4440-81CC-F9C1D4FBD2A0}">
      <dgm:prSet/>
      <dgm:spPr/>
      <dgm:t>
        <a:bodyPr/>
        <a:lstStyle/>
        <a:p>
          <a:endParaRPr lang="en-US"/>
        </a:p>
      </dgm:t>
    </dgm:pt>
    <dgm:pt modelId="{45D1FB39-C3CF-4ECA-AAD2-C892D41582C5}" type="sibTrans" cxnId="{F70A578C-69B0-4440-81CC-F9C1D4FBD2A0}">
      <dgm:prSet/>
      <dgm:spPr/>
      <dgm:t>
        <a:bodyPr/>
        <a:lstStyle/>
        <a:p>
          <a:endParaRPr lang="en-US"/>
        </a:p>
      </dgm:t>
    </dgm:pt>
    <dgm:pt modelId="{79983BC9-8B45-4005-82C3-3D7D1D692818}">
      <dgm:prSet custT="1"/>
      <dgm:spPr/>
      <dgm:t>
        <a:bodyPr/>
        <a:lstStyle/>
        <a:p>
          <a:r>
            <a:rPr lang="en-US" sz="2000"/>
            <a:t>Other Government Publications</a:t>
          </a:r>
        </a:p>
      </dgm:t>
    </dgm:pt>
    <dgm:pt modelId="{D058A6E3-CBD3-4385-A016-0E89177329B7}" type="parTrans" cxnId="{5B572D14-17B5-4DCE-9D44-E2CD3B834FFF}">
      <dgm:prSet/>
      <dgm:spPr/>
      <dgm:t>
        <a:bodyPr/>
        <a:lstStyle/>
        <a:p>
          <a:endParaRPr lang="en-US"/>
        </a:p>
      </dgm:t>
    </dgm:pt>
    <dgm:pt modelId="{3C5E2862-40DA-42C2-B4F0-E1D490F20212}" type="sibTrans" cxnId="{5B572D14-17B5-4DCE-9D44-E2CD3B834FFF}">
      <dgm:prSet/>
      <dgm:spPr/>
      <dgm:t>
        <a:bodyPr/>
        <a:lstStyle/>
        <a:p>
          <a:endParaRPr lang="en-US"/>
        </a:p>
      </dgm:t>
    </dgm:pt>
    <dgm:pt modelId="{A1384DBE-0EAE-44C1-84CE-9C4F64B2F149}" type="pres">
      <dgm:prSet presAssocID="{442C2AD2-833D-4882-BAC2-2DB6BB4D7F47}" presName="linear" presStyleCnt="0">
        <dgm:presLayoutVars>
          <dgm:animLvl val="lvl"/>
          <dgm:resizeHandles val="exact"/>
        </dgm:presLayoutVars>
      </dgm:prSet>
      <dgm:spPr/>
    </dgm:pt>
    <dgm:pt modelId="{A7DF47B7-1E27-458B-80D8-B11B1C2B3478}" type="pres">
      <dgm:prSet presAssocID="{41563834-02CA-4CD5-ABC0-381BAD9059BE}" presName="parentText" presStyleLbl="node1" presStyleIdx="0" presStyleCnt="7">
        <dgm:presLayoutVars>
          <dgm:chMax val="0"/>
          <dgm:bulletEnabled val="1"/>
        </dgm:presLayoutVars>
      </dgm:prSet>
      <dgm:spPr/>
    </dgm:pt>
    <dgm:pt modelId="{28092D74-22A4-4924-8D83-4425F7D6BD78}" type="pres">
      <dgm:prSet presAssocID="{80688335-18A1-4465-9B26-A1676DEE1D6A}" presName="spacer" presStyleCnt="0"/>
      <dgm:spPr/>
    </dgm:pt>
    <dgm:pt modelId="{55ABFDB7-FFDD-4D2B-BC2A-FB5E025BDCF1}" type="pres">
      <dgm:prSet presAssocID="{86E02A3B-BEFF-477F-AE56-583BA1DD991E}" presName="parentText" presStyleLbl="node1" presStyleIdx="1" presStyleCnt="7">
        <dgm:presLayoutVars>
          <dgm:chMax val="0"/>
          <dgm:bulletEnabled val="1"/>
        </dgm:presLayoutVars>
      </dgm:prSet>
      <dgm:spPr/>
    </dgm:pt>
    <dgm:pt modelId="{EB59F317-5BEF-411C-BCA3-64AB7CF6934E}" type="pres">
      <dgm:prSet presAssocID="{933DD3BE-A613-42A5-9C2F-DEE9FB033C7C}" presName="spacer" presStyleCnt="0"/>
      <dgm:spPr/>
    </dgm:pt>
    <dgm:pt modelId="{4F0507D3-2B93-4A3E-A5D9-40702D6B271B}" type="pres">
      <dgm:prSet presAssocID="{3C9ECEB9-9F7C-448B-9440-D69440D4F148}" presName="parentText" presStyleLbl="node1" presStyleIdx="2" presStyleCnt="7" custLinFactNeighborX="-52">
        <dgm:presLayoutVars>
          <dgm:chMax val="0"/>
          <dgm:bulletEnabled val="1"/>
        </dgm:presLayoutVars>
      </dgm:prSet>
      <dgm:spPr/>
    </dgm:pt>
    <dgm:pt modelId="{88F45382-A503-447F-8CC9-9579B686DD3C}" type="pres">
      <dgm:prSet presAssocID="{C0177DA8-2F36-4480-8753-6CAF4A4FDD6D}" presName="spacer" presStyleCnt="0"/>
      <dgm:spPr/>
    </dgm:pt>
    <dgm:pt modelId="{485D1CF7-D989-45F1-8B13-34556B7B7755}" type="pres">
      <dgm:prSet presAssocID="{75E663DD-88CC-4ED7-B174-AEA20889DF9E}" presName="parentText" presStyleLbl="node1" presStyleIdx="3" presStyleCnt="7">
        <dgm:presLayoutVars>
          <dgm:chMax val="0"/>
          <dgm:bulletEnabled val="1"/>
        </dgm:presLayoutVars>
      </dgm:prSet>
      <dgm:spPr/>
    </dgm:pt>
    <dgm:pt modelId="{C05F88A1-C101-471E-8F5A-698FD4AB4F8E}" type="pres">
      <dgm:prSet presAssocID="{60C4D26D-7A83-4E8E-AD16-80DC0E6DCCF4}" presName="spacer" presStyleCnt="0"/>
      <dgm:spPr/>
    </dgm:pt>
    <dgm:pt modelId="{AFE5829A-069B-4DB2-B135-96733B722F3F}" type="pres">
      <dgm:prSet presAssocID="{671C7E7F-A2D6-49C5-903D-160AC1B13A92}" presName="parentText" presStyleLbl="node1" presStyleIdx="4" presStyleCnt="7">
        <dgm:presLayoutVars>
          <dgm:chMax val="0"/>
          <dgm:bulletEnabled val="1"/>
        </dgm:presLayoutVars>
      </dgm:prSet>
      <dgm:spPr/>
    </dgm:pt>
    <dgm:pt modelId="{492A7291-DD5F-406E-9B7D-6722B3E1BE49}" type="pres">
      <dgm:prSet presAssocID="{5DB4C7F0-D9A6-41DE-8A92-94B5D89A33F7}" presName="spacer" presStyleCnt="0"/>
      <dgm:spPr/>
    </dgm:pt>
    <dgm:pt modelId="{EB41456F-3CAC-4451-BDA6-52447BFB9C08}" type="pres">
      <dgm:prSet presAssocID="{2134C66B-7F33-48EC-BBB6-3331CBF06C96}" presName="parentText" presStyleLbl="node1" presStyleIdx="5" presStyleCnt="7">
        <dgm:presLayoutVars>
          <dgm:chMax val="0"/>
          <dgm:bulletEnabled val="1"/>
        </dgm:presLayoutVars>
      </dgm:prSet>
      <dgm:spPr/>
    </dgm:pt>
    <dgm:pt modelId="{4832B8CA-AA40-443F-8E57-ACC977071C8B}" type="pres">
      <dgm:prSet presAssocID="{45D1FB39-C3CF-4ECA-AAD2-C892D41582C5}" presName="spacer" presStyleCnt="0"/>
      <dgm:spPr/>
    </dgm:pt>
    <dgm:pt modelId="{90601BD9-9220-4847-AF19-6CEF4E11E3FB}" type="pres">
      <dgm:prSet presAssocID="{79983BC9-8B45-4005-82C3-3D7D1D692818}" presName="parentText" presStyleLbl="node1" presStyleIdx="6" presStyleCnt="7">
        <dgm:presLayoutVars>
          <dgm:chMax val="0"/>
          <dgm:bulletEnabled val="1"/>
        </dgm:presLayoutVars>
      </dgm:prSet>
      <dgm:spPr/>
    </dgm:pt>
  </dgm:ptLst>
  <dgm:cxnLst>
    <dgm:cxn modelId="{5B572D14-17B5-4DCE-9D44-E2CD3B834FFF}" srcId="{442C2AD2-833D-4882-BAC2-2DB6BB4D7F47}" destId="{79983BC9-8B45-4005-82C3-3D7D1D692818}" srcOrd="6" destOrd="0" parTransId="{D058A6E3-CBD3-4385-A016-0E89177329B7}" sibTransId="{3C5E2862-40DA-42C2-B4F0-E1D490F20212}"/>
    <dgm:cxn modelId="{B402741D-D473-493F-9F5F-6FECC6E7C80B}" srcId="{442C2AD2-833D-4882-BAC2-2DB6BB4D7F47}" destId="{671C7E7F-A2D6-49C5-903D-160AC1B13A92}" srcOrd="4" destOrd="0" parTransId="{2AAF6C38-197F-47D1-86CB-B443F1AD262D}" sibTransId="{5DB4C7F0-D9A6-41DE-8A92-94B5D89A33F7}"/>
    <dgm:cxn modelId="{B3E3733E-185A-48DF-A5C7-C8CAAE3248D3}" type="presOf" srcId="{442C2AD2-833D-4882-BAC2-2DB6BB4D7F47}" destId="{A1384DBE-0EAE-44C1-84CE-9C4F64B2F149}" srcOrd="0" destOrd="0" presId="urn:microsoft.com/office/officeart/2005/8/layout/vList2"/>
    <dgm:cxn modelId="{8A26DD5B-C1A8-4B10-8EBB-BB74F067C5CD}" srcId="{442C2AD2-833D-4882-BAC2-2DB6BB4D7F47}" destId="{75E663DD-88CC-4ED7-B174-AEA20889DF9E}" srcOrd="3" destOrd="0" parTransId="{8652D687-259E-4295-A492-5DD1386207D1}" sibTransId="{60C4D26D-7A83-4E8E-AD16-80DC0E6DCCF4}"/>
    <dgm:cxn modelId="{0751E743-73F5-4375-AA7F-D3B95BAF5B7D}" srcId="{442C2AD2-833D-4882-BAC2-2DB6BB4D7F47}" destId="{41563834-02CA-4CD5-ABC0-381BAD9059BE}" srcOrd="0" destOrd="0" parTransId="{53A60146-7631-4F0E-B05D-6AA4AF686C2A}" sibTransId="{80688335-18A1-4465-9B26-A1676DEE1D6A}"/>
    <dgm:cxn modelId="{B8647268-9E04-4F93-92EC-E0C08ED9EA4F}" type="presOf" srcId="{3C9ECEB9-9F7C-448B-9440-D69440D4F148}" destId="{4F0507D3-2B93-4A3E-A5D9-40702D6B271B}" srcOrd="0" destOrd="0" presId="urn:microsoft.com/office/officeart/2005/8/layout/vList2"/>
    <dgm:cxn modelId="{C6CC987E-B8E7-4C90-8633-80C2A768E386}" srcId="{442C2AD2-833D-4882-BAC2-2DB6BB4D7F47}" destId="{3C9ECEB9-9F7C-448B-9440-D69440D4F148}" srcOrd="2" destOrd="0" parTransId="{0EC40F08-72F4-4A83-A735-064BDC09B724}" sibTransId="{C0177DA8-2F36-4480-8753-6CAF4A4FDD6D}"/>
    <dgm:cxn modelId="{F70A578C-69B0-4440-81CC-F9C1D4FBD2A0}" srcId="{442C2AD2-833D-4882-BAC2-2DB6BB4D7F47}" destId="{2134C66B-7F33-48EC-BBB6-3331CBF06C96}" srcOrd="5" destOrd="0" parTransId="{10E92E73-444C-4A60-A21E-2014E946DE21}" sibTransId="{45D1FB39-C3CF-4ECA-AAD2-C892D41582C5}"/>
    <dgm:cxn modelId="{C457A69C-80CB-42D8-AF17-60A73B4AF477}" srcId="{442C2AD2-833D-4882-BAC2-2DB6BB4D7F47}" destId="{86E02A3B-BEFF-477F-AE56-583BA1DD991E}" srcOrd="1" destOrd="0" parTransId="{999B0D37-19BA-4306-85C1-E5E81A26E2E3}" sibTransId="{933DD3BE-A613-42A5-9C2F-DEE9FB033C7C}"/>
    <dgm:cxn modelId="{A91F8CAF-9BFC-40E2-9C66-943978C87101}" type="presOf" srcId="{79983BC9-8B45-4005-82C3-3D7D1D692818}" destId="{90601BD9-9220-4847-AF19-6CEF4E11E3FB}" srcOrd="0" destOrd="0" presId="urn:microsoft.com/office/officeart/2005/8/layout/vList2"/>
    <dgm:cxn modelId="{DB7230B5-DEB8-420A-BEA4-BBEF77E04B47}" type="presOf" srcId="{86E02A3B-BEFF-477F-AE56-583BA1DD991E}" destId="{55ABFDB7-FFDD-4D2B-BC2A-FB5E025BDCF1}" srcOrd="0" destOrd="0" presId="urn:microsoft.com/office/officeart/2005/8/layout/vList2"/>
    <dgm:cxn modelId="{0B8967CD-657B-45B1-B642-30B46142D6AD}" type="presOf" srcId="{75E663DD-88CC-4ED7-B174-AEA20889DF9E}" destId="{485D1CF7-D989-45F1-8B13-34556B7B7755}" srcOrd="0" destOrd="0" presId="urn:microsoft.com/office/officeart/2005/8/layout/vList2"/>
    <dgm:cxn modelId="{2C3277D2-D890-43F9-B6ED-2697258584FC}" type="presOf" srcId="{671C7E7F-A2D6-49C5-903D-160AC1B13A92}" destId="{AFE5829A-069B-4DB2-B135-96733B722F3F}" srcOrd="0" destOrd="0" presId="urn:microsoft.com/office/officeart/2005/8/layout/vList2"/>
    <dgm:cxn modelId="{289B34E5-33BE-4D7E-820A-677B2D8737D5}" type="presOf" srcId="{2134C66B-7F33-48EC-BBB6-3331CBF06C96}" destId="{EB41456F-3CAC-4451-BDA6-52447BFB9C08}" srcOrd="0" destOrd="0" presId="urn:microsoft.com/office/officeart/2005/8/layout/vList2"/>
    <dgm:cxn modelId="{BA6389EC-C0FE-4567-8470-1EC9F6CFF0D6}" type="presOf" srcId="{41563834-02CA-4CD5-ABC0-381BAD9059BE}" destId="{A7DF47B7-1E27-458B-80D8-B11B1C2B3478}" srcOrd="0" destOrd="0" presId="urn:microsoft.com/office/officeart/2005/8/layout/vList2"/>
    <dgm:cxn modelId="{F040877F-A863-432A-BDD0-60ED77017244}" type="presParOf" srcId="{A1384DBE-0EAE-44C1-84CE-9C4F64B2F149}" destId="{A7DF47B7-1E27-458B-80D8-B11B1C2B3478}" srcOrd="0" destOrd="0" presId="urn:microsoft.com/office/officeart/2005/8/layout/vList2"/>
    <dgm:cxn modelId="{D230D3EE-F515-4E02-944C-6AB5450BF7D9}" type="presParOf" srcId="{A1384DBE-0EAE-44C1-84CE-9C4F64B2F149}" destId="{28092D74-22A4-4924-8D83-4425F7D6BD78}" srcOrd="1" destOrd="0" presId="urn:microsoft.com/office/officeart/2005/8/layout/vList2"/>
    <dgm:cxn modelId="{92D8C8D4-456D-4FDE-BF03-0BBABE7D7F37}" type="presParOf" srcId="{A1384DBE-0EAE-44C1-84CE-9C4F64B2F149}" destId="{55ABFDB7-FFDD-4D2B-BC2A-FB5E025BDCF1}" srcOrd="2" destOrd="0" presId="urn:microsoft.com/office/officeart/2005/8/layout/vList2"/>
    <dgm:cxn modelId="{D743DDD3-339D-4BAB-A29F-B8CB3895003B}" type="presParOf" srcId="{A1384DBE-0EAE-44C1-84CE-9C4F64B2F149}" destId="{EB59F317-5BEF-411C-BCA3-64AB7CF6934E}" srcOrd="3" destOrd="0" presId="urn:microsoft.com/office/officeart/2005/8/layout/vList2"/>
    <dgm:cxn modelId="{4E7DEB54-F8F3-472E-9044-BE90D80FBD36}" type="presParOf" srcId="{A1384DBE-0EAE-44C1-84CE-9C4F64B2F149}" destId="{4F0507D3-2B93-4A3E-A5D9-40702D6B271B}" srcOrd="4" destOrd="0" presId="urn:microsoft.com/office/officeart/2005/8/layout/vList2"/>
    <dgm:cxn modelId="{BF0EB15E-27DD-4048-9476-9004C470F6E7}" type="presParOf" srcId="{A1384DBE-0EAE-44C1-84CE-9C4F64B2F149}" destId="{88F45382-A503-447F-8CC9-9579B686DD3C}" srcOrd="5" destOrd="0" presId="urn:microsoft.com/office/officeart/2005/8/layout/vList2"/>
    <dgm:cxn modelId="{7CA87C58-5262-4317-BBBF-5109E5C1D73D}" type="presParOf" srcId="{A1384DBE-0EAE-44C1-84CE-9C4F64B2F149}" destId="{485D1CF7-D989-45F1-8B13-34556B7B7755}" srcOrd="6" destOrd="0" presId="urn:microsoft.com/office/officeart/2005/8/layout/vList2"/>
    <dgm:cxn modelId="{AAD0F0D0-516D-4D21-8515-F07FCCB9F20E}" type="presParOf" srcId="{A1384DBE-0EAE-44C1-84CE-9C4F64B2F149}" destId="{C05F88A1-C101-471E-8F5A-698FD4AB4F8E}" srcOrd="7" destOrd="0" presId="urn:microsoft.com/office/officeart/2005/8/layout/vList2"/>
    <dgm:cxn modelId="{EB3E12E9-27BA-471B-8B66-5A07E95D3719}" type="presParOf" srcId="{A1384DBE-0EAE-44C1-84CE-9C4F64B2F149}" destId="{AFE5829A-069B-4DB2-B135-96733B722F3F}" srcOrd="8" destOrd="0" presId="urn:microsoft.com/office/officeart/2005/8/layout/vList2"/>
    <dgm:cxn modelId="{84D06B0F-B1D4-440E-8112-B3795F91F486}" type="presParOf" srcId="{A1384DBE-0EAE-44C1-84CE-9C4F64B2F149}" destId="{492A7291-DD5F-406E-9B7D-6722B3E1BE49}" srcOrd="9" destOrd="0" presId="urn:microsoft.com/office/officeart/2005/8/layout/vList2"/>
    <dgm:cxn modelId="{FD6D044F-BD5C-4A99-86B9-31EF0DAA4593}" type="presParOf" srcId="{A1384DBE-0EAE-44C1-84CE-9C4F64B2F149}" destId="{EB41456F-3CAC-4451-BDA6-52447BFB9C08}" srcOrd="10" destOrd="0" presId="urn:microsoft.com/office/officeart/2005/8/layout/vList2"/>
    <dgm:cxn modelId="{EB8C162B-7188-4AF3-B7BC-D5A2F48729D9}" type="presParOf" srcId="{A1384DBE-0EAE-44C1-84CE-9C4F64B2F149}" destId="{4832B8CA-AA40-443F-8E57-ACC977071C8B}" srcOrd="11" destOrd="0" presId="urn:microsoft.com/office/officeart/2005/8/layout/vList2"/>
    <dgm:cxn modelId="{7EEE8E7F-FD14-4287-B991-2F57D553A61C}" type="presParOf" srcId="{A1384DBE-0EAE-44C1-84CE-9C4F64B2F149}" destId="{90601BD9-9220-4847-AF19-6CEF4E11E3FB}"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DF47B7-1E27-458B-80D8-B11B1C2B3478}">
      <dsp:nvSpPr>
        <dsp:cNvPr id="0" name=""/>
        <dsp:cNvSpPr/>
      </dsp:nvSpPr>
      <dsp:spPr>
        <a:xfrm>
          <a:off x="0" y="597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Newspaper Advertisements</a:t>
          </a:r>
        </a:p>
      </dsp:txBody>
      <dsp:txXfrm>
        <a:off x="32898" y="92622"/>
        <a:ext cx="6106405" cy="608124"/>
      </dsp:txXfrm>
    </dsp:sp>
    <dsp:sp modelId="{55ABFDB7-FFDD-4D2B-BC2A-FB5E025BDCF1}">
      <dsp:nvSpPr>
        <dsp:cNvPr id="0" name=""/>
        <dsp:cNvSpPr/>
      </dsp:nvSpPr>
      <dsp:spPr>
        <a:xfrm>
          <a:off x="0" y="8373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Direct Contact</a:t>
          </a:r>
        </a:p>
      </dsp:txBody>
      <dsp:txXfrm>
        <a:off x="32898" y="870222"/>
        <a:ext cx="6106405" cy="608124"/>
      </dsp:txXfrm>
    </dsp:sp>
    <dsp:sp modelId="{4F0507D3-2B93-4A3E-A5D9-40702D6B271B}">
      <dsp:nvSpPr>
        <dsp:cNvPr id="0" name=""/>
        <dsp:cNvSpPr/>
      </dsp:nvSpPr>
      <dsp:spPr>
        <a:xfrm>
          <a:off x="0" y="16149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Meetings or Conferences</a:t>
          </a:r>
        </a:p>
      </dsp:txBody>
      <dsp:txXfrm>
        <a:off x="32898" y="1647822"/>
        <a:ext cx="6106405" cy="608124"/>
      </dsp:txXfrm>
    </dsp:sp>
    <dsp:sp modelId="{485D1CF7-D989-45F1-8B13-34556B7B7755}">
      <dsp:nvSpPr>
        <dsp:cNvPr id="0" name=""/>
        <dsp:cNvSpPr/>
      </dsp:nvSpPr>
      <dsp:spPr>
        <a:xfrm>
          <a:off x="0" y="23925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Minority Media Postings</a:t>
          </a:r>
        </a:p>
      </dsp:txBody>
      <dsp:txXfrm>
        <a:off x="32898" y="2425422"/>
        <a:ext cx="6106405" cy="608124"/>
      </dsp:txXfrm>
    </dsp:sp>
    <dsp:sp modelId="{AFE5829A-069B-4DB2-B135-96733B722F3F}">
      <dsp:nvSpPr>
        <dsp:cNvPr id="0" name=""/>
        <dsp:cNvSpPr/>
      </dsp:nvSpPr>
      <dsp:spPr>
        <a:xfrm>
          <a:off x="0" y="31701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Internet Website Postings</a:t>
          </a:r>
        </a:p>
      </dsp:txBody>
      <dsp:txXfrm>
        <a:off x="32898" y="3203022"/>
        <a:ext cx="6106405" cy="608124"/>
      </dsp:txXfrm>
    </dsp:sp>
    <dsp:sp modelId="{EB41456F-3CAC-4451-BDA6-52447BFB9C08}">
      <dsp:nvSpPr>
        <dsp:cNvPr id="0" name=""/>
        <dsp:cNvSpPr/>
      </dsp:nvSpPr>
      <dsp:spPr>
        <a:xfrm>
          <a:off x="0" y="39477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Trade Association Publications</a:t>
          </a:r>
        </a:p>
      </dsp:txBody>
      <dsp:txXfrm>
        <a:off x="32898" y="3980622"/>
        <a:ext cx="6106405" cy="608124"/>
      </dsp:txXfrm>
    </dsp:sp>
    <dsp:sp modelId="{90601BD9-9220-4847-AF19-6CEF4E11E3FB}">
      <dsp:nvSpPr>
        <dsp:cNvPr id="0" name=""/>
        <dsp:cNvSpPr/>
      </dsp:nvSpPr>
      <dsp:spPr>
        <a:xfrm>
          <a:off x="0" y="4725324"/>
          <a:ext cx="6172201" cy="6739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Other Government Publications</a:t>
          </a:r>
        </a:p>
      </dsp:txBody>
      <dsp:txXfrm>
        <a:off x="32898" y="4758222"/>
        <a:ext cx="6106405" cy="60812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atin typeface="Arial" panose="020B0604020202020204" pitchFamily="34" charset="0"/>
              </a:defRPr>
            </a:lvl1pPr>
          </a:lstStyle>
          <a:p>
            <a:fld id="{3DD9166C-FDC1-4D53-836B-A72DE6F2A615}" type="datetimeFigureOut">
              <a:rPr lang="en-US" smtClean="0"/>
              <a:pPr/>
              <a:t>1/12/2026</a:t>
            </a:fld>
            <a:endParaRPr lang="en-US"/>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atin typeface="Arial" panose="020B0604020202020204" pitchFamily="34" charset="0"/>
              </a:defRPr>
            </a:lvl1pPr>
          </a:lstStyle>
          <a:p>
            <a:fld id="{C318013C-7E31-46F1-979D-3FF53F637FEC}" type="slidenum">
              <a:rPr lang="en-US" smtClean="0"/>
              <a:pPr/>
              <a:t>‹#›</a:t>
            </a:fld>
            <a:endParaRPr lang="en-US"/>
          </a:p>
        </p:txBody>
      </p:sp>
    </p:spTree>
    <p:extLst>
      <p:ext uri="{BB962C8B-B14F-4D97-AF65-F5344CB8AC3E}">
        <p14:creationId xmlns:p14="http://schemas.microsoft.com/office/powerpoint/2010/main" val="2255217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40290"/>
            <a:ext cx="10363200" cy="1470025"/>
          </a:xfrm>
        </p:spPr>
        <p:txBody>
          <a:bodyPr/>
          <a:lstStyle>
            <a:lvl1pPr>
              <a:defRPr baseline="0">
                <a:solidFill>
                  <a:srgbClr val="007DB8"/>
                </a:solidFill>
              </a:defRPr>
            </a:lvl1pPr>
          </a:lstStyle>
          <a:p>
            <a:r>
              <a:rPr lang="en-US"/>
              <a:t>Click to edit Master title style</a:t>
            </a:r>
          </a:p>
        </p:txBody>
      </p:sp>
      <p:sp>
        <p:nvSpPr>
          <p:cNvPr id="3" name="Slide Number Placeholder 5">
            <a:extLst>
              <a:ext uri="{FF2B5EF4-FFF2-40B4-BE49-F238E27FC236}">
                <a16:creationId xmlns:a16="http://schemas.microsoft.com/office/drawing/2014/main" id="{845B8EB8-699C-C3BA-E87E-4BB2266C812D}"/>
              </a:ext>
            </a:extLst>
          </p:cNvPr>
          <p:cNvSpPr>
            <a:spLocks noGrp="1"/>
          </p:cNvSpPr>
          <p:nvPr>
            <p:ph type="sldNum" sz="quarter" idx="10"/>
          </p:nvPr>
        </p:nvSpPr>
        <p:spPr/>
        <p:txBody>
          <a:bodyPr/>
          <a:lstStyle>
            <a:lvl1pPr>
              <a:defRPr/>
            </a:lvl1pPr>
          </a:lstStyle>
          <a:p>
            <a:pPr>
              <a:defRPr/>
            </a:pPr>
            <a:fld id="{6976F9D7-AFA2-0A4B-9086-C3D5B14D70B7}" type="slidenum">
              <a:rPr lang="en-US"/>
              <a:pPr>
                <a:defRPr/>
              </a:pPr>
              <a:t>‹#›</a:t>
            </a:fld>
            <a:endParaRPr lang="en-US"/>
          </a:p>
        </p:txBody>
      </p:sp>
    </p:spTree>
    <p:extLst>
      <p:ext uri="{BB962C8B-B14F-4D97-AF65-F5344CB8AC3E}">
        <p14:creationId xmlns:p14="http://schemas.microsoft.com/office/powerpoint/2010/main" val="1237508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212427"/>
                </a:solidFill>
              </a:defRPr>
            </a:lvl1pPr>
            <a:lvl2pPr>
              <a:defRPr>
                <a:solidFill>
                  <a:srgbClr val="212427"/>
                </a:solidFill>
              </a:defRPr>
            </a:lvl2pPr>
            <a:lvl3pPr>
              <a:defRPr>
                <a:solidFill>
                  <a:srgbClr val="212427"/>
                </a:solidFill>
              </a:defRPr>
            </a:lvl3pPr>
            <a:lvl4pPr>
              <a:defRPr>
                <a:solidFill>
                  <a:srgbClr val="212427"/>
                </a:solidFill>
              </a:defRPr>
            </a:lvl4pPr>
            <a:lvl5pPr>
              <a:defRPr>
                <a:solidFill>
                  <a:srgbClr val="212427"/>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9AC5ADCB-A292-DDC1-3764-F8C6C68C0F84}"/>
              </a:ext>
            </a:extLst>
          </p:cNvPr>
          <p:cNvSpPr>
            <a:spLocks noGrp="1"/>
          </p:cNvSpPr>
          <p:nvPr>
            <p:ph type="sldNum" sz="quarter" idx="10"/>
          </p:nvPr>
        </p:nvSpPr>
        <p:spPr/>
        <p:txBody>
          <a:bodyPr/>
          <a:lstStyle>
            <a:lvl1pPr>
              <a:defRPr/>
            </a:lvl1pPr>
          </a:lstStyle>
          <a:p>
            <a:pPr>
              <a:defRPr/>
            </a:pPr>
            <a:fld id="{5416B729-A5EF-0F43-8347-C630F3865EE8}" type="slidenum">
              <a:rPr lang="en-US"/>
              <a:pPr>
                <a:defRPr/>
              </a:pPr>
              <a:t>‹#›</a:t>
            </a:fld>
            <a:endParaRPr lang="en-US"/>
          </a:p>
        </p:txBody>
      </p:sp>
    </p:spTree>
    <p:extLst>
      <p:ext uri="{BB962C8B-B14F-4D97-AF65-F5344CB8AC3E}">
        <p14:creationId xmlns:p14="http://schemas.microsoft.com/office/powerpoint/2010/main" val="3850840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A773D556-5715-0EDE-BF2C-EDE5E320D8A6}"/>
              </a:ext>
            </a:extLst>
          </p:cNvPr>
          <p:cNvSpPr>
            <a:spLocks noGrp="1"/>
          </p:cNvSpPr>
          <p:nvPr>
            <p:ph type="sldNum" sz="quarter" idx="10"/>
          </p:nvPr>
        </p:nvSpPr>
        <p:spPr/>
        <p:txBody>
          <a:bodyPr/>
          <a:lstStyle>
            <a:lvl1pPr>
              <a:defRPr/>
            </a:lvl1pPr>
          </a:lstStyle>
          <a:p>
            <a:pPr>
              <a:defRPr/>
            </a:pPr>
            <a:fld id="{14AB9A65-84F9-1E4E-9C5F-730517BF1665}" type="slidenum">
              <a:rPr lang="en-US"/>
              <a:pPr>
                <a:defRPr/>
              </a:pPr>
              <a:t>‹#›</a:t>
            </a:fld>
            <a:endParaRPr lang="en-US"/>
          </a:p>
        </p:txBody>
      </p:sp>
    </p:spTree>
    <p:extLst>
      <p:ext uri="{BB962C8B-B14F-4D97-AF65-F5344CB8AC3E}">
        <p14:creationId xmlns:p14="http://schemas.microsoft.com/office/powerpoint/2010/main" val="351331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2031" y="4589374"/>
            <a:ext cx="11394831" cy="584532"/>
          </a:xfrm>
        </p:spPr>
        <p:txBody>
          <a:bodyPr anchor="b"/>
          <a:lstStyle>
            <a:lvl1pPr algn="l">
              <a:defRPr sz="2000" b="1">
                <a:solidFill>
                  <a:srgbClr val="007DB8"/>
                </a:solidFill>
              </a:defRPr>
            </a:lvl1pPr>
          </a:lstStyle>
          <a:p>
            <a:r>
              <a:rPr lang="en-US"/>
              <a:t>Click to edit Master title style</a:t>
            </a:r>
          </a:p>
        </p:txBody>
      </p:sp>
      <p:sp>
        <p:nvSpPr>
          <p:cNvPr id="3" name="Picture Placeholder 2"/>
          <p:cNvSpPr>
            <a:spLocks noGrp="1"/>
          </p:cNvSpPr>
          <p:nvPr>
            <p:ph type="pic" idx="1"/>
          </p:nvPr>
        </p:nvSpPr>
        <p:spPr>
          <a:xfrm>
            <a:off x="422031" y="290147"/>
            <a:ext cx="11394831" cy="424399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422031" y="5149740"/>
            <a:ext cx="11394831" cy="793862"/>
          </a:xfrm>
        </p:spPr>
        <p:txBody>
          <a:bodyPr/>
          <a:lstStyle>
            <a:lvl1pPr marL="0" indent="0">
              <a:buNone/>
              <a:defRPr sz="1400">
                <a:solidFill>
                  <a:srgbClr val="212427"/>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a:extLst>
              <a:ext uri="{FF2B5EF4-FFF2-40B4-BE49-F238E27FC236}">
                <a16:creationId xmlns:a16="http://schemas.microsoft.com/office/drawing/2014/main" id="{D66DE13C-FB87-326C-B9E5-7BF034EE1371}"/>
              </a:ext>
            </a:extLst>
          </p:cNvPr>
          <p:cNvSpPr>
            <a:spLocks noGrp="1"/>
          </p:cNvSpPr>
          <p:nvPr>
            <p:ph type="sldNum" sz="quarter" idx="10"/>
          </p:nvPr>
        </p:nvSpPr>
        <p:spPr/>
        <p:txBody>
          <a:bodyPr/>
          <a:lstStyle>
            <a:lvl1pPr>
              <a:defRPr/>
            </a:lvl1pPr>
          </a:lstStyle>
          <a:p>
            <a:pPr>
              <a:defRPr/>
            </a:pPr>
            <a:fld id="{5364823E-DF1B-8E4F-AFAF-FC28F18626E7}" type="slidenum">
              <a:rPr lang="en-US"/>
              <a:pPr>
                <a:defRPr/>
              </a:pPr>
              <a:t>‹#›</a:t>
            </a:fld>
            <a:endParaRPr lang="en-US"/>
          </a:p>
        </p:txBody>
      </p:sp>
    </p:spTree>
    <p:extLst>
      <p:ext uri="{BB962C8B-B14F-4D97-AF65-F5344CB8AC3E}">
        <p14:creationId xmlns:p14="http://schemas.microsoft.com/office/powerpoint/2010/main" val="1301736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act Information">
    <p:spTree>
      <p:nvGrpSpPr>
        <p:cNvPr id="1" name=""/>
        <p:cNvGrpSpPr/>
        <p:nvPr/>
      </p:nvGrpSpPr>
      <p:grpSpPr>
        <a:xfrm>
          <a:off x="0" y="0"/>
          <a:ext cx="0" cy="0"/>
          <a:chOff x="0" y="0"/>
          <a:chExt cx="0" cy="0"/>
        </a:xfrm>
      </p:grpSpPr>
      <p:pic>
        <p:nvPicPr>
          <p:cNvPr id="3" name="Picture 3" descr="A logo of a camera&#10;&#10;Description automatically generated">
            <a:extLst>
              <a:ext uri="{FF2B5EF4-FFF2-40B4-BE49-F238E27FC236}">
                <a16:creationId xmlns:a16="http://schemas.microsoft.com/office/drawing/2014/main" id="{B6EAD6D6-8567-5194-0B43-2F79B5B9CC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7527"/>
          <a:stretch/>
        </p:blipFill>
        <p:spPr bwMode="auto">
          <a:xfrm>
            <a:off x="3039533" y="4805680"/>
            <a:ext cx="6096000" cy="721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a:solidFill>
                  <a:srgbClr val="007DB8"/>
                </a:solidFill>
              </a:defRPr>
            </a:lvl1pPr>
          </a:lstStyle>
          <a:p>
            <a:r>
              <a:rPr lang="en-US"/>
              <a:t>Click to edit Master title style</a:t>
            </a:r>
          </a:p>
        </p:txBody>
      </p:sp>
      <p:sp>
        <p:nvSpPr>
          <p:cNvPr id="4" name="Content Placeholder 2"/>
          <p:cNvSpPr>
            <a:spLocks noGrp="1"/>
          </p:cNvSpPr>
          <p:nvPr>
            <p:ph idx="1"/>
          </p:nvPr>
        </p:nvSpPr>
        <p:spPr>
          <a:xfrm>
            <a:off x="293077" y="1330999"/>
            <a:ext cx="11594123" cy="2731048"/>
          </a:xfrm>
        </p:spPr>
        <p:txBody>
          <a:bodyPr/>
          <a:lstStyle>
            <a:lvl1pPr marL="0" indent="0" algn="ctr">
              <a:buNone/>
              <a:defRPr>
                <a:solidFill>
                  <a:srgbClr val="212427"/>
                </a:solidFill>
              </a:defRPr>
            </a:lvl1pPr>
          </a:lstStyle>
          <a:p>
            <a:pPr lvl="0"/>
            <a:r>
              <a:rPr lang="en-US"/>
              <a:t>Click to edit Master text styles</a:t>
            </a:r>
          </a:p>
        </p:txBody>
      </p:sp>
      <p:sp>
        <p:nvSpPr>
          <p:cNvPr id="5" name="Slide Number Placeholder 2">
            <a:extLst>
              <a:ext uri="{FF2B5EF4-FFF2-40B4-BE49-F238E27FC236}">
                <a16:creationId xmlns:a16="http://schemas.microsoft.com/office/drawing/2014/main" id="{CD7538FE-5D94-208C-09F4-2ED3F9FDE064}"/>
              </a:ext>
            </a:extLst>
          </p:cNvPr>
          <p:cNvSpPr>
            <a:spLocks noGrp="1"/>
          </p:cNvSpPr>
          <p:nvPr>
            <p:ph type="sldNum" sz="quarter" idx="10"/>
          </p:nvPr>
        </p:nvSpPr>
        <p:spPr/>
        <p:txBody>
          <a:bodyPr/>
          <a:lstStyle>
            <a:lvl1pPr>
              <a:defRPr/>
            </a:lvl1pPr>
          </a:lstStyle>
          <a:p>
            <a:pPr>
              <a:defRPr/>
            </a:pPr>
            <a:fld id="{AEC4DD05-60B8-B848-BE27-0E00A4F79810}" type="slidenum">
              <a:rPr lang="en-US"/>
              <a:pPr>
                <a:defRPr/>
              </a:pPr>
              <a:t>‹#›</a:t>
            </a:fld>
            <a:endParaRPr lang="en-US"/>
          </a:p>
        </p:txBody>
      </p:sp>
      <p:sp>
        <p:nvSpPr>
          <p:cNvPr id="6" name="TextBox 5">
            <a:extLst>
              <a:ext uri="{FF2B5EF4-FFF2-40B4-BE49-F238E27FC236}">
                <a16:creationId xmlns:a16="http://schemas.microsoft.com/office/drawing/2014/main" id="{9DAD47C5-B0CB-D20A-6C20-9C9781D806E0}"/>
              </a:ext>
            </a:extLst>
          </p:cNvPr>
          <p:cNvSpPr txBox="1"/>
          <p:nvPr/>
        </p:nvSpPr>
        <p:spPr>
          <a:xfrm>
            <a:off x="3039533" y="4203031"/>
            <a:ext cx="6096000" cy="461665"/>
          </a:xfrm>
          <a:prstGeom prst="rect">
            <a:avLst/>
          </a:prstGeom>
          <a:noFill/>
        </p:spPr>
        <p:txBody>
          <a:bodyPr wrap="square" rtlCol="0">
            <a:spAutoFit/>
          </a:bodyPr>
          <a:lstStyle/>
          <a:p>
            <a:pPr marL="0" marR="0" lvl="0" indent="0" algn="ctr" defTabSz="457200" rtl="0" eaLnBrk="0" fontAlgn="base" latinLnBrk="0" hangingPunct="0">
              <a:lnSpc>
                <a:spcPct val="100000"/>
              </a:lnSpc>
              <a:spcBef>
                <a:spcPct val="0"/>
              </a:spcBef>
              <a:spcAft>
                <a:spcPct val="0"/>
              </a:spcAft>
              <a:buClrTx/>
              <a:buSzTx/>
              <a:buFontTx/>
              <a:buNone/>
              <a:tabLst/>
              <a:defRPr/>
            </a:pPr>
            <a:r>
              <a:rPr lang="en-US" sz="2400"/>
              <a:t>Stay connected:</a:t>
            </a:r>
          </a:p>
        </p:txBody>
      </p:sp>
    </p:spTree>
    <p:extLst>
      <p:ext uri="{BB962C8B-B14F-4D97-AF65-F5344CB8AC3E}">
        <p14:creationId xmlns:p14="http://schemas.microsoft.com/office/powerpoint/2010/main" val="2669696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5C01E02-202F-BC8A-76C6-8B2D7D7D7AD7}"/>
              </a:ext>
            </a:extLst>
          </p:cNvPr>
          <p:cNvSpPr>
            <a:spLocks noGrp="1" noChangeArrowheads="1"/>
          </p:cNvSpPr>
          <p:nvPr>
            <p:ph type="title"/>
          </p:nvPr>
        </p:nvSpPr>
        <p:spPr bwMode="auto">
          <a:xfrm>
            <a:off x="292101" y="201614"/>
            <a:ext cx="11595100"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55324EF-DE0A-3FCA-1E6B-A766BBD7E1A5}"/>
              </a:ext>
            </a:extLst>
          </p:cNvPr>
          <p:cNvSpPr>
            <a:spLocks noGrp="1" noChangeArrowheads="1"/>
          </p:cNvSpPr>
          <p:nvPr>
            <p:ph type="body" idx="1"/>
          </p:nvPr>
        </p:nvSpPr>
        <p:spPr bwMode="auto">
          <a:xfrm>
            <a:off x="292101" y="1330325"/>
            <a:ext cx="11595100" cy="465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D81E525E-30B6-3D9D-F16F-A27CE0126125}"/>
              </a:ext>
            </a:extLst>
          </p:cNvPr>
          <p:cNvSpPr>
            <a:spLocks noGrp="1"/>
          </p:cNvSpPr>
          <p:nvPr>
            <p:ph type="sldNum" sz="quarter" idx="4"/>
          </p:nvPr>
        </p:nvSpPr>
        <p:spPr>
          <a:xfrm>
            <a:off x="9531352" y="6396673"/>
            <a:ext cx="2482849" cy="317500"/>
          </a:xfrm>
          <a:prstGeom prst="rect">
            <a:avLst/>
          </a:prstGeom>
        </p:spPr>
        <p:txBody>
          <a:bodyPr vert="horz" lIns="91440" tIns="45720" rIns="91440" bIns="45720" rtlCol="0" anchor="ctr"/>
          <a:lstStyle>
            <a:lvl1pPr algn="r" eaLnBrk="1" fontAlgn="auto" hangingPunct="1">
              <a:spcBef>
                <a:spcPts val="0"/>
              </a:spcBef>
              <a:spcAft>
                <a:spcPts val="0"/>
              </a:spcAft>
              <a:defRPr sz="1200" b="0" i="0" smtClean="0">
                <a:solidFill>
                  <a:srgbClr val="007DB8"/>
                </a:solidFill>
                <a:latin typeface="Arial" panose="020B0604020202020204" pitchFamily="34" charset="0"/>
              </a:defRPr>
            </a:lvl1pPr>
          </a:lstStyle>
          <a:p>
            <a:pPr>
              <a:defRPr/>
            </a:pPr>
            <a:fld id="{582A07A3-0104-BF4F-B6B8-575BB1321026}" type="slidenum">
              <a:rPr lang="en-US" smtClean="0"/>
              <a:pPr>
                <a:defRPr/>
              </a:pPr>
              <a:t>‹#›</a:t>
            </a:fld>
            <a:endParaRPr lang="en-US"/>
          </a:p>
        </p:txBody>
      </p:sp>
      <p:pic>
        <p:nvPicPr>
          <p:cNvPr id="1029" name="Picture 8">
            <a:extLst>
              <a:ext uri="{FF2B5EF4-FFF2-40B4-BE49-F238E27FC236}">
                <a16:creationId xmlns:a16="http://schemas.microsoft.com/office/drawing/2014/main" id="{B388C6C2-1A52-66FE-5304-D077AB74280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6143625"/>
            <a:ext cx="12192000" cy="6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A logo with text overlay&#10;&#10;Description automatically generated">
            <a:extLst>
              <a:ext uri="{FF2B5EF4-FFF2-40B4-BE49-F238E27FC236}">
                <a16:creationId xmlns:a16="http://schemas.microsoft.com/office/drawing/2014/main" id="{9D2DC7D9-6548-F673-8A5F-C549595DEEA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2167" y="6324600"/>
            <a:ext cx="169756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1541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ctr" defTabSz="457200" rtl="0" eaLnBrk="1" fontAlgn="base" hangingPunct="1">
        <a:spcBef>
          <a:spcPct val="0"/>
        </a:spcBef>
        <a:spcAft>
          <a:spcPct val="0"/>
        </a:spcAft>
        <a:defRPr sz="4400" b="0" i="0" kern="1200">
          <a:solidFill>
            <a:srgbClr val="007DB8"/>
          </a:solidFill>
          <a:latin typeface="Arial" panose="020B06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rial" panose="020B06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rial" panose="020B06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rial" panose="020B06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rial" panose="020B06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rial" panose="020B06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twdb.texas.gov/financial/programs/SRF/SRF_Procurement.asp"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www.twdb.texas.gov/financial/instructions/doc/TWDB-0215.pdf" TargetMode="External"/><Relationship Id="rId2" Type="http://schemas.openxmlformats.org/officeDocument/2006/relationships/hyperlink" Target="https://www.twdb.texas.gov/financial/instructions/doc/TWDB-0210.pdf" TargetMode="External"/><Relationship Id="rId1" Type="http://schemas.openxmlformats.org/officeDocument/2006/relationships/slideLayout" Target="../slideLayouts/slideLayout3.xml"/><Relationship Id="rId5" Type="http://schemas.openxmlformats.org/officeDocument/2006/relationships/hyperlink" Target="mailto:SRF-Procurement@twdb.texas.gov" TargetMode="External"/><Relationship Id="rId4" Type="http://schemas.openxmlformats.org/officeDocument/2006/relationships/hyperlink" Target="https://www.twdb.texas.gov/financial/instructions/doc/TWDB-0217.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mailto:suzanne.wright@twdb.texas.gov" TargetMode="External"/><Relationship Id="rId2" Type="http://schemas.openxmlformats.org/officeDocument/2006/relationships/hyperlink" Target="mailto:Jo.Bradshaw@twdb.texas.gov" TargetMode="External"/><Relationship Id="rId1" Type="http://schemas.openxmlformats.org/officeDocument/2006/relationships/slideLayout" Target="../slideLayouts/slideLayout5.xml"/><Relationship Id="rId4" Type="http://schemas.openxmlformats.org/officeDocument/2006/relationships/hyperlink" Target="mailto:DBE@twdb.texas.gov"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ecfr.gov/current/title-40/chapter-I/subchapter-B/part-33/subpart-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751027D-2AE2-AD19-75DB-7DF1A2439E30}"/>
              </a:ext>
            </a:extLst>
          </p:cNvPr>
          <p:cNvSpPr>
            <a:spLocks noGrp="1"/>
          </p:cNvSpPr>
          <p:nvPr>
            <p:ph type="sldNum" sz="quarter" idx="10"/>
          </p:nvPr>
        </p:nvSpPr>
        <p:spPr/>
        <p:txBody>
          <a:bodyPr/>
          <a:lstStyle/>
          <a:p>
            <a:pPr defTabSz="457200">
              <a:defRPr/>
            </a:pPr>
            <a:fld id="{6976F9D7-AFA2-0A4B-9086-C3D5B14D70B7}" type="slidenum">
              <a:rPr lang="en-US"/>
              <a:pPr defTabSz="457200">
                <a:defRPr/>
              </a:pPr>
              <a:t>1</a:t>
            </a:fld>
            <a:endParaRPr lang="en-US"/>
          </a:p>
        </p:txBody>
      </p:sp>
      <p:sp>
        <p:nvSpPr>
          <p:cNvPr id="4" name="Title 3">
            <a:extLst>
              <a:ext uri="{FF2B5EF4-FFF2-40B4-BE49-F238E27FC236}">
                <a16:creationId xmlns:a16="http://schemas.microsoft.com/office/drawing/2014/main" id="{75F958AA-3E81-4BE2-7E7A-E9EE1CC8F006}"/>
              </a:ext>
            </a:extLst>
          </p:cNvPr>
          <p:cNvSpPr>
            <a:spLocks noGrp="1"/>
          </p:cNvSpPr>
          <p:nvPr>
            <p:ph type="ctrTitle"/>
          </p:nvPr>
        </p:nvSpPr>
        <p:spPr>
          <a:xfrm>
            <a:off x="741830" y="1324956"/>
            <a:ext cx="10517840" cy="1089025"/>
          </a:xfrm>
        </p:spPr>
        <p:txBody>
          <a:bodyPr/>
          <a:lstStyle/>
          <a:p>
            <a:br>
              <a:rPr lang="en-US" b="1">
                <a:latin typeface="+mn-lt"/>
              </a:rPr>
            </a:br>
            <a:r>
              <a:rPr lang="en-US" sz="4000" b="1">
                <a:latin typeface="+mn-lt"/>
              </a:rPr>
              <a:t>Texas Water Development Board</a:t>
            </a:r>
            <a:r>
              <a:rPr lang="en-US" b="1">
                <a:latin typeface="+mn-lt"/>
              </a:rPr>
              <a:t> </a:t>
            </a:r>
            <a:r>
              <a:rPr lang="en-US" sz="3600" b="1">
                <a:latin typeface="+mn-lt"/>
              </a:rPr>
              <a:t>(TWDB)</a:t>
            </a:r>
            <a:br>
              <a:rPr lang="en-US" sz="3200" b="1">
                <a:latin typeface="+mn-lt"/>
              </a:rPr>
            </a:br>
            <a:r>
              <a:rPr lang="en-US" sz="4000" b="1">
                <a:latin typeface="+mn-lt"/>
              </a:rPr>
              <a:t>State Revolving Fund</a:t>
            </a:r>
            <a:r>
              <a:rPr lang="en-US" b="1">
                <a:latin typeface="+mn-lt"/>
              </a:rPr>
              <a:t> </a:t>
            </a:r>
            <a:r>
              <a:rPr lang="en-US" sz="3600" b="1">
                <a:latin typeface="+mn-lt"/>
              </a:rPr>
              <a:t>(SRF)</a:t>
            </a:r>
            <a:br>
              <a:rPr lang="en-US" b="1">
                <a:latin typeface="+mn-lt"/>
              </a:rPr>
            </a:br>
            <a:r>
              <a:rPr lang="en-US" sz="4000" b="1">
                <a:latin typeface="+mn-lt"/>
              </a:rPr>
              <a:t>Procurement Training</a:t>
            </a:r>
            <a:br>
              <a:rPr lang="en-US" sz="4000" b="1">
                <a:latin typeface="+mn-lt"/>
              </a:rPr>
            </a:br>
            <a:endParaRPr lang="en-US" b="1">
              <a:latin typeface="+mn-lt"/>
              <a:cs typeface="Arial"/>
            </a:endParaRPr>
          </a:p>
        </p:txBody>
      </p:sp>
      <p:sp>
        <p:nvSpPr>
          <p:cNvPr id="5" name="TextBox 4">
            <a:extLst>
              <a:ext uri="{FF2B5EF4-FFF2-40B4-BE49-F238E27FC236}">
                <a16:creationId xmlns:a16="http://schemas.microsoft.com/office/drawing/2014/main" id="{3D84E1F1-0374-8F64-F2BB-02256F1FB32B}"/>
              </a:ext>
            </a:extLst>
          </p:cNvPr>
          <p:cNvSpPr txBox="1"/>
          <p:nvPr/>
        </p:nvSpPr>
        <p:spPr>
          <a:xfrm>
            <a:off x="3461004" y="2794981"/>
            <a:ext cx="5269992" cy="2062103"/>
          </a:xfrm>
          <a:prstGeom prst="rect">
            <a:avLst/>
          </a:prstGeom>
          <a:noFill/>
        </p:spPr>
        <p:txBody>
          <a:bodyPr wrap="square" lIns="91440" tIns="45720" rIns="91440" bIns="45720" rtlCol="0" anchor="t">
            <a:spAutoFit/>
          </a:bodyPr>
          <a:lstStyle/>
          <a:p>
            <a:pPr algn="ctr" defTabSz="457200" eaLnBrk="0" fontAlgn="base" hangingPunct="0">
              <a:spcBef>
                <a:spcPct val="0"/>
              </a:spcBef>
              <a:spcAft>
                <a:spcPct val="0"/>
              </a:spcAft>
            </a:pPr>
            <a:endParaRPr lang="en-US" sz="2800">
              <a:solidFill>
                <a:prstClr val="black"/>
              </a:solidFill>
              <a:latin typeface="Arial"/>
              <a:cs typeface="Arial"/>
            </a:endParaRPr>
          </a:p>
          <a:p>
            <a:pPr algn="ctr" defTabSz="457200">
              <a:spcBef>
                <a:spcPct val="0"/>
              </a:spcBef>
              <a:spcAft>
                <a:spcPct val="0"/>
              </a:spcAft>
            </a:pPr>
            <a:r>
              <a:rPr lang="en-US" sz="2800">
                <a:solidFill>
                  <a:prstClr val="black"/>
                </a:solidFill>
                <a:latin typeface="Arial"/>
                <a:cs typeface="Arial"/>
              </a:rPr>
              <a:t>Series #1:  Purpose &amp; Process</a:t>
            </a:r>
            <a:endParaRPr lang="en-US">
              <a:solidFill>
                <a:prstClr val="black"/>
              </a:solidFill>
            </a:endParaRPr>
          </a:p>
          <a:p>
            <a:pPr algn="ctr" defTabSz="457200" eaLnBrk="0" fontAlgn="base" hangingPunct="0">
              <a:spcBef>
                <a:spcPct val="0"/>
              </a:spcBef>
              <a:spcAft>
                <a:spcPct val="0"/>
              </a:spcAft>
            </a:pPr>
            <a:endParaRPr lang="en-US">
              <a:solidFill>
                <a:prstClr val="black"/>
              </a:solidFill>
              <a:latin typeface="Arial" panose="020B0604020202020204" pitchFamily="34" charset="0"/>
            </a:endParaRPr>
          </a:p>
          <a:p>
            <a:pPr algn="ctr" defTabSz="457200" eaLnBrk="0" fontAlgn="base" hangingPunct="0">
              <a:spcBef>
                <a:spcPct val="0"/>
              </a:spcBef>
              <a:spcAft>
                <a:spcPct val="0"/>
              </a:spcAft>
            </a:pPr>
            <a:endParaRPr lang="en-US">
              <a:solidFill>
                <a:prstClr val="black"/>
              </a:solidFill>
              <a:latin typeface="Arial" panose="020B0604020202020204" pitchFamily="34" charset="0"/>
            </a:endParaRPr>
          </a:p>
          <a:p>
            <a:pPr algn="ctr" defTabSz="457200" eaLnBrk="0" fontAlgn="base" hangingPunct="0">
              <a:spcBef>
                <a:spcPct val="0"/>
              </a:spcBef>
              <a:spcAft>
                <a:spcPct val="0"/>
              </a:spcAft>
            </a:pPr>
            <a:endParaRPr lang="en-US">
              <a:solidFill>
                <a:prstClr val="black"/>
              </a:solidFill>
              <a:latin typeface="Arial" panose="020B0604020202020204" pitchFamily="34" charset="0"/>
            </a:endParaRPr>
          </a:p>
          <a:p>
            <a:pPr algn="ctr" defTabSz="457200" eaLnBrk="0" fontAlgn="base" hangingPunct="0">
              <a:spcBef>
                <a:spcPct val="0"/>
              </a:spcBef>
              <a:spcAft>
                <a:spcPct val="0"/>
              </a:spcAft>
            </a:pPr>
            <a:r>
              <a:rPr lang="en-US">
                <a:solidFill>
                  <a:prstClr val="black"/>
                </a:solidFill>
                <a:latin typeface="Arial"/>
                <a:cs typeface="Arial"/>
              </a:rPr>
              <a:t>December 2025</a:t>
            </a:r>
          </a:p>
        </p:txBody>
      </p:sp>
    </p:spTree>
    <p:extLst>
      <p:ext uri="{BB962C8B-B14F-4D97-AF65-F5344CB8AC3E}">
        <p14:creationId xmlns:p14="http://schemas.microsoft.com/office/powerpoint/2010/main" val="1823029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7C24F1-2D97-392C-9219-49D62DA553F9}"/>
              </a:ext>
            </a:extLst>
          </p:cNvPr>
          <p:cNvSpPr>
            <a:spLocks noGrp="1"/>
          </p:cNvSpPr>
          <p:nvPr>
            <p:ph type="sldNum" sz="quarter" idx="10"/>
          </p:nvPr>
        </p:nvSpPr>
        <p:spPr/>
        <p:txBody>
          <a:bodyPr/>
          <a:lstStyle/>
          <a:p>
            <a:pPr defTabSz="457200">
              <a:defRPr/>
            </a:pPr>
            <a:fld id="{14AB9A65-84F9-1E4E-9C5F-730517BF1665}" type="slidenum">
              <a:rPr lang="en-US"/>
              <a:pPr defTabSz="457200">
                <a:defRPr/>
              </a:pPr>
              <a:t>10</a:t>
            </a:fld>
            <a:endParaRPr lang="en-US"/>
          </a:p>
        </p:txBody>
      </p:sp>
      <p:sp>
        <p:nvSpPr>
          <p:cNvPr id="4" name="Title 1">
            <a:extLst>
              <a:ext uri="{FF2B5EF4-FFF2-40B4-BE49-F238E27FC236}">
                <a16:creationId xmlns:a16="http://schemas.microsoft.com/office/drawing/2014/main" id="{3D756AF1-D7B7-DD6E-10E8-8E8D2EFC182F}"/>
              </a:ext>
            </a:extLst>
          </p:cNvPr>
          <p:cNvSpPr txBox="1">
            <a:spLocks/>
          </p:cNvSpPr>
          <p:nvPr/>
        </p:nvSpPr>
        <p:spPr>
          <a:xfrm>
            <a:off x="839789" y="365125"/>
            <a:ext cx="10515600" cy="585851"/>
          </a:xfrm>
          <a:prstGeom prst="rect">
            <a:avLst/>
          </a:prstGeom>
        </p:spPr>
        <p:txBody>
          <a:bodyPr lIns="91440" tIns="45720" rIns="91440" bIns="45720" anchor="t">
            <a:norm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2800" b="1" u="sng">
                <a:solidFill>
                  <a:schemeClr val="accent1">
                    <a:lumMod val="75000"/>
                  </a:schemeClr>
                </a:solidFill>
                <a:latin typeface="Arial"/>
                <a:cs typeface="Arial"/>
              </a:rPr>
              <a:t>Good Faith Efforts Procurement</a:t>
            </a:r>
          </a:p>
        </p:txBody>
      </p:sp>
      <p:sp>
        <p:nvSpPr>
          <p:cNvPr id="5" name="Text Placeholder 2">
            <a:extLst>
              <a:ext uri="{FF2B5EF4-FFF2-40B4-BE49-F238E27FC236}">
                <a16:creationId xmlns:a16="http://schemas.microsoft.com/office/drawing/2014/main" id="{81E799FE-C338-6847-5F09-E0166B43D0D8}"/>
              </a:ext>
            </a:extLst>
          </p:cNvPr>
          <p:cNvSpPr txBox="1">
            <a:spLocks/>
          </p:cNvSpPr>
          <p:nvPr/>
        </p:nvSpPr>
        <p:spPr>
          <a:xfrm>
            <a:off x="836610" y="2093119"/>
            <a:ext cx="5157787" cy="411957"/>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u="sng">
                <a:latin typeface="Arial" panose="020B0604020202020204" pitchFamily="34" charset="0"/>
                <a:cs typeface="Arial" panose="020B0604020202020204" pitchFamily="34" charset="0"/>
              </a:rPr>
              <a:t>Determine Your Procurement Needs</a:t>
            </a:r>
          </a:p>
        </p:txBody>
      </p:sp>
      <p:sp>
        <p:nvSpPr>
          <p:cNvPr id="6" name="Content Placeholder 3">
            <a:extLst>
              <a:ext uri="{FF2B5EF4-FFF2-40B4-BE49-F238E27FC236}">
                <a16:creationId xmlns:a16="http://schemas.microsoft.com/office/drawing/2014/main" id="{68E7D842-5C06-BC9A-C2CF-700DB5C69528}"/>
              </a:ext>
            </a:extLst>
          </p:cNvPr>
          <p:cNvSpPr txBox="1">
            <a:spLocks/>
          </p:cNvSpPr>
          <p:nvPr/>
        </p:nvSpPr>
        <p:spPr>
          <a:xfrm>
            <a:off x="839789" y="2505076"/>
            <a:ext cx="5157787" cy="3684588"/>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a:latin typeface="Arial" panose="020B0604020202020204" pitchFamily="34" charset="0"/>
                <a:cs typeface="Arial" panose="020B0604020202020204" pitchFamily="34" charset="0"/>
              </a:rPr>
              <a:t>For the two categories listed, you are required to solicit by any two of the listed methods identified on the next page. </a:t>
            </a:r>
          </a:p>
          <a:p>
            <a:r>
              <a:rPr lang="en-US" sz="2000">
                <a:latin typeface="Arial" panose="020B0604020202020204" pitchFamily="34" charset="0"/>
                <a:cs typeface="Arial" panose="020B0604020202020204" pitchFamily="34" charset="0"/>
              </a:rPr>
              <a:t>Consider qualified underprivileged businesses that are capable of completing the requested work. </a:t>
            </a:r>
          </a:p>
          <a:p>
            <a:r>
              <a:rPr lang="en-US" sz="2000">
                <a:latin typeface="Arial" panose="020B0604020202020204" pitchFamily="34" charset="0"/>
                <a:cs typeface="Arial" panose="020B0604020202020204" pitchFamily="34" charset="0"/>
              </a:rPr>
              <a:t>Determine whether it is economically feasible to divide the proposed project into smaller tasks or quantities to permit maximum participation by socially and economically underserved businesses.</a:t>
            </a:r>
          </a:p>
        </p:txBody>
      </p:sp>
      <p:sp>
        <p:nvSpPr>
          <p:cNvPr id="7" name="Text Placeholder 4">
            <a:extLst>
              <a:ext uri="{FF2B5EF4-FFF2-40B4-BE49-F238E27FC236}">
                <a16:creationId xmlns:a16="http://schemas.microsoft.com/office/drawing/2014/main" id="{B806A8D7-6E15-8B4D-93B4-523626F76A97}"/>
              </a:ext>
            </a:extLst>
          </p:cNvPr>
          <p:cNvSpPr txBox="1">
            <a:spLocks/>
          </p:cNvSpPr>
          <p:nvPr/>
        </p:nvSpPr>
        <p:spPr>
          <a:xfrm>
            <a:off x="6172202" y="2093119"/>
            <a:ext cx="5183188" cy="411957"/>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u="sng">
                <a:latin typeface="Arial" panose="020B0604020202020204" pitchFamily="34" charset="0"/>
                <a:cs typeface="Arial" panose="020B0604020202020204" pitchFamily="34" charset="0"/>
              </a:rPr>
              <a:t>Procurement Categories</a:t>
            </a:r>
          </a:p>
        </p:txBody>
      </p:sp>
      <p:sp>
        <p:nvSpPr>
          <p:cNvPr id="8" name="Content Placeholder 5">
            <a:extLst>
              <a:ext uri="{FF2B5EF4-FFF2-40B4-BE49-F238E27FC236}">
                <a16:creationId xmlns:a16="http://schemas.microsoft.com/office/drawing/2014/main" id="{F2E47827-7AEF-887F-D31F-7EF54472ED52}"/>
              </a:ext>
            </a:extLst>
          </p:cNvPr>
          <p:cNvSpPr txBox="1">
            <a:spLocks/>
          </p:cNvSpPr>
          <p:nvPr/>
        </p:nvSpPr>
        <p:spPr>
          <a:xfrm>
            <a:off x="6172202" y="2505076"/>
            <a:ext cx="5183188" cy="3684588"/>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lvl="1">
              <a:buFont typeface="Wingdings" panose="05000000000000000000" pitchFamily="2" charset="2"/>
              <a:buChar char="Ø"/>
            </a:pPr>
            <a:r>
              <a:rPr lang="en-US" sz="2000">
                <a:latin typeface="Arial" panose="020B0604020202020204" pitchFamily="34" charset="0"/>
              </a:rPr>
              <a:t> </a:t>
            </a:r>
            <a:r>
              <a:rPr lang="en-US" sz="2000" b="1">
                <a:latin typeface="Arial" panose="020B0604020202020204" pitchFamily="34" charset="0"/>
                <a:cs typeface="Arial" panose="020B0604020202020204" pitchFamily="34" charset="0"/>
              </a:rPr>
              <a:t>CONSTRUCTION</a:t>
            </a:r>
          </a:p>
          <a:p>
            <a:pPr marL="457206" lvl="1" indent="0">
              <a:buFont typeface="Arial" panose="020B0604020202020204" pitchFamily="34" charset="0"/>
              <a:buNone/>
            </a:pPr>
            <a:r>
              <a:rPr lang="en-US" sz="2000">
                <a:latin typeface="Arial" panose="020B0604020202020204" pitchFamily="34" charset="0"/>
                <a:cs typeface="Arial" panose="020B0604020202020204" pitchFamily="34" charset="0"/>
              </a:rPr>
              <a:t>	Defined as the “hands on” work, 	generally relates to the bidding 	process for a prime contractor or 	subcontractors.</a:t>
            </a:r>
          </a:p>
          <a:p>
            <a:pPr marL="457206" lvl="1" indent="0">
              <a:buFont typeface="Arial" panose="020B0604020202020204" pitchFamily="34" charset="0"/>
              <a:buNone/>
            </a:pPr>
            <a:endParaRPr lang="en-US" sz="2000">
              <a:latin typeface="Arial" panose="020B0604020202020204" pitchFamily="34" charset="0"/>
            </a:endParaRPr>
          </a:p>
          <a:p>
            <a:pPr lvl="1">
              <a:buFont typeface="Wingdings" panose="05000000000000000000" pitchFamily="2" charset="2"/>
              <a:buChar char="Ø"/>
            </a:pPr>
            <a:r>
              <a:rPr lang="en-US" sz="2000" b="1">
                <a:latin typeface="Arial" panose="020B0604020202020204" pitchFamily="34" charset="0"/>
                <a:cs typeface="Arial" panose="020B0604020202020204" pitchFamily="34" charset="0"/>
              </a:rPr>
              <a:t> NON-CONSTRUCTION	</a:t>
            </a:r>
          </a:p>
          <a:p>
            <a:pPr marL="914400" lvl="2" indent="0">
              <a:buNone/>
            </a:pPr>
            <a:r>
              <a:rPr lang="en-US" sz="2000">
                <a:latin typeface="Arial" panose="020B0604020202020204" pitchFamily="34" charset="0"/>
                <a:cs typeface="Arial" panose="020B0604020202020204" pitchFamily="34" charset="0"/>
              </a:rPr>
              <a:t>Defined as services, equipment, and supplies.</a:t>
            </a:r>
          </a:p>
        </p:txBody>
      </p:sp>
      <p:sp>
        <p:nvSpPr>
          <p:cNvPr id="9" name="TextBox 8">
            <a:extLst>
              <a:ext uri="{FF2B5EF4-FFF2-40B4-BE49-F238E27FC236}">
                <a16:creationId xmlns:a16="http://schemas.microsoft.com/office/drawing/2014/main" id="{049C8D8B-C6F6-3B2C-D0C6-6DB16770C590}"/>
              </a:ext>
            </a:extLst>
          </p:cNvPr>
          <p:cNvSpPr txBox="1"/>
          <p:nvPr/>
        </p:nvSpPr>
        <p:spPr>
          <a:xfrm>
            <a:off x="839789" y="1271016"/>
            <a:ext cx="3137851" cy="523220"/>
          </a:xfrm>
          <a:prstGeom prst="rect">
            <a:avLst/>
          </a:prstGeom>
          <a:noFill/>
        </p:spPr>
        <p:txBody>
          <a:bodyPr wrap="square" rtlCol="0">
            <a:spAutoFit/>
          </a:bodyPr>
          <a:lstStyle/>
          <a:p>
            <a:r>
              <a:rPr lang="en-US" sz="2800" b="1">
                <a:solidFill>
                  <a:schemeClr val="accent1">
                    <a:lumMod val="75000"/>
                  </a:schemeClr>
                </a:solidFill>
                <a:latin typeface="Arial" panose="020B0604020202020204" pitchFamily="34" charset="0"/>
                <a:cs typeface="Arial" panose="020B0604020202020204" pitchFamily="34" charset="0"/>
              </a:rPr>
              <a:t>Let’s get started!</a:t>
            </a:r>
            <a:endParaRPr lang="en-US" sz="2800"/>
          </a:p>
        </p:txBody>
      </p:sp>
    </p:spTree>
    <p:extLst>
      <p:ext uri="{BB962C8B-B14F-4D97-AF65-F5344CB8AC3E}">
        <p14:creationId xmlns:p14="http://schemas.microsoft.com/office/powerpoint/2010/main" val="2140176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FF4C6-0734-A8BE-8780-D0CE97970FD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E9E66F-972A-AAC3-7F7F-F7FA34DC7262}"/>
              </a:ext>
            </a:extLst>
          </p:cNvPr>
          <p:cNvSpPr>
            <a:spLocks noGrp="1"/>
          </p:cNvSpPr>
          <p:nvPr>
            <p:ph type="sldNum" sz="quarter" idx="10"/>
          </p:nvPr>
        </p:nvSpPr>
        <p:spPr/>
        <p:txBody>
          <a:bodyPr/>
          <a:lstStyle/>
          <a:p>
            <a:pPr>
              <a:defRPr/>
            </a:pPr>
            <a:fld id="{5416B729-A5EF-0F43-8347-C630F3865EE8}" type="slidenum">
              <a:rPr lang="en-US" smtClean="0"/>
              <a:pPr>
                <a:defRPr/>
              </a:pPr>
              <a:t>11</a:t>
            </a:fld>
            <a:endParaRPr lang="en-US"/>
          </a:p>
        </p:txBody>
      </p:sp>
      <p:sp>
        <p:nvSpPr>
          <p:cNvPr id="7" name="Title 1">
            <a:extLst>
              <a:ext uri="{FF2B5EF4-FFF2-40B4-BE49-F238E27FC236}">
                <a16:creationId xmlns:a16="http://schemas.microsoft.com/office/drawing/2014/main" id="{9D35B7F4-E651-19ED-A280-68DB880955C5}"/>
              </a:ext>
            </a:extLst>
          </p:cNvPr>
          <p:cNvSpPr txBox="1">
            <a:spLocks/>
          </p:cNvSpPr>
          <p:nvPr/>
        </p:nvSpPr>
        <p:spPr>
          <a:xfrm>
            <a:off x="831852" y="1709738"/>
            <a:ext cx="10515600" cy="2852737"/>
          </a:xfrm>
          <a:prstGeom prst="rect">
            <a:avLst/>
          </a:prstGeom>
        </p:spPr>
        <p:txBody>
          <a:bodyPr vert="horz" lIns="91440" tIns="45720" rIns="91440" bIns="45720" rtlCol="0" anchor="b">
            <a:normAutofit/>
          </a:bodyPr>
          <a:lstStyle>
            <a:lvl1pPr algn="l" defTabSz="914411"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11" rtl="0" eaLnBrk="1" fontAlgn="auto" latinLnBrk="0" hangingPunct="1">
              <a:lnSpc>
                <a:spcPct val="90000"/>
              </a:lnSpc>
              <a:spcBef>
                <a:spcPct val="0"/>
              </a:spcBef>
              <a:spcAft>
                <a:spcPts val="0"/>
              </a:spcAft>
              <a:buClrTx/>
              <a:buSzTx/>
              <a:buFontTx/>
              <a:buNone/>
              <a:tabLst/>
              <a:defRPr/>
            </a:pPr>
            <a:r>
              <a:rPr kumimoji="0" lang="en-US" sz="6000" b="1" i="0" u="sng" strike="noStrike" kern="1200" cap="none" spc="0" normalizeH="0" baseline="0" noProof="0">
                <a:ln>
                  <a:noFill/>
                </a:ln>
                <a:solidFill>
                  <a:srgbClr val="4472C4">
                    <a:lumMod val="75000"/>
                  </a:srgbClr>
                </a:solidFill>
                <a:effectLst/>
                <a:uLnTx/>
                <a:uFillTx/>
                <a:latin typeface="Arial"/>
                <a:ea typeface="Calibri Light"/>
                <a:cs typeface="Arial"/>
              </a:rPr>
              <a:t>Solicitation Process</a:t>
            </a:r>
            <a:br>
              <a:rPr kumimoji="0" lang="en-US" sz="6000" b="1" i="0" u="none" strike="noStrike" kern="1200" cap="none" spc="0" normalizeH="0" baseline="0" noProof="0">
                <a:ln>
                  <a:noFill/>
                </a:ln>
                <a:solidFill>
                  <a:srgbClr val="4472C4">
                    <a:lumMod val="75000"/>
                  </a:srgbClr>
                </a:solidFill>
                <a:effectLst/>
                <a:uLnTx/>
                <a:uFillTx/>
                <a:latin typeface="Arial"/>
                <a:ea typeface="Calibri Light"/>
                <a:cs typeface="Arial"/>
              </a:rPr>
            </a:br>
            <a:r>
              <a:rPr kumimoji="0" lang="en-US" sz="2200" b="1" i="0" u="none" strike="noStrike" kern="1200" cap="none" spc="0" normalizeH="0" baseline="0" noProof="0">
                <a:ln>
                  <a:noFill/>
                </a:ln>
                <a:solidFill>
                  <a:srgbClr val="5B9BD5">
                    <a:lumMod val="75000"/>
                  </a:srgbClr>
                </a:solidFill>
                <a:effectLst/>
                <a:uLnTx/>
                <a:uFillTx/>
                <a:latin typeface="+mn-lt"/>
                <a:ea typeface="Calibri Light"/>
                <a:cs typeface="Calibri Light"/>
              </a:rPr>
              <a:t>Title 40, Chapter I, Subchapter B, Part 33, Subpart C</a:t>
            </a:r>
            <a:endParaRPr kumimoji="0" lang="en-US" sz="6000" b="0" i="0" u="none" strike="noStrike" kern="1200" cap="none" spc="0" normalizeH="0" baseline="0" noProof="0">
              <a:ln>
                <a:noFill/>
              </a:ln>
              <a:solidFill>
                <a:srgbClr val="5B9BD5">
                  <a:lumMod val="75000"/>
                </a:srgbClr>
              </a:solidFill>
              <a:effectLst/>
              <a:uLnTx/>
              <a:uFillTx/>
              <a:latin typeface="+mn-lt"/>
              <a:ea typeface="+mj-ea"/>
              <a:cs typeface="Arial"/>
            </a:endParaRPr>
          </a:p>
        </p:txBody>
      </p:sp>
      <p:sp>
        <p:nvSpPr>
          <p:cNvPr id="8" name="Content Placeholder 2">
            <a:extLst>
              <a:ext uri="{FF2B5EF4-FFF2-40B4-BE49-F238E27FC236}">
                <a16:creationId xmlns:a16="http://schemas.microsoft.com/office/drawing/2014/main" id="{B272A498-F2D7-C76F-655D-34812775FAE2}"/>
              </a:ext>
            </a:extLst>
          </p:cNvPr>
          <p:cNvSpPr txBox="1">
            <a:spLocks/>
          </p:cNvSpPr>
          <p:nvPr/>
        </p:nvSpPr>
        <p:spPr>
          <a:xfrm>
            <a:off x="831852" y="4589464"/>
            <a:ext cx="10515600" cy="1500187"/>
          </a:xfrm>
          <a:prstGeom prst="rect">
            <a:avLst/>
          </a:prstGeom>
        </p:spPr>
        <p:txBody>
          <a:bodyPr vert="horz" lIns="91440" tIns="45720" rIns="91440" bIns="45720" rtlCol="0" anchor="t">
            <a:normAutofit/>
          </a:bodyPr>
          <a:lstStyle>
            <a:lvl1pPr marL="0" indent="0" algn="l" defTabSz="914411" rtl="0" eaLnBrk="1" latinLnBrk="0" hangingPunct="1">
              <a:lnSpc>
                <a:spcPct val="90000"/>
              </a:lnSpc>
              <a:spcBef>
                <a:spcPts val="1001"/>
              </a:spcBef>
              <a:buFont typeface="Arial" panose="020B0604020202020204" pitchFamily="34" charset="0"/>
              <a:buNone/>
              <a:defRPr sz="2400" kern="1200">
                <a:solidFill>
                  <a:schemeClr val="tx1">
                    <a:tint val="75000"/>
                  </a:schemeClr>
                </a:solidFill>
                <a:latin typeface="+mn-lt"/>
                <a:ea typeface="+mn-ea"/>
                <a:cs typeface="+mn-cs"/>
              </a:defRPr>
            </a:lvl1pPr>
            <a:lvl2pPr marL="457206" indent="0" algn="l" defTabSz="914411"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11" indent="0" algn="l" defTabSz="914411" rtl="0" eaLnBrk="1" latinLnBrk="0" hangingPunct="1">
              <a:lnSpc>
                <a:spcPct val="90000"/>
              </a:lnSpc>
              <a:spcBef>
                <a:spcPts val="500"/>
              </a:spcBef>
              <a:buFont typeface="Arial" panose="020B0604020202020204" pitchFamily="34" charset="0"/>
              <a:buNone/>
              <a:defRPr sz="1801" kern="1200">
                <a:solidFill>
                  <a:schemeClr val="tx1">
                    <a:tint val="75000"/>
                  </a:schemeClr>
                </a:solidFill>
                <a:latin typeface="+mn-lt"/>
                <a:ea typeface="+mn-ea"/>
                <a:cs typeface="+mn-cs"/>
              </a:defRPr>
            </a:lvl3pPr>
            <a:lvl4pPr marL="1371617"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23"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29"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34"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40"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46"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1800">
                <a:solidFill>
                  <a:schemeClr val="tx1"/>
                </a:solidFill>
                <a:latin typeface="Arial"/>
                <a:cs typeface="Arial"/>
              </a:rPr>
              <a:t>You are required to have two solicitation methods as part of the procurement process. </a:t>
            </a:r>
            <a:r>
              <a:rPr lang="en-US" sz="1800">
                <a:solidFill>
                  <a:schemeClr val="tx1"/>
                </a:solidFill>
                <a:cs typeface="Arial"/>
              </a:rPr>
              <a:t>Recipients are responsible for saving and maintaining their own records.</a:t>
            </a:r>
            <a:endParaRPr lang="en-US" sz="1800" b="0" i="0" u="none" strike="noStrike" kern="1200" cap="none" spc="0" normalizeH="0" baseline="0" noProof="0">
              <a:ln>
                <a:noFill/>
              </a:ln>
              <a:solidFill>
                <a:schemeClr val="tx1"/>
              </a:solidFill>
              <a:effectLst/>
              <a:uLnTx/>
              <a:uFillTx/>
              <a:latin typeface="Arial"/>
              <a:cs typeface="Arial"/>
            </a:endParaRPr>
          </a:p>
          <a:p>
            <a:pPr marL="0" marR="0" lvl="0" indent="0" algn="l" defTabSz="914411" rtl="0" eaLnBrk="1" fontAlgn="auto" latinLnBrk="0" hangingPunct="1">
              <a:lnSpc>
                <a:spcPct val="90000"/>
              </a:lnSpc>
              <a:spcBef>
                <a:spcPts val="1001"/>
              </a:spcBef>
              <a:spcAft>
                <a:spcPts val="0"/>
              </a:spcAft>
              <a:buClrTx/>
              <a:buSzTx/>
              <a:buFont typeface="Arial" panose="020B0604020202020204" pitchFamily="34" charset="0"/>
              <a:buNone/>
              <a:tabLst/>
              <a:defRPr/>
            </a:pPr>
            <a:endParaRPr kumimoji="0" lang="en-US" sz="2400" b="0" i="0" u="none" strike="noStrike" kern="1200" cap="none" spc="0" normalizeH="0" baseline="0" noProof="0">
              <a:ln>
                <a:noFill/>
              </a:ln>
              <a:solidFill>
                <a:sysClr val="windowText" lastClr="000000">
                  <a:tint val="75000"/>
                </a:sysClr>
              </a:solidFill>
              <a:effectLst/>
              <a:uLnTx/>
              <a:uFillTx/>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646140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7C24F1-2D97-392C-9219-49D62DA553F9}"/>
              </a:ext>
            </a:extLst>
          </p:cNvPr>
          <p:cNvSpPr>
            <a:spLocks noGrp="1"/>
          </p:cNvSpPr>
          <p:nvPr>
            <p:ph type="sldNum" sz="quarter" idx="10"/>
          </p:nvPr>
        </p:nvSpPr>
        <p:spPr/>
        <p:txBody>
          <a:bodyPr/>
          <a:lstStyle/>
          <a:p>
            <a:pPr defTabSz="457200">
              <a:defRPr/>
            </a:pPr>
            <a:fld id="{14AB9A65-84F9-1E4E-9C5F-730517BF1665}" type="slidenum">
              <a:rPr lang="en-US"/>
              <a:pPr defTabSz="457200">
                <a:defRPr/>
              </a:pPr>
              <a:t>12</a:t>
            </a:fld>
            <a:endParaRPr lang="en-US"/>
          </a:p>
        </p:txBody>
      </p:sp>
      <p:sp>
        <p:nvSpPr>
          <p:cNvPr id="3" name="Title 1">
            <a:extLst>
              <a:ext uri="{FF2B5EF4-FFF2-40B4-BE49-F238E27FC236}">
                <a16:creationId xmlns:a16="http://schemas.microsoft.com/office/drawing/2014/main" id="{5C952142-B7A8-391B-5C02-FD6C72F95698}"/>
              </a:ext>
            </a:extLst>
          </p:cNvPr>
          <p:cNvSpPr txBox="1">
            <a:spLocks/>
          </p:cNvSpPr>
          <p:nvPr/>
        </p:nvSpPr>
        <p:spPr>
          <a:xfrm>
            <a:off x="839790" y="457201"/>
            <a:ext cx="3932236" cy="1225296"/>
          </a:xfrm>
          <a:prstGeom prst="rect">
            <a:avLst/>
          </a:prstGeom>
        </p:spPr>
        <p:txBody>
          <a:bodyPr>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2800" b="1">
                <a:solidFill>
                  <a:schemeClr val="accent1">
                    <a:lumMod val="75000"/>
                  </a:schemeClr>
                </a:solidFill>
                <a:latin typeface="+mn-lt"/>
              </a:rPr>
              <a:t>Determine Your  </a:t>
            </a:r>
            <a:r>
              <a:rPr lang="en-US" sz="2800" b="1" u="sng">
                <a:solidFill>
                  <a:schemeClr val="accent1">
                    <a:lumMod val="75000"/>
                  </a:schemeClr>
                </a:solidFill>
                <a:latin typeface="+mn-lt"/>
              </a:rPr>
              <a:t>Solicitation Methods</a:t>
            </a:r>
          </a:p>
        </p:txBody>
      </p:sp>
      <p:graphicFrame>
        <p:nvGraphicFramePr>
          <p:cNvPr id="4" name="Content Placeholder 4">
            <a:extLst>
              <a:ext uri="{FF2B5EF4-FFF2-40B4-BE49-F238E27FC236}">
                <a16:creationId xmlns:a16="http://schemas.microsoft.com/office/drawing/2014/main" id="{02B4C928-A048-4C79-504F-CE27D4BF3B80}"/>
              </a:ext>
              <a:ext uri="{C183D7F6-B498-43B3-948B-1728B52AA6E4}">
                <adec:decorative xmlns:adec="http://schemas.microsoft.com/office/drawing/2017/decorative" val="1"/>
              </a:ext>
            </a:extLst>
          </p:cNvPr>
          <p:cNvGraphicFramePr>
            <a:graphicFrameLocks/>
          </p:cNvGraphicFramePr>
          <p:nvPr>
            <p:extLst>
              <p:ext uri="{D42A27DB-BD31-4B8C-83A1-F6EECF244321}">
                <p14:modId xmlns:p14="http://schemas.microsoft.com/office/powerpoint/2010/main" val="3071987500"/>
              </p:ext>
            </p:extLst>
          </p:nvPr>
        </p:nvGraphicFramePr>
        <p:xfrm>
          <a:off x="5183188" y="457200"/>
          <a:ext cx="6172201" cy="5458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5">
            <a:extLst>
              <a:ext uri="{FF2B5EF4-FFF2-40B4-BE49-F238E27FC236}">
                <a16:creationId xmlns:a16="http://schemas.microsoft.com/office/drawing/2014/main" id="{DB64D1EF-9D7D-A53B-E2BE-EB13D2EC2FD9}"/>
              </a:ext>
            </a:extLst>
          </p:cNvPr>
          <p:cNvSpPr txBox="1">
            <a:spLocks/>
          </p:cNvSpPr>
          <p:nvPr/>
        </p:nvSpPr>
        <p:spPr>
          <a:xfrm>
            <a:off x="839790" y="1618489"/>
            <a:ext cx="3932236" cy="4297679"/>
          </a:xfrm>
          <a:prstGeom prst="rect">
            <a:avLst/>
          </a:prstGeom>
        </p:spPr>
        <p:txBody>
          <a:bodyPr>
            <a:no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a:latin typeface="+mn-lt"/>
              </a:rPr>
              <a:t>You may choose from seven solicitation methods.</a:t>
            </a:r>
          </a:p>
          <a:p>
            <a:r>
              <a:rPr lang="en-US" sz="2000">
                <a:latin typeface="+mn-lt"/>
              </a:rPr>
              <a:t>A minimum of </a:t>
            </a:r>
            <a:r>
              <a:rPr lang="en-US" sz="2000" b="1">
                <a:latin typeface="+mn-lt"/>
              </a:rPr>
              <a:t>two different methods </a:t>
            </a:r>
            <a:r>
              <a:rPr lang="en-US" sz="2000">
                <a:latin typeface="+mn-lt"/>
              </a:rPr>
              <a:t>must be used to advertise. </a:t>
            </a:r>
          </a:p>
          <a:p>
            <a:r>
              <a:rPr lang="en-US" sz="2000">
                <a:latin typeface="+mn-lt"/>
              </a:rPr>
              <a:t>Solicitation may be performed in conjunction with any required local or state procurement laws.</a:t>
            </a:r>
          </a:p>
          <a:p>
            <a:r>
              <a:rPr lang="en-US" sz="2000">
                <a:latin typeface="+mn-lt"/>
              </a:rPr>
              <a:t>Maintain support documentation of the good faith effort solicitations.</a:t>
            </a:r>
          </a:p>
        </p:txBody>
      </p:sp>
    </p:spTree>
    <p:extLst>
      <p:ext uri="{BB962C8B-B14F-4D97-AF65-F5344CB8AC3E}">
        <p14:creationId xmlns:p14="http://schemas.microsoft.com/office/powerpoint/2010/main" val="1064538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7DA37-6992-3C0E-1C67-E3AD16910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40B07-74A7-8BCD-CEE0-837A3EA3E367}"/>
              </a:ext>
            </a:extLst>
          </p:cNvPr>
          <p:cNvSpPr>
            <a:spLocks noGrp="1"/>
          </p:cNvSpPr>
          <p:nvPr>
            <p:ph type="title"/>
          </p:nvPr>
        </p:nvSpPr>
        <p:spPr>
          <a:xfrm>
            <a:off x="1743076" y="292608"/>
            <a:ext cx="8696325" cy="987552"/>
          </a:xfrm>
        </p:spPr>
        <p:txBody>
          <a:bodyPr/>
          <a:lstStyle/>
          <a:p>
            <a:br>
              <a:rPr lang="en-US" sz="3200" b="1" dirty="0">
                <a:latin typeface="+mj-lt"/>
              </a:rPr>
            </a:br>
            <a:r>
              <a:rPr lang="en-US" sz="3200" b="1" u="sng">
                <a:latin typeface="+mj-lt"/>
                <a:cs typeface="Arial"/>
              </a:rPr>
              <a:t>Newspaper Advertisements</a:t>
            </a:r>
            <a:br>
              <a:rPr lang="en-US" sz="3200" b="1" dirty="0">
                <a:latin typeface="+mj-lt"/>
              </a:rPr>
            </a:br>
            <a:r>
              <a:rPr lang="en-US" sz="3200" b="1">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E0A2C4F1-4EFA-7DFA-7A95-14591A2A14A8}"/>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a:bodyPr>
          <a:lstStyle/>
          <a:p>
            <a:pPr lvl="0"/>
            <a:r>
              <a:rPr lang="en-US" sz="2800"/>
              <a:t>Advertise in a local newspaper once for a minimum of two consecutive weeks. </a:t>
            </a:r>
          </a:p>
          <a:p>
            <a:r>
              <a:rPr lang="en-US" sz="2800"/>
              <a:t>To certify the newspaper method, the recipient/prime must maintain a tear sheet of the original post and a newspaper affidavit.</a:t>
            </a:r>
          </a:p>
        </p:txBody>
      </p:sp>
      <p:sp>
        <p:nvSpPr>
          <p:cNvPr id="4" name="Slide Number Placeholder 3">
            <a:extLst>
              <a:ext uri="{FF2B5EF4-FFF2-40B4-BE49-F238E27FC236}">
                <a16:creationId xmlns:a16="http://schemas.microsoft.com/office/drawing/2014/main" id="{05009BAD-C999-1A23-6ED1-EDBDE27089F2}"/>
              </a:ext>
            </a:extLst>
          </p:cNvPr>
          <p:cNvSpPr>
            <a:spLocks noGrp="1"/>
          </p:cNvSpPr>
          <p:nvPr>
            <p:ph type="sldNum" sz="quarter" idx="10"/>
          </p:nvPr>
        </p:nvSpPr>
        <p:spPr/>
        <p:txBody>
          <a:bodyPr/>
          <a:lstStyle/>
          <a:p>
            <a:pPr defTabSz="457200">
              <a:defRPr/>
            </a:pPr>
            <a:fld id="{5416B729-A5EF-0F43-8347-C630F3865EE8}" type="slidenum">
              <a:rPr lang="en-US"/>
              <a:pPr defTabSz="457200">
                <a:defRPr/>
              </a:pPr>
              <a:t>13</a:t>
            </a:fld>
            <a:endParaRPr lang="en-US"/>
          </a:p>
        </p:txBody>
      </p:sp>
    </p:spTree>
    <p:extLst>
      <p:ext uri="{BB962C8B-B14F-4D97-AF65-F5344CB8AC3E}">
        <p14:creationId xmlns:p14="http://schemas.microsoft.com/office/powerpoint/2010/main" val="4051468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29982-E480-B95F-79DD-7FFC87DA7E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5C644-20C5-97EB-8E43-0E4354A77F0E}"/>
              </a:ext>
            </a:extLst>
          </p:cNvPr>
          <p:cNvSpPr>
            <a:spLocks noGrp="1"/>
          </p:cNvSpPr>
          <p:nvPr>
            <p:ph type="title"/>
          </p:nvPr>
        </p:nvSpPr>
        <p:spPr>
          <a:xfrm>
            <a:off x="1743076" y="292608"/>
            <a:ext cx="8696325" cy="987552"/>
          </a:xfrm>
        </p:spPr>
        <p:txBody>
          <a:bodyPr/>
          <a:lstStyle/>
          <a:p>
            <a:br>
              <a:rPr lang="en-US" sz="3200" b="1" dirty="0">
                <a:latin typeface="+mj-lt"/>
                <a:cs typeface="Arial"/>
              </a:rPr>
            </a:br>
            <a:r>
              <a:rPr lang="en-US" sz="3200" b="1" u="sng" dirty="0">
                <a:latin typeface="+mj-lt"/>
                <a:cs typeface="Arial"/>
              </a:rPr>
              <a:t>Direct Contact</a:t>
            </a:r>
            <a:br>
              <a:rPr lang="en-US" sz="3200" b="1" dirty="0">
                <a:latin typeface="+mj-lt"/>
                <a:cs typeface="Arial"/>
              </a:rPr>
            </a:br>
            <a:r>
              <a:rPr lang="en-US" sz="3200" b="1" dirty="0">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4E0E371B-FBAC-FD37-D717-D4FCD1B9A7C2}"/>
              </a:ext>
            </a:extLst>
          </p:cNvPr>
          <p:cNvSpPr>
            <a:spLocks noGrp="1"/>
          </p:cNvSpPr>
          <p:nvPr>
            <p:ph idx="1"/>
          </p:nvPr>
        </p:nvSpPr>
        <p:spPr>
          <a:xfrm>
            <a:off x="1743076" y="1584135"/>
            <a:ext cx="8696325" cy="3855383"/>
          </a:xfrm>
        </p:spPr>
        <p:txBody>
          <a:bodyPr vert="horz" wrap="square" lIns="91440" tIns="45720" rIns="91440" bIns="45720" numCol="1" rtlCol="0" anchor="t" anchorCtr="0" compatLnSpc="1">
            <a:prstTxWarp prst="textNoShape">
              <a:avLst/>
            </a:prstTxWarp>
            <a:normAutofit fontScale="77500" lnSpcReduction="20000"/>
          </a:bodyPr>
          <a:lstStyle/>
          <a:p>
            <a:pPr lvl="0">
              <a:lnSpc>
                <a:spcPct val="100000"/>
              </a:lnSpc>
            </a:pPr>
            <a:r>
              <a:rPr lang="en-US" sz="2800">
                <a:latin typeface="Arial" panose="020B0604020202020204" pitchFamily="34" charset="0"/>
                <a:cs typeface="Arial" panose="020B0604020202020204" pitchFamily="34" charset="0"/>
              </a:rPr>
              <a:t>You may directly solicit businesses utilizing phone, fax, USPS mail, or email communications. Any combination of these still count as one method.</a:t>
            </a:r>
          </a:p>
          <a:p>
            <a:r>
              <a:rPr lang="en-US" sz="2800" dirty="0">
                <a:latin typeface="Arial"/>
                <a:cs typeface="Arial"/>
              </a:rPr>
              <a:t>You must contact a minimum of three certified businesses in a nondiscriminatory manner. </a:t>
            </a:r>
            <a:endParaRPr lang="en-US" sz="2800" b="1" i="1" dirty="0">
              <a:latin typeface="Arial"/>
              <a:cs typeface="Arial"/>
            </a:endParaRPr>
          </a:p>
          <a:p>
            <a:r>
              <a:rPr lang="en-US" sz="2800" dirty="0">
                <a:latin typeface="Arial"/>
                <a:cs typeface="Arial"/>
              </a:rPr>
              <a:t>When communicating via phone, an electronic or handwritten call log may be used as support</a:t>
            </a:r>
            <a:r>
              <a:rPr lang="en-US" dirty="0">
                <a:latin typeface="Arial"/>
                <a:cs typeface="Arial"/>
              </a:rPr>
              <a:t>. </a:t>
            </a:r>
            <a:endParaRPr lang="en-US" sz="2800" b="1" i="1">
              <a:latin typeface="Arial"/>
              <a:cs typeface="Arial"/>
            </a:endParaRPr>
          </a:p>
          <a:p>
            <a:r>
              <a:rPr lang="en-US" sz="2800">
                <a:latin typeface="Arial" panose="020B0604020202020204" pitchFamily="34" charset="0"/>
                <a:cs typeface="Arial" panose="020B0604020202020204" pitchFamily="34" charset="0"/>
              </a:rPr>
              <a:t>Document and maintain the contact information such as the date, name of person or business contacted. You may include status and category of work.</a:t>
            </a:r>
          </a:p>
          <a:p>
            <a:r>
              <a:rPr lang="en-US" sz="2800">
                <a:latin typeface="Arial" panose="020B0604020202020204" pitchFamily="34" charset="0"/>
                <a:cs typeface="Arial" panose="020B0604020202020204" pitchFamily="34" charset="0"/>
              </a:rPr>
              <a:t>All documentation of such activity must be maintained and saved with the project files.</a:t>
            </a:r>
          </a:p>
          <a:p>
            <a:endParaRPr lang="en-US" sz="2800">
              <a:latin typeface="Arial" panose="020B0604020202020204" pitchFamily="34" charset="0"/>
              <a:cs typeface="Arial" panose="020B0604020202020204" pitchFamily="34" charset="0"/>
            </a:endParaRPr>
          </a:p>
          <a:p>
            <a:pPr lvl="0"/>
            <a:endParaRPr lang="en-US" sz="2800"/>
          </a:p>
          <a:p>
            <a:pPr marL="0" indent="0">
              <a:buNone/>
            </a:pPr>
            <a:endParaRPr lang="en-US">
              <a:latin typeface="Arial"/>
              <a:cs typeface="Arial"/>
            </a:endParaRPr>
          </a:p>
        </p:txBody>
      </p:sp>
      <p:sp>
        <p:nvSpPr>
          <p:cNvPr id="4" name="Slide Number Placeholder 3">
            <a:extLst>
              <a:ext uri="{FF2B5EF4-FFF2-40B4-BE49-F238E27FC236}">
                <a16:creationId xmlns:a16="http://schemas.microsoft.com/office/drawing/2014/main" id="{127442B9-79E4-5388-2526-CE36B9DF9693}"/>
              </a:ext>
            </a:extLst>
          </p:cNvPr>
          <p:cNvSpPr>
            <a:spLocks noGrp="1"/>
          </p:cNvSpPr>
          <p:nvPr>
            <p:ph type="sldNum" sz="quarter" idx="10"/>
          </p:nvPr>
        </p:nvSpPr>
        <p:spPr/>
        <p:txBody>
          <a:bodyPr/>
          <a:lstStyle/>
          <a:p>
            <a:pPr defTabSz="457200">
              <a:defRPr/>
            </a:pPr>
            <a:fld id="{5416B729-A5EF-0F43-8347-C630F3865EE8}" type="slidenum">
              <a:rPr lang="en-US"/>
              <a:pPr defTabSz="457200">
                <a:defRPr/>
              </a:pPr>
              <a:t>14</a:t>
            </a:fld>
            <a:endParaRPr lang="en-US"/>
          </a:p>
        </p:txBody>
      </p:sp>
    </p:spTree>
    <p:extLst>
      <p:ext uri="{BB962C8B-B14F-4D97-AF65-F5344CB8AC3E}">
        <p14:creationId xmlns:p14="http://schemas.microsoft.com/office/powerpoint/2010/main" val="1218023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68EFA-D83E-1094-1746-226A8FC7C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CFCC22-12B7-A710-5D40-B325B9BFF398}"/>
              </a:ext>
            </a:extLst>
          </p:cNvPr>
          <p:cNvSpPr>
            <a:spLocks noGrp="1"/>
          </p:cNvSpPr>
          <p:nvPr>
            <p:ph type="title"/>
          </p:nvPr>
        </p:nvSpPr>
        <p:spPr>
          <a:xfrm>
            <a:off x="1743076" y="292608"/>
            <a:ext cx="8696325" cy="987552"/>
          </a:xfrm>
        </p:spPr>
        <p:txBody>
          <a:bodyPr/>
          <a:lstStyle/>
          <a:p>
            <a:br>
              <a:rPr lang="en-US" sz="3200" b="1" dirty="0">
                <a:latin typeface="+mj-lt"/>
              </a:rPr>
            </a:br>
            <a:r>
              <a:rPr lang="en-US" sz="3200" b="1" u="sng" dirty="0">
                <a:latin typeface="+mj-lt"/>
                <a:cs typeface="Arial"/>
              </a:rPr>
              <a:t>Meetings and Conferences</a:t>
            </a:r>
            <a:br>
              <a:rPr lang="en-US" sz="3200" b="1" dirty="0">
                <a:latin typeface="+mj-lt"/>
              </a:rPr>
            </a:br>
            <a:r>
              <a:rPr lang="en-US" sz="3200" b="1" dirty="0">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4642DD97-DAFD-CA20-A34C-D5ECB8581EA2}"/>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a:bodyPr>
          <a:lstStyle/>
          <a:p>
            <a:pPr lvl="0">
              <a:lnSpc>
                <a:spcPct val="100000"/>
              </a:lnSpc>
            </a:pPr>
            <a:r>
              <a:rPr lang="en-US" sz="2800">
                <a:latin typeface="Arial" panose="020B0604020202020204" pitchFamily="34" charset="0"/>
                <a:cs typeface="Arial" panose="020B0604020202020204" pitchFamily="34" charset="0"/>
              </a:rPr>
              <a:t>Hold a meeting or conference to solicit your project.</a:t>
            </a:r>
          </a:p>
          <a:p>
            <a:pPr lvl="0">
              <a:lnSpc>
                <a:spcPct val="100000"/>
              </a:lnSpc>
            </a:pPr>
            <a:r>
              <a:rPr lang="en-US" sz="2800">
                <a:latin typeface="Arial" panose="020B0604020202020204" pitchFamily="34" charset="0"/>
                <a:cs typeface="Arial" panose="020B0604020202020204" pitchFamily="34" charset="0"/>
              </a:rPr>
              <a:t>Save and maintain meeting announcements and/or the meeting minutes AND the sign-in or attendance sheet. </a:t>
            </a:r>
          </a:p>
          <a:p>
            <a:endParaRPr lang="en-US" sz="2800">
              <a:latin typeface="Arial" panose="020B0604020202020204" pitchFamily="34" charset="0"/>
              <a:cs typeface="Arial" panose="020B0604020202020204" pitchFamily="34" charset="0"/>
            </a:endParaRPr>
          </a:p>
          <a:p>
            <a:pPr lvl="0"/>
            <a:endParaRPr lang="en-US" sz="2800"/>
          </a:p>
          <a:p>
            <a:pPr marL="0" indent="0">
              <a:buNone/>
            </a:pPr>
            <a:endParaRPr lang="en-US">
              <a:latin typeface="Arial"/>
              <a:cs typeface="Arial"/>
            </a:endParaRPr>
          </a:p>
        </p:txBody>
      </p:sp>
      <p:sp>
        <p:nvSpPr>
          <p:cNvPr id="4" name="Slide Number Placeholder 3">
            <a:extLst>
              <a:ext uri="{FF2B5EF4-FFF2-40B4-BE49-F238E27FC236}">
                <a16:creationId xmlns:a16="http://schemas.microsoft.com/office/drawing/2014/main" id="{0E35074B-CEDC-FB66-3A25-7AA128D6BD98}"/>
              </a:ext>
            </a:extLst>
          </p:cNvPr>
          <p:cNvSpPr>
            <a:spLocks noGrp="1"/>
          </p:cNvSpPr>
          <p:nvPr>
            <p:ph type="sldNum" sz="quarter" idx="10"/>
          </p:nvPr>
        </p:nvSpPr>
        <p:spPr/>
        <p:txBody>
          <a:bodyPr/>
          <a:lstStyle/>
          <a:p>
            <a:pPr defTabSz="457200">
              <a:defRPr/>
            </a:pPr>
            <a:fld id="{5416B729-A5EF-0F43-8347-C630F3865EE8}" type="slidenum">
              <a:rPr lang="en-US"/>
              <a:pPr defTabSz="457200">
                <a:defRPr/>
              </a:pPr>
              <a:t>15</a:t>
            </a:fld>
            <a:endParaRPr lang="en-US"/>
          </a:p>
        </p:txBody>
      </p:sp>
    </p:spTree>
    <p:extLst>
      <p:ext uri="{BB962C8B-B14F-4D97-AF65-F5344CB8AC3E}">
        <p14:creationId xmlns:p14="http://schemas.microsoft.com/office/powerpoint/2010/main" val="3022285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0B862-CC75-89A4-477C-463D1E1B08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3AC89-3507-E645-20D5-151155E206AB}"/>
              </a:ext>
            </a:extLst>
          </p:cNvPr>
          <p:cNvSpPr>
            <a:spLocks noGrp="1"/>
          </p:cNvSpPr>
          <p:nvPr>
            <p:ph type="title"/>
          </p:nvPr>
        </p:nvSpPr>
        <p:spPr>
          <a:xfrm>
            <a:off x="1743076" y="292608"/>
            <a:ext cx="8696325" cy="987552"/>
          </a:xfrm>
        </p:spPr>
        <p:txBody>
          <a:bodyPr/>
          <a:lstStyle/>
          <a:p>
            <a:br>
              <a:rPr lang="en-US" sz="3200" b="1" dirty="0">
                <a:latin typeface="+mj-lt"/>
                <a:cs typeface="Arial"/>
              </a:rPr>
            </a:br>
            <a:r>
              <a:rPr lang="en-US" sz="3200" b="1" u="sng" dirty="0">
                <a:latin typeface="+mj-lt"/>
                <a:cs typeface="Arial"/>
              </a:rPr>
              <a:t>Minority Media Posting</a:t>
            </a:r>
            <a:br>
              <a:rPr lang="en-US" sz="3200" b="1" dirty="0">
                <a:latin typeface="+mj-lt"/>
                <a:cs typeface="Arial"/>
              </a:rPr>
            </a:br>
            <a:r>
              <a:rPr lang="en-US" sz="3200" b="1" dirty="0">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C5100140-4B32-A572-A142-2D920632BE14}"/>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a:bodyPr>
          <a:lstStyle/>
          <a:p>
            <a:pPr lvl="0">
              <a:lnSpc>
                <a:spcPct val="100000"/>
              </a:lnSpc>
            </a:pPr>
            <a:r>
              <a:rPr lang="en-US" sz="2800">
                <a:latin typeface="Arial" panose="020B0604020202020204" pitchFamily="34" charset="0"/>
                <a:cs typeface="Arial" panose="020B0604020202020204" pitchFamily="34" charset="0"/>
              </a:rPr>
              <a:t>When available, distribute your advertisemen</a:t>
            </a:r>
            <a:r>
              <a:rPr lang="en-US" sz="2800">
                <a:cs typeface="Arial" panose="020B0604020202020204" pitchFamily="34" charset="0"/>
              </a:rPr>
              <a:t>ts to</a:t>
            </a:r>
            <a:r>
              <a:rPr lang="en-US" sz="2800">
                <a:latin typeface="Arial" panose="020B0604020202020204" pitchFamily="34" charset="0"/>
                <a:cs typeface="Arial" panose="020B0604020202020204" pitchFamily="34" charset="0"/>
              </a:rPr>
              <a:t> socially and economically underserved firms and businesses for the purpose of offering opportunity on various platforms.</a:t>
            </a:r>
          </a:p>
          <a:p>
            <a:endParaRPr lang="en-US" sz="2800">
              <a:latin typeface="Arial" panose="020B0604020202020204" pitchFamily="34" charset="0"/>
              <a:cs typeface="Arial" panose="020B0604020202020204" pitchFamily="34" charset="0"/>
            </a:endParaRPr>
          </a:p>
          <a:p>
            <a:pPr lvl="0"/>
            <a:endParaRPr lang="en-US" sz="2800"/>
          </a:p>
          <a:p>
            <a:pPr marL="0" indent="0">
              <a:buNone/>
            </a:pPr>
            <a:endParaRPr lang="en-US">
              <a:latin typeface="Arial"/>
              <a:cs typeface="Arial"/>
            </a:endParaRPr>
          </a:p>
        </p:txBody>
      </p:sp>
      <p:sp>
        <p:nvSpPr>
          <p:cNvPr id="4" name="Slide Number Placeholder 3">
            <a:extLst>
              <a:ext uri="{FF2B5EF4-FFF2-40B4-BE49-F238E27FC236}">
                <a16:creationId xmlns:a16="http://schemas.microsoft.com/office/drawing/2014/main" id="{91D7F153-2C46-F5DC-9FB7-4C67CC354B08}"/>
              </a:ext>
            </a:extLst>
          </p:cNvPr>
          <p:cNvSpPr>
            <a:spLocks noGrp="1"/>
          </p:cNvSpPr>
          <p:nvPr>
            <p:ph type="sldNum" sz="quarter" idx="10"/>
          </p:nvPr>
        </p:nvSpPr>
        <p:spPr/>
        <p:txBody>
          <a:bodyPr/>
          <a:lstStyle/>
          <a:p>
            <a:pPr defTabSz="457200">
              <a:defRPr/>
            </a:pPr>
            <a:fld id="{5416B729-A5EF-0F43-8347-C630F3865EE8}" type="slidenum">
              <a:rPr lang="en-US"/>
              <a:pPr defTabSz="457200">
                <a:defRPr/>
              </a:pPr>
              <a:t>16</a:t>
            </a:fld>
            <a:endParaRPr lang="en-US"/>
          </a:p>
        </p:txBody>
      </p:sp>
    </p:spTree>
    <p:extLst>
      <p:ext uri="{BB962C8B-B14F-4D97-AF65-F5344CB8AC3E}">
        <p14:creationId xmlns:p14="http://schemas.microsoft.com/office/powerpoint/2010/main" val="3894922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1F7CD-1683-C2CC-C317-1DF82EB693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D6AB73-3701-32F7-531C-3A5C8F514EF2}"/>
              </a:ext>
            </a:extLst>
          </p:cNvPr>
          <p:cNvSpPr>
            <a:spLocks noGrp="1"/>
          </p:cNvSpPr>
          <p:nvPr>
            <p:ph type="title"/>
          </p:nvPr>
        </p:nvSpPr>
        <p:spPr>
          <a:xfrm>
            <a:off x="1743076" y="292608"/>
            <a:ext cx="8696325" cy="987552"/>
          </a:xfrm>
        </p:spPr>
        <p:txBody>
          <a:bodyPr/>
          <a:lstStyle/>
          <a:p>
            <a:br>
              <a:rPr lang="en-US" sz="3200" b="1" dirty="0">
                <a:latin typeface="+mj-lt"/>
              </a:rPr>
            </a:br>
            <a:r>
              <a:rPr lang="en-US" sz="3200" b="1" u="sng" dirty="0">
                <a:highlight>
                  <a:srgbClr val="F5F5F5"/>
                </a:highlight>
                <a:latin typeface="+mj-lt"/>
                <a:cs typeface="Arial"/>
              </a:rPr>
              <a:t>Internet &amp; Website Posting</a:t>
            </a:r>
            <a:br>
              <a:rPr lang="en-US" sz="3200" b="1" dirty="0">
                <a:latin typeface="+mj-lt"/>
              </a:rPr>
            </a:br>
            <a:r>
              <a:rPr lang="en-US" sz="3200" b="1" dirty="0">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AD132A83-4D94-FB63-BB84-C49A179EDDF7}"/>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a:bodyPr>
          <a:lstStyle/>
          <a:p>
            <a:pPr lvl="0">
              <a:lnSpc>
                <a:spcPct val="100000"/>
              </a:lnSpc>
            </a:pPr>
            <a:r>
              <a:rPr lang="en-US" sz="2800">
                <a:latin typeface="Arial" panose="020B0604020202020204" pitchFamily="34" charset="0"/>
                <a:cs typeface="Arial" panose="020B0604020202020204" pitchFamily="34" charset="0"/>
              </a:rPr>
              <a:t>Publish your online solicitation up to 30 days via web or internet to allow sufficient response times to the bids and proposals. </a:t>
            </a:r>
          </a:p>
          <a:p>
            <a:endParaRPr lang="en-US" sz="2800">
              <a:latin typeface="Arial" panose="020B0604020202020204" pitchFamily="34" charset="0"/>
              <a:cs typeface="Arial" panose="020B0604020202020204" pitchFamily="34" charset="0"/>
            </a:endParaRPr>
          </a:p>
          <a:p>
            <a:pPr lvl="0"/>
            <a:endParaRPr lang="en-US" sz="2800"/>
          </a:p>
          <a:p>
            <a:pPr marL="0" indent="0">
              <a:buNone/>
            </a:pPr>
            <a:endParaRPr lang="en-US">
              <a:latin typeface="Arial"/>
              <a:cs typeface="Arial"/>
            </a:endParaRPr>
          </a:p>
        </p:txBody>
      </p:sp>
      <p:sp>
        <p:nvSpPr>
          <p:cNvPr id="4" name="Slide Number Placeholder 3">
            <a:extLst>
              <a:ext uri="{FF2B5EF4-FFF2-40B4-BE49-F238E27FC236}">
                <a16:creationId xmlns:a16="http://schemas.microsoft.com/office/drawing/2014/main" id="{7A1C5710-A7B7-1034-81B8-16F4E244E4C5}"/>
              </a:ext>
            </a:extLst>
          </p:cNvPr>
          <p:cNvSpPr>
            <a:spLocks noGrp="1"/>
          </p:cNvSpPr>
          <p:nvPr>
            <p:ph type="sldNum" sz="quarter" idx="10"/>
          </p:nvPr>
        </p:nvSpPr>
        <p:spPr/>
        <p:txBody>
          <a:bodyPr/>
          <a:lstStyle/>
          <a:p>
            <a:pPr defTabSz="457200">
              <a:defRPr/>
            </a:pPr>
            <a:fld id="{5416B729-A5EF-0F43-8347-C630F3865EE8}" type="slidenum">
              <a:rPr lang="en-US"/>
              <a:pPr defTabSz="457200">
                <a:defRPr/>
              </a:pPr>
              <a:t>17</a:t>
            </a:fld>
            <a:endParaRPr lang="en-US"/>
          </a:p>
        </p:txBody>
      </p:sp>
    </p:spTree>
    <p:extLst>
      <p:ext uri="{BB962C8B-B14F-4D97-AF65-F5344CB8AC3E}">
        <p14:creationId xmlns:p14="http://schemas.microsoft.com/office/powerpoint/2010/main" val="2658920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EC549-E930-8DC2-AE76-2D94B7C80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6FD70C-6E4F-1025-925B-76D5C74399AE}"/>
              </a:ext>
            </a:extLst>
          </p:cNvPr>
          <p:cNvSpPr>
            <a:spLocks noGrp="1"/>
          </p:cNvSpPr>
          <p:nvPr>
            <p:ph type="title"/>
          </p:nvPr>
        </p:nvSpPr>
        <p:spPr>
          <a:xfrm>
            <a:off x="1743076" y="292608"/>
            <a:ext cx="8696325" cy="987552"/>
          </a:xfrm>
        </p:spPr>
        <p:txBody>
          <a:bodyPr/>
          <a:lstStyle/>
          <a:p>
            <a:br>
              <a:rPr lang="en-US" sz="3200" b="1" dirty="0">
                <a:latin typeface="+mj-lt"/>
              </a:rPr>
            </a:br>
            <a:r>
              <a:rPr lang="en-US" sz="3200" b="1" u="sng" dirty="0">
                <a:latin typeface="+mj-lt"/>
                <a:cs typeface="Arial"/>
              </a:rPr>
              <a:t>Trade Association Publications</a:t>
            </a:r>
            <a:br>
              <a:rPr lang="en-US" sz="3200" b="1" dirty="0">
                <a:latin typeface="+mj-lt"/>
              </a:rPr>
            </a:br>
            <a:r>
              <a:rPr lang="en-US" sz="3200" b="1" dirty="0">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980D4954-19FD-C78D-F616-A2E810E23484}"/>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a:bodyPr>
          <a:lstStyle/>
          <a:p>
            <a:pPr lvl="0">
              <a:lnSpc>
                <a:spcPct val="100000"/>
              </a:lnSpc>
            </a:pPr>
            <a:r>
              <a:rPr lang="en-US" sz="2800">
                <a:latin typeface="Arial" panose="020B0604020202020204" pitchFamily="34" charset="0"/>
                <a:cs typeface="Arial" panose="020B0604020202020204" pitchFamily="34" charset="0"/>
              </a:rPr>
              <a:t>Collaborate with businesses of common interest to promote your advertisement.</a:t>
            </a:r>
          </a:p>
          <a:p>
            <a:pPr lvl="1"/>
            <a:r>
              <a:rPr lang="en-US" sz="2400">
                <a:latin typeface="Arial" panose="020B0604020202020204" pitchFamily="34" charset="0"/>
                <a:cs typeface="Arial" panose="020B0604020202020204" pitchFamily="34" charset="0"/>
              </a:rPr>
              <a:t>Support their business to reciprocate support </a:t>
            </a:r>
            <a:r>
              <a:rPr lang="en-US" sz="2400">
                <a:cs typeface="Arial" panose="020B0604020202020204" pitchFamily="34" charset="0"/>
              </a:rPr>
              <a:t>of</a:t>
            </a:r>
            <a:r>
              <a:rPr lang="en-US" sz="2400">
                <a:latin typeface="Arial" panose="020B0604020202020204" pitchFamily="34" charset="0"/>
                <a:cs typeface="Arial" panose="020B0604020202020204" pitchFamily="34" charset="0"/>
              </a:rPr>
              <a:t> yours.</a:t>
            </a:r>
          </a:p>
          <a:p>
            <a:endParaRPr lang="en-US" sz="2800">
              <a:latin typeface="Arial" panose="020B0604020202020204" pitchFamily="34" charset="0"/>
              <a:cs typeface="Arial" panose="020B0604020202020204" pitchFamily="34" charset="0"/>
            </a:endParaRPr>
          </a:p>
          <a:p>
            <a:pPr lvl="0"/>
            <a:endParaRPr lang="en-US" sz="2800"/>
          </a:p>
          <a:p>
            <a:pPr marL="0" indent="0">
              <a:buNone/>
            </a:pPr>
            <a:endParaRPr lang="en-US">
              <a:latin typeface="Arial"/>
              <a:cs typeface="Arial"/>
            </a:endParaRPr>
          </a:p>
        </p:txBody>
      </p:sp>
      <p:sp>
        <p:nvSpPr>
          <p:cNvPr id="4" name="Slide Number Placeholder 3">
            <a:extLst>
              <a:ext uri="{FF2B5EF4-FFF2-40B4-BE49-F238E27FC236}">
                <a16:creationId xmlns:a16="http://schemas.microsoft.com/office/drawing/2014/main" id="{6AF99EC4-A799-1AB1-1D1F-0ABA3E0642DD}"/>
              </a:ext>
            </a:extLst>
          </p:cNvPr>
          <p:cNvSpPr>
            <a:spLocks noGrp="1"/>
          </p:cNvSpPr>
          <p:nvPr>
            <p:ph type="sldNum" sz="quarter" idx="10"/>
          </p:nvPr>
        </p:nvSpPr>
        <p:spPr/>
        <p:txBody>
          <a:bodyPr/>
          <a:lstStyle/>
          <a:p>
            <a:pPr defTabSz="457200">
              <a:defRPr/>
            </a:pPr>
            <a:fld id="{5416B729-A5EF-0F43-8347-C630F3865EE8}" type="slidenum">
              <a:rPr lang="en-US"/>
              <a:pPr defTabSz="457200">
                <a:defRPr/>
              </a:pPr>
              <a:t>18</a:t>
            </a:fld>
            <a:endParaRPr lang="en-US"/>
          </a:p>
        </p:txBody>
      </p:sp>
    </p:spTree>
    <p:extLst>
      <p:ext uri="{BB962C8B-B14F-4D97-AF65-F5344CB8AC3E}">
        <p14:creationId xmlns:p14="http://schemas.microsoft.com/office/powerpoint/2010/main" val="482333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7B5FA-24F1-6E67-375C-E908118E9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03393E-B30B-E86B-B8E8-6C3A7AD1A192}"/>
              </a:ext>
            </a:extLst>
          </p:cNvPr>
          <p:cNvSpPr>
            <a:spLocks noGrp="1"/>
          </p:cNvSpPr>
          <p:nvPr>
            <p:ph type="title"/>
          </p:nvPr>
        </p:nvSpPr>
        <p:spPr>
          <a:xfrm>
            <a:off x="1743076" y="292608"/>
            <a:ext cx="8696325" cy="987552"/>
          </a:xfrm>
        </p:spPr>
        <p:txBody>
          <a:bodyPr/>
          <a:lstStyle/>
          <a:p>
            <a:br>
              <a:rPr lang="en-US" sz="3200" b="1" dirty="0">
                <a:latin typeface="+mj-lt"/>
                <a:cs typeface="Arial"/>
              </a:rPr>
            </a:br>
            <a:r>
              <a:rPr lang="en-US" sz="3200" b="1" u="sng">
                <a:latin typeface="+mj-lt"/>
                <a:cs typeface="Arial"/>
              </a:rPr>
              <a:t>Other Governmental Publications</a:t>
            </a:r>
            <a:br>
              <a:rPr lang="en-US" sz="3200" b="1" dirty="0">
                <a:latin typeface="+mj-lt"/>
              </a:rPr>
            </a:br>
            <a:r>
              <a:rPr lang="en-US" sz="3200" b="1">
                <a:latin typeface="+mj-lt"/>
              </a:rPr>
              <a:t>Method Requirement:  </a:t>
            </a:r>
            <a:br>
              <a:rPr lang="en-US" sz="3200" b="1" dirty="0">
                <a:latin typeface="+mj-lt"/>
              </a:rPr>
            </a:br>
            <a:endParaRPr lang="en-US" sz="3200" b="1" u="sng">
              <a:latin typeface="+mj-lt"/>
              <a:cs typeface="Arial"/>
            </a:endParaRPr>
          </a:p>
        </p:txBody>
      </p:sp>
      <p:sp>
        <p:nvSpPr>
          <p:cNvPr id="5" name="Content Placeholder 2">
            <a:extLst>
              <a:ext uri="{FF2B5EF4-FFF2-40B4-BE49-F238E27FC236}">
                <a16:creationId xmlns:a16="http://schemas.microsoft.com/office/drawing/2014/main" id="{11A5AFE2-C9F6-31E2-30CB-5300E4223418}"/>
              </a:ext>
            </a:extLst>
          </p:cNvPr>
          <p:cNvSpPr>
            <a:spLocks noGrp="1"/>
          </p:cNvSpPr>
          <p:nvPr>
            <p:ph idx="1"/>
          </p:nvPr>
        </p:nvSpPr>
        <p:spPr>
          <a:xfrm>
            <a:off x="1743076" y="1584135"/>
            <a:ext cx="8696325" cy="3689731"/>
          </a:xfrm>
        </p:spPr>
        <p:txBody>
          <a:bodyPr vert="horz" wrap="square" lIns="91440" tIns="45720" rIns="91440" bIns="45720" numCol="1" rtlCol="0" anchor="t" anchorCtr="0" compatLnSpc="1">
            <a:prstTxWarp prst="textNoShape">
              <a:avLst/>
            </a:prstTxWarp>
            <a:normAutofit fontScale="92500" lnSpcReduction="10000"/>
          </a:bodyPr>
          <a:lstStyle/>
          <a:p>
            <a:r>
              <a:rPr lang="en-US" sz="2800">
                <a:latin typeface="+mn-lt"/>
              </a:rPr>
              <a:t>Communicate with the public to showcase public announcements to potential bidders including the socially and economically underprivileged.</a:t>
            </a:r>
          </a:p>
          <a:p>
            <a:r>
              <a:rPr lang="en-US" sz="2800">
                <a:latin typeface="+mn-lt"/>
              </a:rPr>
              <a:t>Hang your advertisement on the announcement board of a governmental entity that ensures access to all businesses including the socially and economically underprivileged.</a:t>
            </a:r>
          </a:p>
          <a:p>
            <a:r>
              <a:rPr lang="en-US" sz="2800">
                <a:latin typeface="+mn-lt"/>
              </a:rPr>
              <a:t>Provide your solicitation to the front desk of a governmental agency for easy access and retrieval. </a:t>
            </a:r>
          </a:p>
          <a:p>
            <a:endParaRPr lang="en-US" sz="2800">
              <a:latin typeface="+mn-lt"/>
              <a:cs typeface="Arial" panose="020B0604020202020204" pitchFamily="34" charset="0"/>
            </a:endParaRPr>
          </a:p>
          <a:p>
            <a:pPr lvl="0"/>
            <a:endParaRPr lang="en-US" sz="2800">
              <a:latin typeface="+mn-lt"/>
            </a:endParaRPr>
          </a:p>
          <a:p>
            <a:pPr marL="0" indent="0">
              <a:buNone/>
            </a:pPr>
            <a:endParaRPr lang="en-US">
              <a:latin typeface="+mn-lt"/>
              <a:cs typeface="Arial"/>
            </a:endParaRPr>
          </a:p>
        </p:txBody>
      </p:sp>
      <p:sp>
        <p:nvSpPr>
          <p:cNvPr id="4" name="Slide Number Placeholder 3">
            <a:extLst>
              <a:ext uri="{FF2B5EF4-FFF2-40B4-BE49-F238E27FC236}">
                <a16:creationId xmlns:a16="http://schemas.microsoft.com/office/drawing/2014/main" id="{D6737B9E-9E53-C713-9B0C-EB7C0E2B985C}"/>
              </a:ext>
            </a:extLst>
          </p:cNvPr>
          <p:cNvSpPr>
            <a:spLocks noGrp="1"/>
          </p:cNvSpPr>
          <p:nvPr>
            <p:ph type="sldNum" sz="quarter" idx="10"/>
          </p:nvPr>
        </p:nvSpPr>
        <p:spPr/>
        <p:txBody>
          <a:bodyPr/>
          <a:lstStyle/>
          <a:p>
            <a:pPr defTabSz="457200">
              <a:defRPr/>
            </a:pPr>
            <a:fld id="{5416B729-A5EF-0F43-8347-C630F3865EE8}" type="slidenum">
              <a:rPr lang="en-US"/>
              <a:pPr defTabSz="457200">
                <a:defRPr/>
              </a:pPr>
              <a:t>19</a:t>
            </a:fld>
            <a:endParaRPr lang="en-US"/>
          </a:p>
        </p:txBody>
      </p:sp>
    </p:spTree>
    <p:extLst>
      <p:ext uri="{BB962C8B-B14F-4D97-AF65-F5344CB8AC3E}">
        <p14:creationId xmlns:p14="http://schemas.microsoft.com/office/powerpoint/2010/main" val="258457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1B1FC-ADB7-3130-AAEF-98EC48139492}"/>
              </a:ext>
            </a:extLst>
          </p:cNvPr>
          <p:cNvSpPr>
            <a:spLocks noGrp="1"/>
          </p:cNvSpPr>
          <p:nvPr>
            <p:ph type="title"/>
          </p:nvPr>
        </p:nvSpPr>
        <p:spPr/>
        <p:txBody>
          <a:bodyPr/>
          <a:lstStyle/>
          <a:p>
            <a:r>
              <a:rPr lang="en-US" b="1" u="sng">
                <a:latin typeface="+mj-lt"/>
              </a:rPr>
              <a:t>Training Overview</a:t>
            </a:r>
          </a:p>
        </p:txBody>
      </p:sp>
      <p:sp>
        <p:nvSpPr>
          <p:cNvPr id="5" name="Content Placeholder 2">
            <a:extLst>
              <a:ext uri="{FF2B5EF4-FFF2-40B4-BE49-F238E27FC236}">
                <a16:creationId xmlns:a16="http://schemas.microsoft.com/office/drawing/2014/main" id="{495D30B2-C282-1593-2035-9E22B751C797}"/>
              </a:ext>
            </a:extLst>
          </p:cNvPr>
          <p:cNvSpPr>
            <a:spLocks noGrp="1"/>
          </p:cNvSpPr>
          <p:nvPr>
            <p:ph idx="1"/>
          </p:nvPr>
        </p:nvSpPr>
        <p:spPr>
          <a:xfrm>
            <a:off x="712725" y="1330325"/>
            <a:ext cx="10753851" cy="4652963"/>
          </a:xfrm>
        </p:spPr>
        <p:txBody>
          <a:bodyPr vert="horz" wrap="square" lIns="91440" tIns="45720" rIns="91440" bIns="45720" numCol="1" rtlCol="0" anchor="t" anchorCtr="0" compatLnSpc="1">
            <a:prstTxWarp prst="textNoShape">
              <a:avLst/>
            </a:prstTxWarp>
            <a:normAutofit fontScale="77500" lnSpcReduction="20000"/>
          </a:bodyPr>
          <a:lstStyle/>
          <a:p>
            <a:pPr marL="0" indent="0">
              <a:buNone/>
            </a:pPr>
            <a:r>
              <a:rPr lang="en-US" sz="2600" b="1">
                <a:latin typeface="Arial"/>
                <a:cs typeface="Arial"/>
              </a:rPr>
              <a:t>Purpose: </a:t>
            </a:r>
            <a:r>
              <a:rPr lang="en-US" sz="2600">
                <a:latin typeface="Arial"/>
                <a:cs typeface="Arial"/>
              </a:rPr>
              <a:t>This training will cover the Six Good Faith Efforts required by the Environmental Protections Agency (EPA,) the Solicitation Process and Procurement Instructions to support compliance and a successful application process for review and approval. It is intended to be used as an educational training tool for recipients of State Revolving Fund (SRF) and Equivalency Funded Projects.</a:t>
            </a:r>
          </a:p>
          <a:p>
            <a:pPr marL="0" indent="0">
              <a:buNone/>
            </a:pPr>
            <a:endParaRPr lang="en-US" sz="2600">
              <a:latin typeface="Arial"/>
              <a:cs typeface="Arial"/>
            </a:endParaRPr>
          </a:p>
          <a:p>
            <a:pPr marL="0" indent="0">
              <a:buNone/>
            </a:pPr>
            <a:r>
              <a:rPr lang="en-US" sz="2600" b="1">
                <a:latin typeface="Arial"/>
                <a:cs typeface="Arial"/>
              </a:rPr>
              <a:t>Audience</a:t>
            </a:r>
            <a:r>
              <a:rPr lang="en-US" sz="2600">
                <a:latin typeface="Arial"/>
                <a:cs typeface="Arial"/>
              </a:rPr>
              <a:t>: TWDB stakeholders, financial recipients, and prime consultants/contractors.</a:t>
            </a:r>
          </a:p>
          <a:p>
            <a:pPr marL="0" indent="0">
              <a:buNone/>
            </a:pPr>
            <a:endParaRPr lang="en-US" sz="2600" b="1">
              <a:latin typeface="Arial"/>
              <a:cs typeface="Arial"/>
            </a:endParaRPr>
          </a:p>
          <a:p>
            <a:pPr marL="0" indent="0">
              <a:buNone/>
            </a:pPr>
            <a:r>
              <a:rPr lang="en-US" sz="2600" b="1">
                <a:latin typeface="Arial"/>
                <a:cs typeface="Arial"/>
              </a:rPr>
              <a:t>Goals</a:t>
            </a:r>
            <a:r>
              <a:rPr lang="en-US" sz="2600">
                <a:latin typeface="Arial"/>
                <a:cs typeface="Arial"/>
              </a:rPr>
              <a:t>: </a:t>
            </a:r>
          </a:p>
          <a:p>
            <a:pPr lvl="1">
              <a:buFont typeface="Arial" panose="020B0604020202020204" pitchFamily="34" charset="0"/>
              <a:buChar char="•"/>
            </a:pPr>
            <a:r>
              <a:rPr lang="en-US" sz="2600">
                <a:latin typeface="Arial" panose="020B0604020202020204" pitchFamily="34" charset="0"/>
                <a:cs typeface="Arial" panose="020B0604020202020204" pitchFamily="34" charset="0"/>
              </a:rPr>
              <a:t>Ensure that applicants, recipients, consultants, and contractors are provided with information and guidance to successfully meet EPA requirements.​</a:t>
            </a:r>
          </a:p>
          <a:p>
            <a:pPr lvl="1">
              <a:buFont typeface="Arial" panose="020B0604020202020204" pitchFamily="34" charset="0"/>
              <a:buChar char="•"/>
            </a:pPr>
            <a:r>
              <a:rPr lang="en-US" sz="2600">
                <a:latin typeface="Arial" panose="020B0604020202020204" pitchFamily="34" charset="0"/>
                <a:cs typeface="Arial" panose="020B0604020202020204" pitchFamily="34" charset="0"/>
              </a:rPr>
              <a:t>Ensure that financial recipients understand the overall SRF procurement process to meet requirements and conditions of the contract.​</a:t>
            </a:r>
          </a:p>
          <a:p>
            <a:pPr lvl="1">
              <a:buFont typeface="Arial" panose="020B0604020202020204" pitchFamily="34" charset="0"/>
              <a:buChar char="•"/>
            </a:pPr>
            <a:r>
              <a:rPr lang="en-US" sz="2600">
                <a:latin typeface="Arial" panose="020B0604020202020204" pitchFamily="34" charset="0"/>
                <a:cs typeface="Arial" panose="020B0604020202020204" pitchFamily="34" charset="0"/>
              </a:rPr>
              <a:t>To develop confidence and competence of the procurement process from implementation to completion.​</a:t>
            </a:r>
          </a:p>
        </p:txBody>
      </p:sp>
      <p:sp>
        <p:nvSpPr>
          <p:cNvPr id="4" name="Slide Number Placeholder 3">
            <a:extLst>
              <a:ext uri="{FF2B5EF4-FFF2-40B4-BE49-F238E27FC236}">
                <a16:creationId xmlns:a16="http://schemas.microsoft.com/office/drawing/2014/main" id="{1A847910-6A02-6BA1-9F19-1CA70D2A1E87}"/>
              </a:ext>
            </a:extLst>
          </p:cNvPr>
          <p:cNvSpPr>
            <a:spLocks noGrp="1"/>
          </p:cNvSpPr>
          <p:nvPr>
            <p:ph type="sldNum" sz="quarter" idx="10"/>
          </p:nvPr>
        </p:nvSpPr>
        <p:spPr/>
        <p:txBody>
          <a:bodyPr/>
          <a:lstStyle/>
          <a:p>
            <a:pPr>
              <a:defRPr/>
            </a:pPr>
            <a:fld id="{5416B729-A5EF-0F43-8347-C630F3865EE8}" type="slidenum">
              <a:rPr lang="en-US" smtClean="0"/>
              <a:pPr>
                <a:defRPr/>
              </a:pPr>
              <a:t>2</a:t>
            </a:fld>
            <a:endParaRPr lang="en-US"/>
          </a:p>
        </p:txBody>
      </p:sp>
    </p:spTree>
    <p:extLst>
      <p:ext uri="{BB962C8B-B14F-4D97-AF65-F5344CB8AC3E}">
        <p14:creationId xmlns:p14="http://schemas.microsoft.com/office/powerpoint/2010/main" val="2084345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1357-FC06-8CE0-E1D7-416EAA6D259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2A40646-807B-C4F7-913C-B8693C997AB3}"/>
              </a:ext>
            </a:extLst>
          </p:cNvPr>
          <p:cNvSpPr>
            <a:spLocks noGrp="1"/>
          </p:cNvSpPr>
          <p:nvPr>
            <p:ph type="sldNum" sz="quarter" idx="10"/>
          </p:nvPr>
        </p:nvSpPr>
        <p:spPr/>
        <p:txBody>
          <a:bodyPr/>
          <a:lstStyle/>
          <a:p>
            <a:pPr>
              <a:defRPr/>
            </a:pPr>
            <a:fld id="{5416B729-A5EF-0F43-8347-C630F3865EE8}" type="slidenum">
              <a:rPr lang="en-US" smtClean="0"/>
              <a:pPr>
                <a:defRPr/>
              </a:pPr>
              <a:t>20</a:t>
            </a:fld>
            <a:endParaRPr lang="en-US"/>
          </a:p>
        </p:txBody>
      </p:sp>
      <p:sp>
        <p:nvSpPr>
          <p:cNvPr id="7" name="Title 1">
            <a:extLst>
              <a:ext uri="{FF2B5EF4-FFF2-40B4-BE49-F238E27FC236}">
                <a16:creationId xmlns:a16="http://schemas.microsoft.com/office/drawing/2014/main" id="{14388859-A5F8-A13F-6ACD-098AE24D1A91}"/>
              </a:ext>
            </a:extLst>
          </p:cNvPr>
          <p:cNvSpPr txBox="1">
            <a:spLocks/>
          </p:cNvSpPr>
          <p:nvPr/>
        </p:nvSpPr>
        <p:spPr>
          <a:xfrm>
            <a:off x="831852" y="1709738"/>
            <a:ext cx="10515600" cy="2852737"/>
          </a:xfrm>
          <a:prstGeom prst="rect">
            <a:avLst/>
          </a:prstGeom>
        </p:spPr>
        <p:txBody>
          <a:bodyPr vert="horz" lIns="91440" tIns="45720" rIns="91440" bIns="45720" rtlCol="0" anchor="b">
            <a:normAutofit/>
          </a:bodyPr>
          <a:lstStyle>
            <a:lvl1pPr algn="l" defTabSz="914411"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l" defTabSz="914411" rtl="0" eaLnBrk="1" fontAlgn="auto" latinLnBrk="0" hangingPunct="1">
              <a:lnSpc>
                <a:spcPct val="90000"/>
              </a:lnSpc>
              <a:spcBef>
                <a:spcPct val="0"/>
              </a:spcBef>
              <a:spcAft>
                <a:spcPts val="0"/>
              </a:spcAft>
              <a:buClrTx/>
              <a:buSzTx/>
              <a:buFontTx/>
              <a:buNone/>
              <a:tabLst/>
              <a:defRPr/>
            </a:pPr>
            <a:r>
              <a:rPr kumimoji="0" lang="en-US" sz="6000" b="1" i="0" u="sng" strike="noStrike" kern="1200" cap="none" spc="0" normalizeH="0" baseline="0" noProof="0">
                <a:ln>
                  <a:noFill/>
                </a:ln>
                <a:solidFill>
                  <a:srgbClr val="4472C4">
                    <a:lumMod val="75000"/>
                  </a:srgbClr>
                </a:solidFill>
                <a:effectLst/>
                <a:uLnTx/>
                <a:uFillTx/>
                <a:latin typeface="Arial"/>
                <a:ea typeface="Calibri Light"/>
                <a:cs typeface="Arial"/>
              </a:rPr>
              <a:t>Procurement Instructions</a:t>
            </a:r>
            <a:br>
              <a:rPr kumimoji="0" lang="en-US" sz="6000" b="1" i="0" u="none" strike="noStrike" kern="1200" cap="none" spc="0" normalizeH="0" baseline="0" noProof="0">
                <a:ln>
                  <a:noFill/>
                </a:ln>
                <a:solidFill>
                  <a:srgbClr val="4472C4">
                    <a:lumMod val="75000"/>
                  </a:srgbClr>
                </a:solidFill>
                <a:effectLst/>
                <a:uLnTx/>
                <a:uFillTx/>
                <a:latin typeface="Arial"/>
                <a:ea typeface="Calibri Light"/>
                <a:cs typeface="Arial"/>
              </a:rPr>
            </a:br>
            <a:r>
              <a:rPr kumimoji="0" lang="en-US" sz="2200" b="1" i="0" u="none" strike="noStrike" kern="1200" cap="none" spc="0" normalizeH="0" baseline="0" noProof="0">
                <a:ln>
                  <a:noFill/>
                </a:ln>
                <a:solidFill>
                  <a:srgbClr val="5B9BD5">
                    <a:lumMod val="75000"/>
                  </a:srgbClr>
                </a:solidFill>
                <a:effectLst/>
                <a:uLnTx/>
                <a:uFillTx/>
                <a:latin typeface="+mn-lt"/>
                <a:ea typeface="Calibri Light"/>
                <a:cs typeface="Calibri Light"/>
              </a:rPr>
              <a:t>Title 40, Chapter I, Subchapter B, Part 33, Subpart C</a:t>
            </a:r>
            <a:endParaRPr kumimoji="0" lang="en-US" sz="6000" b="0" i="0" u="none" strike="noStrike" kern="1200" cap="none" spc="0" normalizeH="0" baseline="0" noProof="0">
              <a:ln>
                <a:noFill/>
              </a:ln>
              <a:solidFill>
                <a:srgbClr val="5B9BD5">
                  <a:lumMod val="75000"/>
                </a:srgbClr>
              </a:solidFill>
              <a:effectLst/>
              <a:uLnTx/>
              <a:uFillTx/>
              <a:latin typeface="+mn-lt"/>
              <a:ea typeface="+mj-ea"/>
              <a:cs typeface="Arial"/>
            </a:endParaRPr>
          </a:p>
        </p:txBody>
      </p:sp>
      <p:sp>
        <p:nvSpPr>
          <p:cNvPr id="8" name="Content Placeholder 2">
            <a:extLst>
              <a:ext uri="{FF2B5EF4-FFF2-40B4-BE49-F238E27FC236}">
                <a16:creationId xmlns:a16="http://schemas.microsoft.com/office/drawing/2014/main" id="{37837E3A-6CFC-A111-2C35-94B3B5B04E1F}"/>
              </a:ext>
            </a:extLst>
          </p:cNvPr>
          <p:cNvSpPr txBox="1">
            <a:spLocks/>
          </p:cNvSpPr>
          <p:nvPr/>
        </p:nvSpPr>
        <p:spPr>
          <a:xfrm>
            <a:off x="831852" y="4589464"/>
            <a:ext cx="10515600" cy="1500187"/>
          </a:xfrm>
          <a:prstGeom prst="rect">
            <a:avLst/>
          </a:prstGeom>
        </p:spPr>
        <p:txBody>
          <a:bodyPr vert="horz" lIns="91440" tIns="45720" rIns="91440" bIns="45720" rtlCol="0" anchor="t">
            <a:normAutofit/>
          </a:bodyPr>
          <a:lstStyle>
            <a:lvl1pPr marL="0" indent="0" algn="l" defTabSz="914411" rtl="0" eaLnBrk="1" latinLnBrk="0" hangingPunct="1">
              <a:lnSpc>
                <a:spcPct val="90000"/>
              </a:lnSpc>
              <a:spcBef>
                <a:spcPts val="1001"/>
              </a:spcBef>
              <a:buFont typeface="Arial" panose="020B0604020202020204" pitchFamily="34" charset="0"/>
              <a:buNone/>
              <a:defRPr sz="2400" kern="1200">
                <a:solidFill>
                  <a:schemeClr val="tx1">
                    <a:tint val="75000"/>
                  </a:schemeClr>
                </a:solidFill>
                <a:latin typeface="+mn-lt"/>
                <a:ea typeface="+mn-ea"/>
                <a:cs typeface="+mn-cs"/>
              </a:defRPr>
            </a:lvl1pPr>
            <a:lvl2pPr marL="457206" indent="0" algn="l" defTabSz="914411"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11" indent="0" algn="l" defTabSz="914411" rtl="0" eaLnBrk="1" latinLnBrk="0" hangingPunct="1">
              <a:lnSpc>
                <a:spcPct val="90000"/>
              </a:lnSpc>
              <a:spcBef>
                <a:spcPts val="500"/>
              </a:spcBef>
              <a:buFont typeface="Arial" panose="020B0604020202020204" pitchFamily="34" charset="0"/>
              <a:buNone/>
              <a:defRPr sz="1801" kern="1200">
                <a:solidFill>
                  <a:schemeClr val="tx1">
                    <a:tint val="75000"/>
                  </a:schemeClr>
                </a:solidFill>
                <a:latin typeface="+mn-lt"/>
                <a:ea typeface="+mn-ea"/>
                <a:cs typeface="+mn-cs"/>
              </a:defRPr>
            </a:lvl3pPr>
            <a:lvl4pPr marL="1371617"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23"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29"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34"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40"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46"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sz="1800">
                <a:solidFill>
                  <a:srgbClr val="000000"/>
                </a:solidFill>
                <a:latin typeface="Arial" panose="020B0604020202020204" pitchFamily="34" charset="0"/>
                <a:ea typeface="Cambria Math" panose="02040503050406030204" pitchFamily="18" charset="0"/>
                <a:cs typeface="Arial" panose="020B0604020202020204" pitchFamily="34" charset="0"/>
              </a:rPr>
              <a:t>Recipients of financial assistance through the SRF programs will be required to submit appropriate forms for processing at different phases of the project’s lifecycle. Submitting these forms to TWDB alone </a:t>
            </a:r>
            <a:r>
              <a:rPr lang="en-US" sz="1800" u="sng">
                <a:solidFill>
                  <a:srgbClr val="000000"/>
                </a:solidFill>
                <a:latin typeface="Arial" panose="020B0604020202020204" pitchFamily="34" charset="0"/>
                <a:ea typeface="Cambria Math" panose="02040503050406030204" pitchFamily="18" charset="0"/>
                <a:cs typeface="Arial" panose="020B0604020202020204" pitchFamily="34" charset="0"/>
              </a:rPr>
              <a:t>will not</a:t>
            </a:r>
            <a:r>
              <a:rPr lang="en-US" sz="1800">
                <a:solidFill>
                  <a:srgbClr val="000000"/>
                </a:solidFill>
                <a:latin typeface="Arial" panose="020B0604020202020204" pitchFamily="34" charset="0"/>
                <a:ea typeface="Cambria Math" panose="02040503050406030204" pitchFamily="18" charset="0"/>
                <a:cs typeface="Arial" panose="020B0604020202020204" pitchFamily="34" charset="0"/>
              </a:rPr>
              <a:t> meet the EPA’s good faith effort requirement. </a:t>
            </a:r>
          </a:p>
          <a:p>
            <a:pPr marL="0" marR="0" lvl="0" indent="0" algn="l" defTabSz="914411" rtl="0" eaLnBrk="1" fontAlgn="auto" latinLnBrk="0" hangingPunct="1">
              <a:lnSpc>
                <a:spcPct val="90000"/>
              </a:lnSpc>
              <a:spcBef>
                <a:spcPts val="1001"/>
              </a:spcBef>
              <a:spcAft>
                <a:spcPts val="0"/>
              </a:spcAft>
              <a:buClrTx/>
              <a:buSzTx/>
              <a:buFont typeface="Arial" panose="020B0604020202020204" pitchFamily="34" charset="0"/>
              <a:buNone/>
              <a:tabLst/>
              <a:defRPr/>
            </a:pPr>
            <a:endParaRPr kumimoji="0" lang="en-US" sz="1800" b="0" i="0" u="none" strike="noStrike" kern="1200" cap="none" spc="0" normalizeH="0" baseline="0" noProof="0">
              <a:ln>
                <a:noFill/>
              </a:ln>
              <a:solidFill>
                <a:sysClr val="windowText" lastClr="000000"/>
              </a:solidFill>
              <a:effectLst/>
              <a:uLnTx/>
              <a:uFillTx/>
              <a:latin typeface="Arial"/>
              <a:ea typeface="+mn-ea"/>
              <a:cs typeface="Arial"/>
            </a:endParaRPr>
          </a:p>
          <a:p>
            <a:pPr marL="0" marR="0" lvl="0" indent="0" algn="l" defTabSz="914411" rtl="0" eaLnBrk="1" fontAlgn="auto" latinLnBrk="0" hangingPunct="1">
              <a:lnSpc>
                <a:spcPct val="90000"/>
              </a:lnSpc>
              <a:spcBef>
                <a:spcPts val="1001"/>
              </a:spcBef>
              <a:spcAft>
                <a:spcPts val="0"/>
              </a:spcAft>
              <a:buClrTx/>
              <a:buSzTx/>
              <a:buFont typeface="Arial" panose="020B0604020202020204" pitchFamily="34" charset="0"/>
              <a:buNone/>
              <a:tabLst/>
              <a:defRPr/>
            </a:pPr>
            <a:endParaRPr kumimoji="0" lang="en-US" sz="2400" b="0" i="0" u="none" strike="noStrike" kern="1200" cap="none" spc="0" normalizeH="0" baseline="0" noProof="0">
              <a:ln>
                <a:noFill/>
              </a:ln>
              <a:solidFill>
                <a:sysClr val="windowText" lastClr="000000">
                  <a:tint val="75000"/>
                </a:sysClr>
              </a:solidFill>
              <a:effectLst/>
              <a:uLnTx/>
              <a:uFillTx/>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10394496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7C24F1-2D97-392C-9219-49D62DA553F9}"/>
              </a:ext>
            </a:extLst>
          </p:cNvPr>
          <p:cNvSpPr>
            <a:spLocks noGrp="1"/>
          </p:cNvSpPr>
          <p:nvPr>
            <p:ph type="sldNum" sz="quarter" idx="10"/>
          </p:nvPr>
        </p:nvSpPr>
        <p:spPr/>
        <p:txBody>
          <a:bodyPr/>
          <a:lstStyle/>
          <a:p>
            <a:pPr defTabSz="457200">
              <a:defRPr/>
            </a:pPr>
            <a:fld id="{14AB9A65-84F9-1E4E-9C5F-730517BF1665}" type="slidenum">
              <a:rPr lang="en-US"/>
              <a:pPr defTabSz="457200">
                <a:defRPr/>
              </a:pPr>
              <a:t>21</a:t>
            </a:fld>
            <a:endParaRPr lang="en-US"/>
          </a:p>
        </p:txBody>
      </p:sp>
      <p:sp>
        <p:nvSpPr>
          <p:cNvPr id="3" name="Content Placeholder 2">
            <a:extLst>
              <a:ext uri="{FF2B5EF4-FFF2-40B4-BE49-F238E27FC236}">
                <a16:creationId xmlns:a16="http://schemas.microsoft.com/office/drawing/2014/main" id="{CCBFCC8D-F747-8BCD-E1A8-C96C4F2A1213}"/>
              </a:ext>
            </a:extLst>
          </p:cNvPr>
          <p:cNvSpPr txBox="1">
            <a:spLocks/>
          </p:cNvSpPr>
          <p:nvPr/>
        </p:nvSpPr>
        <p:spPr>
          <a:xfrm>
            <a:off x="838200" y="3120599"/>
            <a:ext cx="10721618" cy="2338369"/>
          </a:xfrm>
          <a:prstGeom prst="rect">
            <a:avLst/>
          </a:prstGeom>
        </p:spPr>
        <p:txBody>
          <a:bodyPr lIns="91440" tIns="45720" rIns="91440" bIns="45720" anchor="t">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a:buNone/>
            </a:pPr>
            <a:r>
              <a:rPr lang="en-US" sz="2000" i="1">
                <a:solidFill>
                  <a:srgbClr val="104862"/>
                </a:solidFill>
                <a:latin typeface="Arial"/>
                <a:ea typeface="Aptos" panose="020B0004020202020204" pitchFamily="34" charset="0"/>
                <a:cs typeface="Arial"/>
              </a:rPr>
              <a:t>“This contract is subject to the Texas Water Development Board (TWDB) and the Environmental Protection Agency's (EPA) State Revolving Fund (SRF) Program, which includes and offers procurement opportunities to all businesses during solicitations. EPA rules require that applicants and prime contractors/consultants make a “good faith effort” to award an equitable amount of contracts, subcontracts, and procurements in a nondiscriminatory manner through demonstration of the six affirmative steps. For additional details, please visit </a:t>
            </a:r>
            <a:r>
              <a:rPr lang="en-US" sz="2000" u="sng">
                <a:solidFill>
                  <a:srgbClr val="467886"/>
                </a:solidFill>
                <a:latin typeface="Aptos"/>
                <a:ea typeface="Aptos" panose="020B0004020202020204" pitchFamily="34" charset="0"/>
                <a:cs typeface="Arial"/>
                <a:hlinkClick r:id="rId2"/>
              </a:rPr>
              <a:t>https://www.twdb.texas.gov/financial/programs/SRF/SRF_Procurement.asp</a:t>
            </a:r>
            <a:endParaRPr lang="en-US" sz="2000">
              <a:latin typeface="Arial"/>
              <a:ea typeface="Aptos" panose="020B0004020202020204" pitchFamily="34" charset="0"/>
              <a:cs typeface="Arial"/>
            </a:endParaRPr>
          </a:p>
        </p:txBody>
      </p:sp>
      <p:sp>
        <p:nvSpPr>
          <p:cNvPr id="4" name="Arrow: Down 3">
            <a:extLst>
              <a:ext uri="{FF2B5EF4-FFF2-40B4-BE49-F238E27FC236}">
                <a16:creationId xmlns:a16="http://schemas.microsoft.com/office/drawing/2014/main" id="{1BF06730-0C9B-CCEC-F3A8-AFA760618855}"/>
              </a:ext>
              <a:ext uri="{C183D7F6-B498-43B3-948B-1728B52AA6E4}">
                <adec:decorative xmlns:adec="http://schemas.microsoft.com/office/drawing/2017/decorative" val="1"/>
              </a:ext>
            </a:extLst>
          </p:cNvPr>
          <p:cNvSpPr/>
          <p:nvPr/>
        </p:nvSpPr>
        <p:spPr>
          <a:xfrm>
            <a:off x="5836595" y="2210006"/>
            <a:ext cx="264525" cy="5447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5" name="TextBox 4">
            <a:extLst>
              <a:ext uri="{FF2B5EF4-FFF2-40B4-BE49-F238E27FC236}">
                <a16:creationId xmlns:a16="http://schemas.microsoft.com/office/drawing/2014/main" id="{0422ACC5-450D-0437-AEB7-0C66683453CE}"/>
              </a:ext>
            </a:extLst>
          </p:cNvPr>
          <p:cNvSpPr txBox="1"/>
          <p:nvPr/>
        </p:nvSpPr>
        <p:spPr>
          <a:xfrm>
            <a:off x="838200" y="1316821"/>
            <a:ext cx="10723206" cy="707886"/>
          </a:xfrm>
          <a:prstGeom prst="rect">
            <a:avLst/>
          </a:prstGeom>
          <a:noFill/>
        </p:spPr>
        <p:txBody>
          <a:bodyPr wrap="square" rtlCol="0">
            <a:spAutoFit/>
          </a:bodyPr>
          <a:lstStyle/>
          <a:p>
            <a:r>
              <a:rPr lang="en-US" sz="2000">
                <a:latin typeface="Arial" panose="020B0604020202020204" pitchFamily="34" charset="0"/>
                <a:cs typeface="Arial" panose="020B0604020202020204" pitchFamily="34" charset="0"/>
              </a:rPr>
              <a:t>To ensure compliance, the TWDB highly encourages the following statement to be included in your required solicitation methods:</a:t>
            </a:r>
            <a:endParaRPr lang="en-US" sz="2000"/>
          </a:p>
        </p:txBody>
      </p:sp>
      <p:sp>
        <p:nvSpPr>
          <p:cNvPr id="6" name="Title 1">
            <a:extLst>
              <a:ext uri="{FF2B5EF4-FFF2-40B4-BE49-F238E27FC236}">
                <a16:creationId xmlns:a16="http://schemas.microsoft.com/office/drawing/2014/main" id="{8716A4C3-D241-BB91-2EB1-E2CD9CD9BD6D}"/>
              </a:ext>
            </a:extLst>
          </p:cNvPr>
          <p:cNvSpPr txBox="1">
            <a:spLocks/>
          </p:cNvSpPr>
          <p:nvPr/>
        </p:nvSpPr>
        <p:spPr>
          <a:xfrm>
            <a:off x="839789" y="365125"/>
            <a:ext cx="10721618" cy="585851"/>
          </a:xfrm>
          <a:prstGeom prst="rect">
            <a:avLst/>
          </a:prstGeom>
        </p:spPr>
        <p:txBody>
          <a:bodyPr vert="horz" lIns="91440" tIns="45720" rIns="91440" bIns="45720" rtlCol="0" anchor="ctr">
            <a:normAutofit/>
          </a:bodyPr>
          <a:lstStyle>
            <a:lvl1pPr algn="l" defTabSz="914411"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a:solidFill>
                  <a:schemeClr val="accent1">
                    <a:lumMod val="75000"/>
                  </a:schemeClr>
                </a:solidFill>
                <a:latin typeface="Arial" panose="020B0604020202020204" pitchFamily="34" charset="0"/>
                <a:cs typeface="Arial" panose="020B0604020202020204" pitchFamily="34" charset="0"/>
              </a:rPr>
              <a:t>Recommended SRF Procurement Language</a:t>
            </a:r>
          </a:p>
        </p:txBody>
      </p:sp>
    </p:spTree>
    <p:extLst>
      <p:ext uri="{BB962C8B-B14F-4D97-AF65-F5344CB8AC3E}">
        <p14:creationId xmlns:p14="http://schemas.microsoft.com/office/powerpoint/2010/main" val="3279250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A24A5-F549-2B90-800B-16EF4338543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CD2453-63B7-81F4-9B5D-C9175B3A4C1D}"/>
              </a:ext>
            </a:extLst>
          </p:cNvPr>
          <p:cNvSpPr>
            <a:spLocks noGrp="1"/>
          </p:cNvSpPr>
          <p:nvPr>
            <p:ph type="sldNum" sz="quarter" idx="10"/>
          </p:nvPr>
        </p:nvSpPr>
        <p:spPr/>
        <p:txBody>
          <a:bodyPr/>
          <a:lstStyle/>
          <a:p>
            <a:pPr defTabSz="457200">
              <a:defRPr/>
            </a:pPr>
            <a:fld id="{14AB9A65-84F9-1E4E-9C5F-730517BF1665}" type="slidenum">
              <a:rPr lang="en-US"/>
              <a:pPr defTabSz="457200">
                <a:defRPr/>
              </a:pPr>
              <a:t>22</a:t>
            </a:fld>
            <a:endParaRPr lang="en-US"/>
          </a:p>
        </p:txBody>
      </p:sp>
      <p:sp>
        <p:nvSpPr>
          <p:cNvPr id="3" name="Title 1">
            <a:extLst>
              <a:ext uri="{FF2B5EF4-FFF2-40B4-BE49-F238E27FC236}">
                <a16:creationId xmlns:a16="http://schemas.microsoft.com/office/drawing/2014/main" id="{59F37BE9-5F2A-A7A7-B170-F2220F10CB70}"/>
              </a:ext>
              <a:ext uri="{C183D7F6-B498-43B3-948B-1728B52AA6E4}">
                <adec:decorative xmlns:adec="http://schemas.microsoft.com/office/drawing/2017/decorative" val="1"/>
              </a:ext>
            </a:extLst>
          </p:cNvPr>
          <p:cNvSpPr txBox="1">
            <a:spLocks/>
          </p:cNvSpPr>
          <p:nvPr/>
        </p:nvSpPr>
        <p:spPr>
          <a:xfrm>
            <a:off x="839790" y="459994"/>
            <a:ext cx="10434762" cy="495498"/>
          </a:xfrm>
          <a:prstGeom prst="rect">
            <a:avLst/>
          </a:prstGeom>
        </p:spPr>
        <p:txBody>
          <a:bodyPr>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3200" b="1" u="sng">
                <a:solidFill>
                  <a:schemeClr val="accent1">
                    <a:lumMod val="75000"/>
                  </a:schemeClr>
                </a:solidFill>
                <a:latin typeface="Arial" panose="020B0604020202020204" pitchFamily="34" charset="0"/>
                <a:cs typeface="Arial" panose="020B0604020202020204" pitchFamily="34" charset="0"/>
              </a:rPr>
              <a:t>Required TWDB SRF Procurement Forms</a:t>
            </a:r>
          </a:p>
        </p:txBody>
      </p:sp>
      <p:sp>
        <p:nvSpPr>
          <p:cNvPr id="4" name="Content Placeholder 4">
            <a:extLst>
              <a:ext uri="{FF2B5EF4-FFF2-40B4-BE49-F238E27FC236}">
                <a16:creationId xmlns:a16="http://schemas.microsoft.com/office/drawing/2014/main" id="{D90A2211-9EE0-4822-E665-C5FA6A6D537D}"/>
              </a:ext>
              <a:ext uri="{C183D7F6-B498-43B3-948B-1728B52AA6E4}">
                <adec:decorative xmlns:adec="http://schemas.microsoft.com/office/drawing/2017/decorative" val="1"/>
              </a:ext>
            </a:extLst>
          </p:cNvPr>
          <p:cNvSpPr txBox="1">
            <a:spLocks/>
          </p:cNvSpPr>
          <p:nvPr/>
        </p:nvSpPr>
        <p:spPr>
          <a:xfrm>
            <a:off x="5376672" y="2347694"/>
            <a:ext cx="6080760" cy="2029968"/>
          </a:xfrm>
          <a:prstGeom prst="rect">
            <a:avLst/>
          </a:prstGeom>
        </p:spPr>
        <p:txBody>
          <a:bodyPr>
            <a:normAutofit fontScale="25000" lnSpcReduction="2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q"/>
            </a:pPr>
            <a:r>
              <a:rPr lang="en-US" sz="7200" b="1" u="sng">
                <a:solidFill>
                  <a:schemeClr val="tx2">
                    <a:lumMod val="75000"/>
                  </a:schemeClr>
                </a:solidFill>
                <a:latin typeface="+mn-lt"/>
                <a:cs typeface="Aharoni" panose="020B0604020202020204" pitchFamily="2" charset="-79"/>
              </a:rPr>
              <a:t>TWDB Form 215</a:t>
            </a:r>
            <a:endParaRPr lang="en-US" sz="7200" u="sng">
              <a:latin typeface="+mn-lt"/>
              <a:cs typeface="Aharoni" panose="020B0604020202020204" pitchFamily="2" charset="-79"/>
            </a:endParaRPr>
          </a:p>
          <a:p>
            <a:pPr marL="0" indent="0">
              <a:buNone/>
            </a:pPr>
            <a:r>
              <a:rPr lang="en-US" sz="7200">
                <a:latin typeface="+mn-lt"/>
                <a:cs typeface="Aharoni" panose="020B0604020202020204" pitchFamily="2" charset="-79"/>
              </a:rPr>
              <a:t>	APPLICANT/ENTITY</a:t>
            </a:r>
          </a:p>
          <a:p>
            <a:pPr marL="0" indent="0">
              <a:buFont typeface="Arial" panose="020B0604020202020204" pitchFamily="34" charset="0"/>
              <a:buNone/>
            </a:pPr>
            <a:r>
              <a:rPr lang="en-US" sz="7200">
                <a:latin typeface="+mn-lt"/>
                <a:cs typeface="Aharoni" panose="020B0604020202020204" pitchFamily="2" charset="-79"/>
              </a:rPr>
              <a:t>	AFFIRMATIVE STEPS CERTIFICATION and GOALS</a:t>
            </a:r>
          </a:p>
          <a:p>
            <a:pPr marL="0" indent="0">
              <a:buFont typeface="Arial" panose="020B0604020202020204" pitchFamily="34" charset="0"/>
              <a:buNone/>
            </a:pPr>
            <a:endParaRPr lang="en-US" sz="7200">
              <a:latin typeface="+mn-lt"/>
              <a:cs typeface="Aharoni" panose="020B0604020202020204" pitchFamily="2" charset="-79"/>
            </a:endParaRPr>
          </a:p>
          <a:p>
            <a:pPr>
              <a:buFont typeface="Wingdings" panose="05000000000000000000" pitchFamily="2" charset="2"/>
              <a:buChar char="q"/>
            </a:pPr>
            <a:r>
              <a:rPr lang="en-US" sz="7200" b="1" u="sng">
                <a:solidFill>
                  <a:schemeClr val="tx2">
                    <a:lumMod val="75000"/>
                  </a:schemeClr>
                </a:solidFill>
                <a:latin typeface="+mn-lt"/>
                <a:cs typeface="Aharoni" panose="020B0604020202020204" pitchFamily="2" charset="-79"/>
              </a:rPr>
              <a:t>TWDB Form 217</a:t>
            </a:r>
            <a:endParaRPr lang="en-US" sz="7200" u="sng">
              <a:latin typeface="+mn-lt"/>
              <a:cs typeface="Aharoni" panose="020B0604020202020204" pitchFamily="2" charset="-79"/>
            </a:endParaRPr>
          </a:p>
          <a:p>
            <a:pPr marL="0" indent="0">
              <a:buNone/>
            </a:pPr>
            <a:r>
              <a:rPr lang="en-US" sz="7200">
                <a:latin typeface="+mn-lt"/>
                <a:cs typeface="Aharoni" panose="020B0604020202020204" pitchFamily="2" charset="-79"/>
              </a:rPr>
              <a:t>	PRIME CONSULTANT/CONTRACTOR 	CERTIFICATION</a:t>
            </a:r>
          </a:p>
          <a:p>
            <a:pPr>
              <a:buFont typeface="Wingdings" panose="05000000000000000000" pitchFamily="2" charset="2"/>
              <a:buChar char="q"/>
            </a:pPr>
            <a:endParaRPr lang="en-US" sz="2000">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marL="0" indent="0">
              <a:buNone/>
            </a:pPr>
            <a:endParaRPr lang="en-US" sz="1600" i="1">
              <a:latin typeface="+mn-lt"/>
              <a:cs typeface="Aharoni" panose="020B0604020202020204" pitchFamily="2" charset="-79"/>
            </a:endParaRPr>
          </a:p>
          <a:p>
            <a:pPr>
              <a:buFont typeface="Wingdings" panose="05000000000000000000" pitchFamily="2" charset="2"/>
              <a:buChar char="q"/>
            </a:pPr>
            <a:endParaRPr lang="en-US" sz="2000">
              <a:latin typeface="+mn-lt"/>
              <a:cs typeface="Aharoni" panose="020B0604020202020204" pitchFamily="2" charset="-79"/>
            </a:endParaRPr>
          </a:p>
          <a:p>
            <a:pPr marL="0" indent="0">
              <a:buFont typeface="Arial" panose="020B0604020202020204" pitchFamily="34" charset="0"/>
              <a:buNone/>
            </a:pPr>
            <a:endParaRPr lang="en-US" sz="2000" i="1">
              <a:latin typeface="+mn-lt"/>
            </a:endParaRPr>
          </a:p>
          <a:p>
            <a:pPr marL="0" indent="0" algn="r">
              <a:buFont typeface="Arial" panose="020B0604020202020204" pitchFamily="34" charset="0"/>
              <a:buNone/>
            </a:pPr>
            <a:r>
              <a:rPr lang="en-US" sz="2000" i="1">
                <a:latin typeface="+mn-lt"/>
              </a:rPr>
              <a:t> </a:t>
            </a:r>
            <a:endParaRPr lang="en-US" sz="2000" i="1">
              <a:highlight>
                <a:srgbClr val="FFFF00"/>
              </a:highlight>
              <a:latin typeface="+mn-lt"/>
            </a:endParaRPr>
          </a:p>
          <a:p>
            <a:pPr marL="0" indent="0">
              <a:buFont typeface="Arial" panose="020B0604020202020204" pitchFamily="34" charset="0"/>
              <a:buNone/>
            </a:pPr>
            <a:endParaRPr lang="en-US" sz="2000">
              <a:latin typeface="+mn-lt"/>
            </a:endParaRPr>
          </a:p>
        </p:txBody>
      </p:sp>
      <p:sp>
        <p:nvSpPr>
          <p:cNvPr id="5" name="Text Placeholder 5">
            <a:extLst>
              <a:ext uri="{FF2B5EF4-FFF2-40B4-BE49-F238E27FC236}">
                <a16:creationId xmlns:a16="http://schemas.microsoft.com/office/drawing/2014/main" id="{343B7A0A-CDF6-5F9F-DEA1-F0B7D78DE77A}"/>
              </a:ext>
              <a:ext uri="{C183D7F6-B498-43B3-948B-1728B52AA6E4}">
                <adec:decorative xmlns:adec="http://schemas.microsoft.com/office/drawing/2017/decorative" val="1"/>
              </a:ext>
            </a:extLst>
          </p:cNvPr>
          <p:cNvSpPr txBox="1">
            <a:spLocks/>
          </p:cNvSpPr>
          <p:nvPr/>
        </p:nvSpPr>
        <p:spPr>
          <a:xfrm>
            <a:off x="839790" y="1399032"/>
            <a:ext cx="4180266" cy="4517136"/>
          </a:xfrm>
          <a:prstGeom prst="rect">
            <a:avLst/>
          </a:prstGeom>
        </p:spPr>
        <p:txBody>
          <a:bodyPr lIns="91440" tIns="45720" rIns="91440" bIns="45720" anchor="t">
            <a:normAutofit lnSpcReduction="1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Sans-Serif" panose="05000000000000000000" pitchFamily="2" charset="2"/>
              <a:buChar char="Ø"/>
            </a:pPr>
            <a:r>
              <a:rPr lang="en-US" sz="2000">
                <a:latin typeface="+mn-lt"/>
                <a:cs typeface="Arial"/>
              </a:rPr>
              <a:t>Form 0215 is required of the Entity during the Application phase.</a:t>
            </a:r>
            <a:endParaRPr lang="en-US" sz="2000">
              <a:solidFill>
                <a:srgbClr val="000000"/>
              </a:solidFill>
              <a:latin typeface="+mn-lt"/>
              <a:cs typeface="Arial"/>
            </a:endParaRPr>
          </a:p>
          <a:p>
            <a:pPr>
              <a:buFont typeface="Wingdings" panose="05000000000000000000" pitchFamily="2" charset="2"/>
              <a:buChar char="Ø"/>
            </a:pPr>
            <a:r>
              <a:rPr lang="en-US" sz="2000">
                <a:latin typeface="+mn-lt"/>
                <a:cs typeface="Arial"/>
              </a:rPr>
              <a:t>Form 0217 </a:t>
            </a:r>
            <a:r>
              <a:rPr lang="en-US" sz="2000" i="1" u="sng" dirty="0">
                <a:latin typeface="+mn-lt"/>
                <a:cs typeface="Arial"/>
              </a:rPr>
              <a:t>is required</a:t>
            </a:r>
            <a:r>
              <a:rPr lang="en-US" sz="2000" i="1" dirty="0">
                <a:latin typeface="+mn-lt"/>
                <a:cs typeface="Arial"/>
              </a:rPr>
              <a:t> </a:t>
            </a:r>
            <a:r>
              <a:rPr lang="en-US" sz="2000" dirty="0">
                <a:latin typeface="+mn-lt"/>
                <a:cs typeface="Arial"/>
              </a:rPr>
              <a:t>of the entity to submit for prime </a:t>
            </a:r>
            <a:r>
              <a:rPr lang="en-US" sz="2000">
                <a:latin typeface="+mn-lt"/>
                <a:cs typeface="Arial"/>
              </a:rPr>
              <a:t>procurements. Prime must </a:t>
            </a:r>
            <a:r>
              <a:rPr lang="en-US" sz="2000" dirty="0">
                <a:latin typeface="+mn-lt"/>
                <a:cs typeface="Arial"/>
              </a:rPr>
              <a:t>complete and sign the </a:t>
            </a:r>
            <a:r>
              <a:rPr lang="en-US" sz="2000">
                <a:latin typeface="+mn-lt"/>
                <a:cs typeface="Arial"/>
              </a:rPr>
              <a:t>0217 once contract is awarded.</a:t>
            </a:r>
            <a:endParaRPr lang="en-US"/>
          </a:p>
          <a:p>
            <a:pPr>
              <a:buFont typeface="Wingdings" panose="05000000000000000000" pitchFamily="2" charset="2"/>
              <a:buChar char="Ø"/>
            </a:pPr>
            <a:r>
              <a:rPr lang="en-US" sz="2000">
                <a:latin typeface="+mn-lt"/>
                <a:cs typeface="Arial" panose="020B0604020202020204" pitchFamily="34" charset="0"/>
              </a:rPr>
              <a:t>Submitting procurement forms to the TWDB alone </a:t>
            </a:r>
            <a:r>
              <a:rPr lang="en-US" sz="2000" u="sng">
                <a:latin typeface="+mn-lt"/>
                <a:cs typeface="Arial" panose="020B0604020202020204" pitchFamily="34" charset="0"/>
              </a:rPr>
              <a:t>will not</a:t>
            </a:r>
            <a:r>
              <a:rPr lang="en-US" sz="2000">
                <a:latin typeface="+mn-lt"/>
                <a:cs typeface="Arial" panose="020B0604020202020204" pitchFamily="34" charset="0"/>
              </a:rPr>
              <a:t> meet the EPA’s good faith effort policy.  </a:t>
            </a:r>
          </a:p>
          <a:p>
            <a:pPr>
              <a:buFont typeface="Wingdings" panose="05000000000000000000" pitchFamily="2" charset="2"/>
              <a:buChar char="Ø"/>
            </a:pPr>
            <a:r>
              <a:rPr lang="en-US" sz="2000">
                <a:latin typeface="+mn-lt"/>
                <a:cs typeface="Arial" panose="020B0604020202020204" pitchFamily="34" charset="0"/>
              </a:rPr>
              <a:t>Maintain support documentation once solicitation efforts are made.</a:t>
            </a:r>
          </a:p>
          <a:p>
            <a:pPr>
              <a:buFont typeface="Wingdings" panose="05000000000000000000" pitchFamily="2" charset="2"/>
              <a:buChar char="Ø"/>
            </a:pPr>
            <a:endParaRPr lang="en-US" sz="2000">
              <a:latin typeface="+mn-lt"/>
              <a:cs typeface="Arial" panose="020B0604020202020204" pitchFamily="34" charset="0"/>
            </a:endParaRPr>
          </a:p>
          <a:p>
            <a:pPr>
              <a:buFont typeface="Wingdings" panose="05000000000000000000" pitchFamily="2" charset="2"/>
              <a:buChar char="Ø"/>
            </a:pPr>
            <a:endParaRPr lang="en-US" sz="2000">
              <a:latin typeface="+mn-lt"/>
              <a:cs typeface="Arial" panose="020B0604020202020204" pitchFamily="34" charset="0"/>
            </a:endParaRPr>
          </a:p>
        </p:txBody>
      </p:sp>
      <p:sp>
        <p:nvSpPr>
          <p:cNvPr id="6" name="TextBox 5">
            <a:extLst>
              <a:ext uri="{FF2B5EF4-FFF2-40B4-BE49-F238E27FC236}">
                <a16:creationId xmlns:a16="http://schemas.microsoft.com/office/drawing/2014/main" id="{CDDA66ED-EEEB-FAB0-0B90-A6FA71F723D7}"/>
              </a:ext>
            </a:extLst>
          </p:cNvPr>
          <p:cNvSpPr txBox="1"/>
          <p:nvPr/>
        </p:nvSpPr>
        <p:spPr>
          <a:xfrm>
            <a:off x="7094286" y="5769864"/>
            <a:ext cx="4180266" cy="461665"/>
          </a:xfrm>
          <a:prstGeom prst="rect">
            <a:avLst/>
          </a:prstGeom>
          <a:noFill/>
        </p:spPr>
        <p:txBody>
          <a:bodyPr wrap="square" rtlCol="0">
            <a:spAutoFit/>
          </a:bodyPr>
          <a:lstStyle/>
          <a:p>
            <a:r>
              <a:rPr lang="en-US" sz="1200" i="1">
                <a:cs typeface="Aharoni" panose="020B0604020202020204" pitchFamily="2" charset="-79"/>
              </a:rPr>
              <a:t>Links to forms are located at the end of this presentation.</a:t>
            </a:r>
          </a:p>
          <a:p>
            <a:endParaRPr lang="en-US" sz="1200"/>
          </a:p>
        </p:txBody>
      </p:sp>
    </p:spTree>
    <p:extLst>
      <p:ext uri="{BB962C8B-B14F-4D97-AF65-F5344CB8AC3E}">
        <p14:creationId xmlns:p14="http://schemas.microsoft.com/office/powerpoint/2010/main" val="2777984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2ABE9-1C15-EFCC-758E-FD03AA3DFE8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C20B1B-6C25-3F5F-79B9-366DBC4D166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4AB9A65-84F9-1E4E-9C5F-730517BF1665}" type="slidenum">
              <a:rPr kumimoji="0" lang="en-US" sz="1200" b="0" i="0" u="none" strike="noStrike" kern="1200" cap="none" spc="0" normalizeH="0" baseline="0" noProof="0" smtClean="0">
                <a:ln>
                  <a:noFill/>
                </a:ln>
                <a:solidFill>
                  <a:srgbClr val="007DB8"/>
                </a:solidFill>
                <a:effectLst/>
                <a:uLnTx/>
                <a:uFillTx/>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srgbClr val="007DB8"/>
              </a:solidFill>
              <a:effectLst/>
              <a:uLnTx/>
              <a:uFillTx/>
              <a:ea typeface="+mn-ea"/>
              <a:cs typeface="+mn-cs"/>
            </a:endParaRPr>
          </a:p>
        </p:txBody>
      </p:sp>
      <p:sp>
        <p:nvSpPr>
          <p:cNvPr id="4" name="Title 1">
            <a:extLst>
              <a:ext uri="{FF2B5EF4-FFF2-40B4-BE49-F238E27FC236}">
                <a16:creationId xmlns:a16="http://schemas.microsoft.com/office/drawing/2014/main" id="{F52428AF-E560-40AD-43EB-45F94FAE2F9D}"/>
              </a:ext>
            </a:extLst>
          </p:cNvPr>
          <p:cNvSpPr txBox="1">
            <a:spLocks/>
          </p:cNvSpPr>
          <p:nvPr/>
        </p:nvSpPr>
        <p:spPr>
          <a:xfrm>
            <a:off x="838202" y="365125"/>
            <a:ext cx="10515600" cy="571885"/>
          </a:xfrm>
          <a:prstGeom prst="rect">
            <a:avLst/>
          </a:prstGeom>
        </p:spPr>
        <p:txBody>
          <a:bodyPr>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3200" b="1" i="0" u="sng" strike="noStrike" kern="1200" cap="none" spc="0" normalizeH="0" baseline="0" noProof="0">
                <a:ln>
                  <a:noFill/>
                </a:ln>
                <a:solidFill>
                  <a:srgbClr val="007DB8">
                    <a:lumMod val="75000"/>
                  </a:srgbClr>
                </a:solidFill>
                <a:effectLst/>
                <a:uLnTx/>
                <a:uFillTx/>
                <a:latin typeface="Arial" panose="020B0604020202020204" pitchFamily="34" charset="0"/>
                <a:ea typeface="+mj-ea"/>
                <a:cs typeface="Arial" panose="020B0604020202020204" pitchFamily="34" charset="0"/>
              </a:rPr>
              <a:t>Prepare for your SRF Compliance Review</a:t>
            </a:r>
          </a:p>
        </p:txBody>
      </p:sp>
      <p:sp>
        <p:nvSpPr>
          <p:cNvPr id="5" name="Content Placeholder 2">
            <a:extLst>
              <a:ext uri="{FF2B5EF4-FFF2-40B4-BE49-F238E27FC236}">
                <a16:creationId xmlns:a16="http://schemas.microsoft.com/office/drawing/2014/main" id="{7661787D-C544-ACA1-76F9-ABE0992CED98}"/>
              </a:ext>
            </a:extLst>
          </p:cNvPr>
          <p:cNvSpPr txBox="1">
            <a:spLocks/>
          </p:cNvSpPr>
          <p:nvPr/>
        </p:nvSpPr>
        <p:spPr>
          <a:xfrm>
            <a:off x="838202" y="1042416"/>
            <a:ext cx="10515600" cy="5029200"/>
          </a:xfrm>
          <a:prstGeom prst="rect">
            <a:avLst/>
          </a:prstGeom>
        </p:spPr>
        <p:txBody>
          <a:bodyPr lIns="91440" tIns="45720" rIns="91440" bIns="45720" anchor="t">
            <a:no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R="0" lvl="0" algn="l" defTabSz="457200" rtl="0" eaLnBrk="1" fontAlgn="base" latinLnBrk="0" hangingPunct="1">
              <a:lnSpc>
                <a:spcPct val="100000"/>
              </a:lnSpc>
              <a:spcBef>
                <a:spcPct val="20000"/>
              </a:spcBef>
              <a:spcAft>
                <a:spcPct val="0"/>
              </a:spcAft>
              <a:buClrTx/>
              <a:buSzTx/>
              <a:buFont typeface="Wingdings" panose="05000000000000000000" pitchFamily="2" charset="2"/>
              <a:buChar char="ü"/>
              <a:tabLst/>
              <a:defRPr/>
            </a:pPr>
            <a:r>
              <a:rPr kumimoji="0" lang="en-US" sz="2000" i="0" u="none" strike="noStrike" kern="1200" cap="none" spc="0" normalizeH="0" baseline="0" noProof="0">
                <a:ln>
                  <a:noFill/>
                </a:ln>
                <a:solidFill>
                  <a:srgbClr val="212427"/>
                </a:solidFill>
                <a:effectLst/>
                <a:uLnTx/>
                <a:uFillTx/>
                <a:latin typeface="+mn-lt"/>
                <a:ea typeface="+mn-ea"/>
                <a:cs typeface="Arial" panose="020B0604020202020204" pitchFamily="34" charset="0"/>
              </a:rPr>
              <a:t>Gather support documents to show proof of two solicitation methods.</a:t>
            </a:r>
          </a:p>
          <a:p>
            <a:pPr marR="0" lvl="0" algn="l" defTabSz="457200" rtl="0" eaLnBrk="1" fontAlgn="base" latinLnBrk="0" hangingPunct="1">
              <a:lnSpc>
                <a:spcPct val="100000"/>
              </a:lnSpc>
              <a:spcBef>
                <a:spcPct val="20000"/>
              </a:spcBef>
              <a:spcAft>
                <a:spcPct val="0"/>
              </a:spcAft>
              <a:buClrTx/>
              <a:buSzTx/>
              <a:buFont typeface="Wingdings" panose="05000000000000000000" pitchFamily="2" charset="2"/>
              <a:buChar char="ü"/>
              <a:tabLst/>
              <a:defRPr/>
            </a:pPr>
            <a:endParaRPr kumimoji="0" lang="en-US" sz="2000" i="0" u="none" strike="noStrike" kern="1200" cap="none" spc="0" normalizeH="0" baseline="0" noProof="0">
              <a:ln>
                <a:noFill/>
              </a:ln>
              <a:solidFill>
                <a:srgbClr val="212427"/>
              </a:solidFill>
              <a:effectLst/>
              <a:uLnTx/>
              <a:uFillTx/>
              <a:latin typeface="+mn-lt"/>
              <a:ea typeface="+mn-ea"/>
              <a:cs typeface="Arial" panose="020B0604020202020204" pitchFamily="34" charset="0"/>
            </a:endParaRPr>
          </a:p>
          <a:p>
            <a:pPr>
              <a:buFont typeface="Wingdings" panose="05000000000000000000" pitchFamily="2" charset="2"/>
              <a:buChar char="ü"/>
            </a:pPr>
            <a:r>
              <a:rPr lang="en-US" sz="2000">
                <a:latin typeface="+mn-lt"/>
                <a:cs typeface="Arial" panose="020B0604020202020204" pitchFamily="34" charset="0"/>
              </a:rPr>
              <a:t>Documents should support each solicitation method listed in the 0210-Guidance.  </a:t>
            </a:r>
          </a:p>
          <a:p>
            <a:pPr lvl="1">
              <a:buFont typeface="Arial" panose="020B0604020202020204" pitchFamily="34" charset="0"/>
              <a:buChar char="•"/>
            </a:pPr>
            <a:r>
              <a:rPr lang="en-US" sz="2000">
                <a:latin typeface="+mn-lt"/>
                <a:cs typeface="Arial"/>
              </a:rPr>
              <a:t>Save and maintain your support documentation. </a:t>
            </a:r>
          </a:p>
          <a:p>
            <a:pPr marL="457200" lvl="1" indent="0">
              <a:buNone/>
            </a:pPr>
            <a:endParaRPr lang="en-US" sz="2000">
              <a:latin typeface="+mn-lt"/>
              <a:cs typeface="Arial" panose="020B0604020202020204" pitchFamily="34" charset="0"/>
            </a:endParaRPr>
          </a:p>
          <a:p>
            <a:pPr>
              <a:buFont typeface="Wingdings" panose="05000000000000000000" pitchFamily="2" charset="2"/>
              <a:buChar char="ü"/>
            </a:pPr>
            <a:r>
              <a:rPr lang="en-US" sz="2000">
                <a:latin typeface="+mn-lt"/>
                <a:cs typeface="Arial" panose="020B0604020202020204" pitchFamily="34" charset="0"/>
              </a:rPr>
              <a:t>Awarded primes complete Form 0217 in its entirety. </a:t>
            </a:r>
          </a:p>
          <a:p>
            <a:pPr lvl="1">
              <a:buFont typeface="Arial" panose="020B0604020202020204" pitchFamily="34" charset="0"/>
              <a:buChar char="•"/>
            </a:pPr>
            <a:r>
              <a:rPr lang="en-US" sz="2000">
                <a:latin typeface="+mn-lt"/>
                <a:cs typeface="Arial"/>
              </a:rPr>
              <a:t>This form must be reviewed and signed by awarded prime contractor and prime consultant according to the “Submission Timing” located in the 210-Guidance.</a:t>
            </a:r>
          </a:p>
          <a:p>
            <a:pPr lvl="1">
              <a:buFont typeface="Arial" panose="020B0604020202020204" pitchFamily="34" charset="0"/>
              <a:buChar char="•"/>
            </a:pPr>
            <a:endParaRPr lang="en-US" sz="2000">
              <a:latin typeface="+mn-lt"/>
              <a:cs typeface="Arial" panose="020B0604020202020204" pitchFamily="34" charset="0"/>
            </a:endParaRPr>
          </a:p>
          <a:p>
            <a:pPr>
              <a:buFont typeface="Wingdings" panose="05000000000000000000" pitchFamily="2" charset="2"/>
              <a:buChar char="ü"/>
            </a:pPr>
            <a:r>
              <a:rPr lang="en-US" sz="2000">
                <a:latin typeface="+mn-lt"/>
                <a:cs typeface="Arial"/>
              </a:rPr>
              <a:t>Complete required forms and submit to TWDB staff for approval. </a:t>
            </a:r>
          </a:p>
          <a:p>
            <a:pPr lvl="1">
              <a:buFont typeface="Arial" panose="020B0604020202020204" pitchFamily="34" charset="0"/>
              <a:buChar char="•"/>
            </a:pPr>
            <a:r>
              <a:rPr lang="en-US" sz="2000">
                <a:latin typeface="+mn-lt"/>
              </a:rPr>
              <a:t>Submit to: SRF Procurement@twdb.texas.gov</a:t>
            </a:r>
            <a:endParaRPr kumimoji="0" lang="en-US" sz="2000" i="0" u="none" strike="noStrike" kern="1200" cap="none" spc="0" normalizeH="0" baseline="0" noProof="0">
              <a:ln>
                <a:noFill/>
              </a:ln>
              <a:solidFill>
                <a:srgbClr val="212427"/>
              </a:solidFill>
              <a:effectLst/>
              <a:uLnTx/>
              <a:uFillTx/>
              <a:latin typeface="+mn-lt"/>
              <a:ea typeface="+mn-ea"/>
              <a:cs typeface="Arial" panose="020B0604020202020204" pitchFamily="34" charset="0"/>
            </a:endParaRPr>
          </a:p>
          <a:p>
            <a:pPr marR="0" lvl="1" algn="l" defTabSz="457200" rtl="0" eaLnBrk="1" fontAlgn="base" latinLnBrk="0" hangingPunct="1">
              <a:lnSpc>
                <a:spcPct val="100000"/>
              </a:lnSpc>
              <a:spcBef>
                <a:spcPct val="20000"/>
              </a:spcBef>
              <a:spcAft>
                <a:spcPct val="0"/>
              </a:spcAft>
              <a:buClrTx/>
              <a:buSzTx/>
              <a:buFont typeface="Wingdings" panose="05000000000000000000" pitchFamily="2" charset="2"/>
              <a:buChar char="ü"/>
              <a:tabLst/>
              <a:defRPr/>
            </a:pPr>
            <a:endParaRPr kumimoji="0" lang="en-US" sz="2000" b="0" i="0" u="none" strike="noStrike" kern="1200" cap="none" spc="0" normalizeH="0" baseline="0" noProof="0">
              <a:ln>
                <a:noFill/>
              </a:ln>
              <a:solidFill>
                <a:srgbClr val="212427"/>
              </a:solidFill>
              <a:effectLst/>
              <a:uLnTx/>
              <a:uFillTx/>
              <a:latin typeface="Arial" panose="020B0604020202020204" pitchFamily="34" charset="0"/>
              <a:ea typeface="+mn-ea"/>
              <a:cs typeface="Arial" panose="020B0604020202020204" pitchFamily="34" charset="0"/>
            </a:endParaRPr>
          </a:p>
          <a:p>
            <a:pPr marL="0" marR="0" lvl="0" indent="0" algn="l" defTabSz="457200" rtl="0" eaLnBrk="1" fontAlgn="base" latinLnBrk="0" hangingPunct="1">
              <a:lnSpc>
                <a:spcPct val="100000"/>
              </a:lnSpc>
              <a:spcBef>
                <a:spcPct val="20000"/>
              </a:spcBef>
              <a:spcAft>
                <a:spcPct val="0"/>
              </a:spcAft>
              <a:buClrTx/>
              <a:buSzTx/>
              <a:buFont typeface="Arial" panose="020B0604020202020204" pitchFamily="34" charset="0"/>
              <a:buNone/>
              <a:tabLst/>
              <a:defRPr/>
            </a:pPr>
            <a:br>
              <a:rPr lang="en-US" sz="2000" b="0" i="0" u="none" strike="noStrike" kern="1200" cap="none" spc="0" normalizeH="0" baseline="0" noProof="0">
                <a:ln>
                  <a:noFill/>
                </a:ln>
                <a:effectLst/>
                <a:uLnTx/>
                <a:uFillTx/>
                <a:latin typeface="Arial" panose="020B0604020202020204" pitchFamily="34" charset="0"/>
                <a:cs typeface="Arial" panose="020B0604020202020204" pitchFamily="34" charset="0"/>
              </a:rPr>
            </a:br>
            <a:endParaRPr kumimoji="0" lang="en-US" sz="2000" b="0" i="0" u="none" strike="noStrike" kern="1200" cap="none" spc="0" normalizeH="0" baseline="0" noProof="0">
              <a:ln>
                <a:noFill/>
              </a:ln>
              <a:solidFill>
                <a:srgbClr val="212427"/>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80210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28A59-2865-0086-A323-A7B1919FA1B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92211D-81A1-62B9-89EB-48512B232958}"/>
              </a:ext>
            </a:extLst>
          </p:cNvPr>
          <p:cNvSpPr>
            <a:spLocks noGrp="1"/>
          </p:cNvSpPr>
          <p:nvPr>
            <p:ph type="sldNum" sz="quarter" idx="10"/>
          </p:nvPr>
        </p:nvSpPr>
        <p:spPr/>
        <p:txBody>
          <a:bodyPr/>
          <a:lstStyle/>
          <a:p>
            <a:pPr defTabSz="457200">
              <a:defRPr/>
            </a:pPr>
            <a:fld id="{14AB9A65-84F9-1E4E-9C5F-730517BF1665}" type="slidenum">
              <a:rPr lang="en-US"/>
              <a:pPr defTabSz="457200">
                <a:defRPr/>
              </a:pPr>
              <a:t>24</a:t>
            </a:fld>
            <a:endParaRPr lang="en-US"/>
          </a:p>
        </p:txBody>
      </p:sp>
      <p:sp>
        <p:nvSpPr>
          <p:cNvPr id="3" name="Title 2">
            <a:extLst>
              <a:ext uri="{FF2B5EF4-FFF2-40B4-BE49-F238E27FC236}">
                <a16:creationId xmlns:a16="http://schemas.microsoft.com/office/drawing/2014/main" id="{5F317062-AB55-8F12-04AF-2F3DA760F00F}"/>
              </a:ext>
            </a:extLst>
          </p:cNvPr>
          <p:cNvSpPr>
            <a:spLocks noGrp="1"/>
          </p:cNvSpPr>
          <p:nvPr>
            <p:ph type="title" idx="4294967295"/>
          </p:nvPr>
        </p:nvSpPr>
        <p:spPr>
          <a:xfrm>
            <a:off x="0" y="201613"/>
            <a:ext cx="11595100" cy="909637"/>
          </a:xfrm>
        </p:spPr>
        <p:txBody>
          <a:bodyPr/>
          <a:lstStyle/>
          <a:p>
            <a:r>
              <a:rPr lang="en-US" sz="3200" b="1" u="sng">
                <a:latin typeface="+mj-lt"/>
              </a:rPr>
              <a:t>Links &amp; Future Trainings</a:t>
            </a:r>
          </a:p>
        </p:txBody>
      </p:sp>
      <p:sp>
        <p:nvSpPr>
          <p:cNvPr id="8" name="Title 1">
            <a:extLst>
              <a:ext uri="{FF2B5EF4-FFF2-40B4-BE49-F238E27FC236}">
                <a16:creationId xmlns:a16="http://schemas.microsoft.com/office/drawing/2014/main" id="{7F7444FB-E095-24B4-71C6-F6BFFC813936}"/>
              </a:ext>
            </a:extLst>
          </p:cNvPr>
          <p:cNvSpPr>
            <a:spLocks noGrp="1"/>
          </p:cNvSpPr>
          <p:nvPr>
            <p:ph idx="4294967295"/>
          </p:nvPr>
        </p:nvSpPr>
        <p:spPr>
          <a:xfrm>
            <a:off x="960120" y="1440054"/>
            <a:ext cx="4129116" cy="2550055"/>
          </a:xfrm>
        </p:spPr>
        <p:txBody>
          <a:bodyPr vert="horz" lIns="91440" tIns="45720" rIns="91440" bIns="45720" rtlCol="0" anchor="ctr">
            <a:normAutofit/>
          </a:bodyPr>
          <a:lstStyle/>
          <a:p>
            <a:pPr marL="0" indent="0" algn="ctr" defTabSz="914400">
              <a:buNone/>
            </a:pPr>
            <a:r>
              <a:rPr lang="en-US" sz="1600" b="1" kern="1200" dirty="0">
                <a:solidFill>
                  <a:schemeClr val="accent1"/>
                </a:solidFill>
                <a:latin typeface="Arial"/>
                <a:cs typeface="Arial"/>
                <a:hlinkClick r:id="rId2">
                  <a:extLst>
                    <a:ext uri="{A12FA001-AC4F-418D-AE19-62706E023703}">
                      <ahyp:hlinkClr xmlns:ahyp="http://schemas.microsoft.com/office/drawing/2018/hyperlinkcolor" val="tx"/>
                    </a:ext>
                  </a:extLst>
                </a:hlinkClick>
              </a:rPr>
              <a:t>TWDB-</a:t>
            </a:r>
            <a:r>
              <a:rPr lang="en-US" sz="1600" b="1" dirty="0">
                <a:solidFill>
                  <a:schemeClr val="accent1"/>
                </a:solidFill>
                <a:latin typeface="Arial"/>
                <a:cs typeface="Arial"/>
                <a:hlinkClick r:id="rId2">
                  <a:extLst>
                    <a:ext uri="{A12FA001-AC4F-418D-AE19-62706E023703}">
                      <ahyp:hlinkClr xmlns:ahyp="http://schemas.microsoft.com/office/drawing/2018/hyperlinkcolor" val="tx"/>
                    </a:ext>
                  </a:extLst>
                </a:hlinkClick>
              </a:rPr>
              <a:t>0</a:t>
            </a:r>
            <a:r>
              <a:rPr lang="en-US" sz="1600" b="1" kern="1200" dirty="0">
                <a:solidFill>
                  <a:schemeClr val="accent1"/>
                </a:solidFill>
                <a:latin typeface="Arial"/>
                <a:cs typeface="Arial"/>
                <a:hlinkClick r:id="rId2">
                  <a:extLst>
                    <a:ext uri="{A12FA001-AC4F-418D-AE19-62706E023703}">
                      <ahyp:hlinkClr xmlns:ahyp="http://schemas.microsoft.com/office/drawing/2018/hyperlinkcolor" val="tx"/>
                    </a:ext>
                  </a:extLst>
                </a:hlinkClick>
              </a:rPr>
              <a:t>210 Guidance</a:t>
            </a:r>
            <a:br>
              <a:rPr lang="en-US" sz="1600" b="1" kern="1200" dirty="0">
                <a:latin typeface="Arial" panose="020B0604020202020204" pitchFamily="34" charset="0"/>
                <a:cs typeface="Arial" panose="020B0604020202020204" pitchFamily="34" charset="0"/>
              </a:rPr>
            </a:br>
            <a:br>
              <a:rPr lang="en-US" sz="1600" b="1" kern="1200" dirty="0">
                <a:latin typeface="Arial" panose="020B0604020202020204" pitchFamily="34" charset="0"/>
                <a:cs typeface="Arial" panose="020B0604020202020204" pitchFamily="34" charset="0"/>
              </a:rPr>
            </a:br>
            <a:r>
              <a:rPr lang="en-US" sz="1600" b="1" kern="1200" dirty="0">
                <a:solidFill>
                  <a:schemeClr val="accent1"/>
                </a:solidFill>
                <a:latin typeface="Arial"/>
                <a:cs typeface="Arial"/>
                <a:hlinkClick r:id="rId3">
                  <a:extLst>
                    <a:ext uri="{A12FA001-AC4F-418D-AE19-62706E023703}">
                      <ahyp:hlinkClr xmlns:ahyp="http://schemas.microsoft.com/office/drawing/2018/hyperlinkcolor" val="tx"/>
                    </a:ext>
                  </a:extLst>
                </a:hlinkClick>
              </a:rPr>
              <a:t>TWDB-Form 0215</a:t>
            </a:r>
            <a:br>
              <a:rPr lang="en-US" sz="1600" b="1" kern="1200" dirty="0">
                <a:latin typeface="Arial" panose="020B0604020202020204" pitchFamily="34" charset="0"/>
                <a:cs typeface="Arial" panose="020B0604020202020204" pitchFamily="34" charset="0"/>
              </a:rPr>
            </a:br>
            <a:br>
              <a:rPr lang="en-US" sz="1600" b="1" kern="1200" dirty="0">
                <a:latin typeface="Arial" panose="020B0604020202020204" pitchFamily="34" charset="0"/>
                <a:cs typeface="Arial" panose="020B0604020202020204" pitchFamily="34" charset="0"/>
              </a:rPr>
            </a:br>
            <a:r>
              <a:rPr lang="en-US" sz="1600" b="1" kern="1200" dirty="0">
                <a:solidFill>
                  <a:schemeClr val="accent1"/>
                </a:solidFill>
                <a:latin typeface="Arial"/>
                <a:cs typeface="Arial"/>
                <a:hlinkClick r:id="rId4">
                  <a:extLst>
                    <a:ext uri="{A12FA001-AC4F-418D-AE19-62706E023703}">
                      <ahyp:hlinkClr xmlns:ahyp="http://schemas.microsoft.com/office/drawing/2018/hyperlinkcolor" val="tx"/>
                    </a:ext>
                  </a:extLst>
                </a:hlinkClick>
              </a:rPr>
              <a:t>TWDB-Form 0217</a:t>
            </a:r>
            <a:br>
              <a:rPr lang="en-US" sz="1600" b="1" kern="1200" dirty="0">
                <a:latin typeface="Arial" panose="020B0604020202020204" pitchFamily="34" charset="0"/>
                <a:cs typeface="Arial" panose="020B0604020202020204" pitchFamily="34" charset="0"/>
              </a:rPr>
            </a:br>
            <a:br>
              <a:rPr lang="en-US" sz="1600" b="1" kern="1200" dirty="0">
                <a:latin typeface="Arial" panose="020B0604020202020204" pitchFamily="34" charset="0"/>
                <a:cs typeface="Arial" panose="020B0604020202020204" pitchFamily="34" charset="0"/>
              </a:rPr>
            </a:br>
            <a:r>
              <a:rPr lang="en-US" sz="1600" b="1" kern="1200">
                <a:solidFill>
                  <a:schemeClr val="tx1"/>
                </a:solidFill>
                <a:latin typeface="Arial"/>
                <a:cs typeface="Arial"/>
              </a:rPr>
              <a:t>SRF Procurement email address:</a:t>
            </a:r>
            <a:br>
              <a:rPr lang="en-US" sz="1600" b="1" kern="1200" dirty="0">
                <a:latin typeface="Arial" panose="020B0604020202020204" pitchFamily="34" charset="0"/>
                <a:cs typeface="Arial" panose="020B0604020202020204" pitchFamily="34" charset="0"/>
              </a:rPr>
            </a:br>
            <a:r>
              <a:rPr lang="en-US" sz="1600" b="1" dirty="0">
                <a:solidFill>
                  <a:schemeClr val="tx1"/>
                </a:solidFill>
                <a:latin typeface="Arial"/>
                <a:cs typeface="Arial"/>
                <a:hlinkClick r:id="rId5">
                  <a:extLst>
                    <a:ext uri="{A12FA001-AC4F-418D-AE19-62706E023703}">
                      <ahyp:hlinkClr xmlns:ahyp="http://schemas.microsoft.com/office/drawing/2018/hyperlinkcolor" val="tx"/>
                    </a:ext>
                  </a:extLst>
                </a:hlinkClick>
              </a:rPr>
              <a:t>SRF-Procurement@twdb.texas.gov</a:t>
            </a:r>
          </a:p>
          <a:p>
            <a:pPr marL="0" indent="0" algn="ctr" defTabSz="914400">
              <a:buNone/>
            </a:pPr>
            <a:endParaRPr lang="en-US" sz="1600" b="1" kern="1200">
              <a:solidFill>
                <a:srgbClr val="002060"/>
              </a:solidFill>
              <a:latin typeface="Arial" panose="020B0604020202020204" pitchFamily="34" charset="0"/>
              <a:cs typeface="Arial" panose="020B0604020202020204" pitchFamily="34" charset="0"/>
            </a:endParaRPr>
          </a:p>
        </p:txBody>
      </p:sp>
      <p:sp>
        <p:nvSpPr>
          <p:cNvPr id="9" name="Title 1">
            <a:extLst>
              <a:ext uri="{FF2B5EF4-FFF2-40B4-BE49-F238E27FC236}">
                <a16:creationId xmlns:a16="http://schemas.microsoft.com/office/drawing/2014/main" id="{8E49D5D3-7AF4-AD7A-5059-60C79917D5FA}"/>
              </a:ext>
            </a:extLst>
          </p:cNvPr>
          <p:cNvSpPr txBox="1">
            <a:spLocks/>
          </p:cNvSpPr>
          <p:nvPr/>
        </p:nvSpPr>
        <p:spPr bwMode="auto">
          <a:xfrm>
            <a:off x="5089236" y="1440053"/>
            <a:ext cx="5774980" cy="2550056"/>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ctr" anchorCtr="0" compatLnSpc="1">
            <a:prstTxWarp prst="textNoShape">
              <a:avLst/>
            </a:prstTxWarp>
            <a:normAutofit/>
          </a:bodyPr>
          <a:lstStyle>
            <a:lvl1pPr marL="0" indent="0" algn="ctr" defTabSz="457200" rtl="0" eaLnBrk="1" fontAlgn="base" hangingPunct="1">
              <a:spcBef>
                <a:spcPct val="20000"/>
              </a:spcBef>
              <a:spcAft>
                <a:spcPct val="0"/>
              </a:spcAft>
              <a:buFont typeface="Arial" panose="020B0604020202020204" pitchFamily="34" charset="0"/>
              <a:buNone/>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l" defTabSz="914400"/>
            <a:r>
              <a:rPr lang="en-US" sz="1600" b="1" u="sng" dirty="0">
                <a:solidFill>
                  <a:srgbClr val="002060"/>
                </a:solidFill>
                <a:latin typeface="Arial"/>
                <a:cs typeface="Arial"/>
              </a:rPr>
              <a:t>   </a:t>
            </a:r>
            <a:r>
              <a:rPr lang="en-US" sz="1600" b="1" u="sng" dirty="0">
                <a:solidFill>
                  <a:schemeClr val="tx1"/>
                </a:solidFill>
                <a:latin typeface="Arial"/>
                <a:cs typeface="Arial"/>
              </a:rPr>
              <a:t>  Watch for our future training series coming in 2026!</a:t>
            </a:r>
            <a:endParaRPr lang="en-US" dirty="0">
              <a:solidFill>
                <a:schemeClr val="tx1"/>
              </a:solidFill>
              <a:latin typeface="Arial"/>
              <a:cs typeface="Arial"/>
            </a:endParaRPr>
          </a:p>
          <a:p>
            <a:pPr defTabSz="914400"/>
            <a:endParaRPr lang="en-US" sz="1600" b="1" dirty="0">
              <a:solidFill>
                <a:schemeClr val="tx1"/>
              </a:solidFill>
              <a:latin typeface="Arial" panose="020B0604020202020204" pitchFamily="34" charset="0"/>
              <a:cs typeface="Arial" panose="020B0604020202020204" pitchFamily="34" charset="0"/>
            </a:endParaRPr>
          </a:p>
          <a:p>
            <a:pPr defTabSz="914400"/>
            <a:r>
              <a:rPr lang="en-US" sz="1600" b="1" dirty="0">
                <a:solidFill>
                  <a:schemeClr val="tx1"/>
                </a:solidFill>
                <a:latin typeface="Arial"/>
                <a:cs typeface="Arial"/>
              </a:rPr>
              <a:t> Series #2:  Common Solicitation &amp; Procurement Mistakes</a:t>
            </a:r>
            <a:endParaRPr lang="en-US" dirty="0">
              <a:solidFill>
                <a:schemeClr val="tx1"/>
              </a:solidFill>
              <a:cs typeface="Arial"/>
            </a:endParaRPr>
          </a:p>
          <a:p>
            <a:pPr defTabSz="914400"/>
            <a:r>
              <a:rPr lang="en-US" sz="1600" b="1" dirty="0">
                <a:solidFill>
                  <a:schemeClr val="tx1"/>
                </a:solidFill>
                <a:latin typeface="Arial"/>
                <a:cs typeface="Arial"/>
              </a:rPr>
              <a:t>Series #3:  Intro to Special Procurement Circumstances</a:t>
            </a:r>
            <a:endParaRPr lang="en-US" dirty="0">
              <a:solidFill>
                <a:schemeClr val="tx1"/>
              </a:solidFill>
            </a:endParaRPr>
          </a:p>
        </p:txBody>
      </p:sp>
    </p:spTree>
    <p:extLst>
      <p:ext uri="{BB962C8B-B14F-4D97-AF65-F5344CB8AC3E}">
        <p14:creationId xmlns:p14="http://schemas.microsoft.com/office/powerpoint/2010/main" val="957539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0E329-0DAB-E440-8C84-B0A2569FA5F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F7B284C-D171-9CCC-C9A4-17D33D747228}"/>
              </a:ext>
            </a:extLst>
          </p:cNvPr>
          <p:cNvSpPr>
            <a:spLocks noGrp="1"/>
          </p:cNvSpPr>
          <p:nvPr>
            <p:ph type="title"/>
          </p:nvPr>
        </p:nvSpPr>
        <p:spPr/>
        <p:txBody>
          <a:bodyPr/>
          <a:lstStyle/>
          <a:p>
            <a:r>
              <a:rPr lang="en-US" sz="3200" b="1" u="sng">
                <a:latin typeface="+mj-lt"/>
              </a:rPr>
              <a:t>Contact Information</a:t>
            </a:r>
          </a:p>
        </p:txBody>
      </p:sp>
      <p:sp>
        <p:nvSpPr>
          <p:cNvPr id="2" name="Slide Number Placeholder 1">
            <a:extLst>
              <a:ext uri="{FF2B5EF4-FFF2-40B4-BE49-F238E27FC236}">
                <a16:creationId xmlns:a16="http://schemas.microsoft.com/office/drawing/2014/main" id="{15A521DA-C5FB-30F2-16C1-47941E7CA200}"/>
              </a:ext>
            </a:extLst>
          </p:cNvPr>
          <p:cNvSpPr>
            <a:spLocks noGrp="1"/>
          </p:cNvSpPr>
          <p:nvPr>
            <p:ph type="sldNum" sz="quarter" idx="10"/>
          </p:nvPr>
        </p:nvSpPr>
        <p:spPr/>
        <p:txBody>
          <a:bodyPr/>
          <a:lstStyle/>
          <a:p>
            <a:pPr defTabSz="457200">
              <a:defRPr/>
            </a:pPr>
            <a:fld id="{14AB9A65-84F9-1E4E-9C5F-730517BF1665}" type="slidenum">
              <a:rPr lang="en-US"/>
              <a:pPr defTabSz="457200">
                <a:defRPr/>
              </a:pPr>
              <a:t>25</a:t>
            </a:fld>
            <a:endParaRPr lang="en-US"/>
          </a:p>
        </p:txBody>
      </p:sp>
      <p:sp>
        <p:nvSpPr>
          <p:cNvPr id="8" name="Title 1">
            <a:extLst>
              <a:ext uri="{FF2B5EF4-FFF2-40B4-BE49-F238E27FC236}">
                <a16:creationId xmlns:a16="http://schemas.microsoft.com/office/drawing/2014/main" id="{B065BF42-6497-D7FF-F8F4-2A2B94F6175E}"/>
              </a:ext>
            </a:extLst>
          </p:cNvPr>
          <p:cNvSpPr>
            <a:spLocks noGrp="1"/>
          </p:cNvSpPr>
          <p:nvPr>
            <p:ph idx="1"/>
          </p:nvPr>
        </p:nvSpPr>
        <p:spPr>
          <a:xfrm>
            <a:off x="933768" y="1424305"/>
            <a:ext cx="4141152" cy="3358197"/>
          </a:xfrm>
        </p:spPr>
        <p:txBody>
          <a:bodyPr vert="horz" lIns="91440" tIns="45720" rIns="91440" bIns="45720" rtlCol="0" anchor="ctr">
            <a:noAutofit/>
          </a:bodyPr>
          <a:lstStyle/>
          <a:p>
            <a:pPr defTabSz="914400"/>
            <a:r>
              <a:rPr lang="en-US" sz="2000" b="1" dirty="0">
                <a:solidFill>
                  <a:schemeClr val="tx1"/>
                </a:solidFill>
                <a:latin typeface="Arial"/>
                <a:cs typeface="Arial"/>
              </a:rPr>
              <a:t>Jo Carol Bradshaw </a:t>
            </a:r>
            <a:br>
              <a:rPr lang="en-US" sz="2000" dirty="0">
                <a:latin typeface="Arial" panose="020B0604020202020204" pitchFamily="34" charset="0"/>
                <a:cs typeface="Arial" panose="020B0604020202020204" pitchFamily="34" charset="0"/>
              </a:rPr>
            </a:br>
            <a:r>
              <a:rPr lang="en-US" sz="2000" dirty="0">
                <a:solidFill>
                  <a:schemeClr val="tx1"/>
                </a:solidFill>
                <a:latin typeface="Arial"/>
                <a:cs typeface="Arial"/>
              </a:rPr>
              <a:t>Program Specialist </a:t>
            </a:r>
            <a:br>
              <a:rPr lang="en-US" sz="2000" dirty="0">
                <a:latin typeface="Arial" panose="020B0604020202020204" pitchFamily="34" charset="0"/>
                <a:cs typeface="Arial" panose="020B0604020202020204" pitchFamily="34" charset="0"/>
              </a:rPr>
            </a:br>
            <a:r>
              <a:rPr lang="en-US" sz="2000" u="sng" dirty="0">
                <a:solidFill>
                  <a:schemeClr val="tx1">
                    <a:lumMod val="65000"/>
                    <a:lumOff val="35000"/>
                  </a:schemeClr>
                </a:solidFill>
                <a:latin typeface="Arial"/>
                <a:ea typeface="Calibri"/>
                <a:cs typeface="Arial"/>
                <a:hlinkClick r:id="rId2">
                  <a:extLst>
                    <a:ext uri="{A12FA001-AC4F-418D-AE19-62706E023703}">
                      <ahyp:hlinkClr xmlns:ahyp="http://schemas.microsoft.com/office/drawing/2018/hyperlinkcolor" val="tx"/>
                    </a:ext>
                  </a:extLst>
                </a:hlinkClick>
              </a:rPr>
              <a:t>Jo.Bradshaw@twdb.texas.gov</a:t>
            </a:r>
            <a:br>
              <a:rPr lang="en-US" sz="2000" dirty="0">
                <a:solidFill>
                  <a:schemeClr val="tx1">
                    <a:lumMod val="65000"/>
                    <a:lumOff val="35000"/>
                  </a:schemeClr>
                </a:solidFill>
                <a:latin typeface="Arial" panose="020B0604020202020204" pitchFamily="34" charset="0"/>
                <a:cs typeface="Arial" panose="020B0604020202020204" pitchFamily="34" charset="0"/>
              </a:rPr>
            </a:br>
            <a:r>
              <a:rPr lang="en-US" sz="2000" dirty="0">
                <a:solidFill>
                  <a:schemeClr val="tx1">
                    <a:lumMod val="65000"/>
                    <a:lumOff val="35000"/>
                  </a:schemeClr>
                </a:solidFill>
                <a:latin typeface="Arial"/>
                <a:cs typeface="Arial"/>
              </a:rPr>
              <a:t>512-463-4841</a:t>
            </a:r>
            <a:br>
              <a:rPr lang="en-US" sz="2000" dirty="0">
                <a:solidFill>
                  <a:schemeClr val="tx1">
                    <a:lumMod val="65000"/>
                    <a:lumOff val="35000"/>
                  </a:schemeClr>
                </a:solidFill>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b="1" dirty="0">
                <a:solidFill>
                  <a:schemeClr val="tx1"/>
                </a:solidFill>
                <a:latin typeface="Arial"/>
                <a:cs typeface="Arial"/>
              </a:rPr>
              <a:t>Suzanne Wright </a:t>
            </a:r>
            <a:br>
              <a:rPr lang="en-US" sz="2000" dirty="0">
                <a:latin typeface="Arial" panose="020B0604020202020204" pitchFamily="34" charset="0"/>
                <a:cs typeface="Arial" panose="020B0604020202020204" pitchFamily="34" charset="0"/>
              </a:rPr>
            </a:br>
            <a:r>
              <a:rPr lang="en-US" sz="2000" dirty="0">
                <a:solidFill>
                  <a:schemeClr val="tx1"/>
                </a:solidFill>
                <a:latin typeface="Arial"/>
                <a:cs typeface="Arial"/>
              </a:rPr>
              <a:t>Reporting Manager</a:t>
            </a:r>
            <a:br>
              <a:rPr lang="en-US" sz="2000" b="1" dirty="0">
                <a:latin typeface="Arial" panose="020B0604020202020204" pitchFamily="34" charset="0"/>
                <a:cs typeface="Arial" panose="020B0604020202020204" pitchFamily="34" charset="0"/>
              </a:rPr>
            </a:br>
            <a:r>
              <a:rPr lang="en-US" sz="2000" dirty="0">
                <a:solidFill>
                  <a:schemeClr val="tx1">
                    <a:lumMod val="65000"/>
                    <a:lumOff val="35000"/>
                  </a:schemeClr>
                </a:solidFill>
                <a:latin typeface="Arial"/>
                <a:cs typeface="Arial"/>
                <a:hlinkClick r:id="rId3">
                  <a:extLst>
                    <a:ext uri="{A12FA001-AC4F-418D-AE19-62706E023703}">
                      <ahyp:hlinkClr xmlns:ahyp="http://schemas.microsoft.com/office/drawing/2018/hyperlinkcolor" val="tx"/>
                    </a:ext>
                  </a:extLst>
                </a:hlinkClick>
              </a:rPr>
              <a:t>Suzanne.Wright@twdb.texas.gov</a:t>
            </a:r>
            <a:br>
              <a:rPr lang="en-US" sz="2000" dirty="0">
                <a:latin typeface="Arial" panose="020B0604020202020204" pitchFamily="34" charset="0"/>
                <a:cs typeface="Arial" panose="020B0604020202020204" pitchFamily="34" charset="0"/>
              </a:rPr>
            </a:br>
            <a:r>
              <a:rPr lang="en-US" sz="2000" dirty="0">
                <a:solidFill>
                  <a:schemeClr val="tx1"/>
                </a:solidFill>
                <a:latin typeface="Arial"/>
                <a:cs typeface="Arial"/>
              </a:rPr>
              <a:t>512-475-1658</a:t>
            </a:r>
            <a:endParaRPr lang="en-US" sz="2000" b="1" kern="1200" dirty="0">
              <a:solidFill>
                <a:schemeClr val="tx1"/>
              </a:solidFill>
              <a:latin typeface="Arial" panose="020B0604020202020204" pitchFamily="34" charset="0"/>
              <a:cs typeface="Arial" panose="020B0604020202020204" pitchFamily="34" charset="0"/>
            </a:endParaRPr>
          </a:p>
        </p:txBody>
      </p:sp>
      <p:sp>
        <p:nvSpPr>
          <p:cNvPr id="9" name="Title 1">
            <a:extLst>
              <a:ext uri="{FF2B5EF4-FFF2-40B4-BE49-F238E27FC236}">
                <a16:creationId xmlns:a16="http://schemas.microsoft.com/office/drawing/2014/main" id="{41202A61-8516-38C9-422F-6D637C5558C4}"/>
              </a:ext>
            </a:extLst>
          </p:cNvPr>
          <p:cNvSpPr txBox="1">
            <a:spLocks/>
          </p:cNvSpPr>
          <p:nvPr/>
        </p:nvSpPr>
        <p:spPr bwMode="auto">
          <a:xfrm>
            <a:off x="5357090" y="1562850"/>
            <a:ext cx="5727782" cy="2602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ctr" anchorCtr="0" compatLnSpc="1">
            <a:prstTxWarp prst="textNoShape">
              <a:avLst/>
            </a:prstTxWarp>
            <a:normAutofit/>
          </a:bodyPr>
          <a:lstStyle>
            <a:lvl1pPr marL="0" indent="0" algn="ctr" defTabSz="457200" rtl="0" eaLnBrk="1" fontAlgn="base" hangingPunct="1">
              <a:spcBef>
                <a:spcPct val="20000"/>
              </a:spcBef>
              <a:spcAft>
                <a:spcPct val="0"/>
              </a:spcAft>
              <a:buFont typeface="Arial" panose="020B0604020202020204" pitchFamily="34" charset="0"/>
              <a:buNone/>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defTabSz="914400"/>
            <a:r>
              <a:rPr lang="en-US" sz="2000" b="1" u="sng" dirty="0">
                <a:solidFill>
                  <a:srgbClr val="002060"/>
                </a:solidFill>
                <a:latin typeface="+mj-lt"/>
                <a:cs typeface="Arial"/>
              </a:rPr>
              <a:t>Still have questions?</a:t>
            </a:r>
          </a:p>
          <a:p>
            <a:pPr defTabSz="914400"/>
            <a:endParaRPr lang="en-US" sz="2000" b="1">
              <a:solidFill>
                <a:srgbClr val="002060"/>
              </a:solidFill>
              <a:latin typeface="+mj-lt"/>
              <a:cs typeface="Arial" panose="020B0604020202020204" pitchFamily="34" charset="0"/>
            </a:endParaRPr>
          </a:p>
          <a:p>
            <a:pPr defTabSz="914400"/>
            <a:r>
              <a:rPr lang="en-US" sz="2000" b="1" dirty="0">
                <a:solidFill>
                  <a:srgbClr val="002060"/>
                </a:solidFill>
                <a:latin typeface="+mn-lt"/>
                <a:cs typeface="Arial"/>
              </a:rPr>
              <a:t>Send your questions via email with subject line “External SRF Procurement Training Question” to: </a:t>
            </a:r>
          </a:p>
          <a:p>
            <a:pPr defTabSz="914400"/>
            <a:r>
              <a:rPr lang="en-US" sz="2000" dirty="0">
                <a:solidFill>
                  <a:schemeClr val="tx1">
                    <a:lumMod val="65000"/>
                    <a:lumOff val="35000"/>
                  </a:schemeClr>
                </a:solidFill>
                <a:latin typeface="+mn-lt"/>
                <a:hlinkClick r:id="rId4">
                  <a:extLst>
                    <a:ext uri="{A12FA001-AC4F-418D-AE19-62706E023703}">
                      <ahyp:hlinkClr xmlns:ahyp="http://schemas.microsoft.com/office/drawing/2018/hyperlinkcolor" val="tx"/>
                    </a:ext>
                  </a:extLst>
                </a:hlinkClick>
              </a:rPr>
              <a:t>SRF-Proc</a:t>
            </a:r>
            <a:r>
              <a:rPr lang="en-US" sz="2000" dirty="0">
                <a:solidFill>
                  <a:srgbClr val="595959"/>
                </a:solidFill>
                <a:latin typeface="+mn-lt"/>
                <a:hlinkClick r:id="rId4">
                  <a:extLst>
                    <a:ext uri="{A12FA001-AC4F-418D-AE19-62706E023703}">
                      <ahyp:hlinkClr xmlns:ahyp="http://schemas.microsoft.com/office/drawing/2018/hyperlinkcolor" val="tx"/>
                    </a:ext>
                  </a:extLst>
                </a:hlinkClick>
              </a:rPr>
              <a:t>urement@twdb.texas.gov</a:t>
            </a:r>
            <a:endParaRPr lang="en-US" sz="2000" dirty="0">
              <a:solidFill>
                <a:srgbClr val="595959"/>
              </a:solidFill>
              <a:latin typeface="+mn-lt"/>
            </a:endParaRPr>
          </a:p>
          <a:p>
            <a:pPr defTabSz="914400"/>
            <a:endParaRPr lang="en-US" sz="1400">
              <a:solidFill>
                <a:srgbClr val="595959"/>
              </a:solidFill>
              <a:latin typeface="Arial" panose="020B0604020202020204" pitchFamily="34" charset="0"/>
            </a:endParaRPr>
          </a:p>
        </p:txBody>
      </p:sp>
    </p:spTree>
    <p:extLst>
      <p:ext uri="{BB962C8B-B14F-4D97-AF65-F5344CB8AC3E}">
        <p14:creationId xmlns:p14="http://schemas.microsoft.com/office/powerpoint/2010/main" val="987768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F6F93-0247-0CE3-50F3-F76F8D742E9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45C3995-7300-8525-6DEF-2A7928B7229B}"/>
              </a:ext>
            </a:extLst>
          </p:cNvPr>
          <p:cNvSpPr>
            <a:spLocks noGrp="1"/>
          </p:cNvSpPr>
          <p:nvPr>
            <p:ph type="sldNum" sz="quarter" idx="10"/>
          </p:nvPr>
        </p:nvSpPr>
        <p:spPr/>
        <p:txBody>
          <a:bodyPr/>
          <a:lstStyle/>
          <a:p>
            <a:pPr>
              <a:defRPr/>
            </a:pPr>
            <a:fld id="{5416B729-A5EF-0F43-8347-C630F3865EE8}" type="slidenum">
              <a:rPr lang="en-US" smtClean="0"/>
              <a:pPr>
                <a:defRPr/>
              </a:pPr>
              <a:t>3</a:t>
            </a:fld>
            <a:endParaRPr lang="en-US"/>
          </a:p>
        </p:txBody>
      </p:sp>
      <p:sp>
        <p:nvSpPr>
          <p:cNvPr id="7" name="Title 1">
            <a:extLst>
              <a:ext uri="{FF2B5EF4-FFF2-40B4-BE49-F238E27FC236}">
                <a16:creationId xmlns:a16="http://schemas.microsoft.com/office/drawing/2014/main" id="{954ECC8C-D0B4-2346-3E95-0104C78DA1A6}"/>
              </a:ext>
            </a:extLst>
          </p:cNvPr>
          <p:cNvSpPr txBox="1">
            <a:spLocks/>
          </p:cNvSpPr>
          <p:nvPr/>
        </p:nvSpPr>
        <p:spPr>
          <a:xfrm>
            <a:off x="831852" y="329513"/>
            <a:ext cx="10515600" cy="3525516"/>
          </a:xfrm>
          <a:prstGeom prst="rect">
            <a:avLst/>
          </a:prstGeom>
        </p:spPr>
        <p:txBody>
          <a:bodyPr vert="horz" lIns="91440" tIns="45720" rIns="91440" bIns="45720" rtlCol="0" anchor="b">
            <a:normAutofit/>
          </a:bodyPr>
          <a:lstStyle>
            <a:lvl1pPr algn="l" defTabSz="914411" rtl="0" eaLnBrk="1" latinLnBrk="0" hangingPunct="1">
              <a:lnSpc>
                <a:spcPct val="90000"/>
              </a:lnSpc>
              <a:spcBef>
                <a:spcPct val="0"/>
              </a:spcBef>
              <a:buNone/>
              <a:defRPr sz="6000" kern="1200">
                <a:solidFill>
                  <a:schemeClr val="tx1"/>
                </a:solidFill>
                <a:latin typeface="+mj-lt"/>
                <a:ea typeface="+mj-ea"/>
                <a:cs typeface="+mj-cs"/>
              </a:defRPr>
            </a:lvl1pPr>
          </a:lstStyle>
          <a:p>
            <a:pPr>
              <a:defRPr/>
            </a:pPr>
            <a:endParaRPr lang="en-US" b="1" u="sng">
              <a:solidFill>
                <a:srgbClr val="4472C4">
                  <a:lumMod val="75000"/>
                </a:srgbClr>
              </a:solidFill>
              <a:latin typeface="Arial"/>
              <a:ea typeface="Calibri Light"/>
              <a:cs typeface="Arial"/>
            </a:endParaRPr>
          </a:p>
          <a:p>
            <a:pPr>
              <a:defRPr/>
            </a:pPr>
            <a:endParaRPr lang="en-US" b="1" u="sng">
              <a:solidFill>
                <a:srgbClr val="4472C4">
                  <a:lumMod val="75000"/>
                </a:srgbClr>
              </a:solidFill>
              <a:latin typeface="Arial"/>
              <a:ea typeface="Calibri Light"/>
              <a:cs typeface="Arial"/>
            </a:endParaRPr>
          </a:p>
          <a:p>
            <a:pPr marL="0" marR="0" lvl="0" indent="0" algn="l" defTabSz="914411">
              <a:lnSpc>
                <a:spcPct val="90000"/>
              </a:lnSpc>
              <a:spcBef>
                <a:spcPct val="0"/>
              </a:spcBef>
              <a:spcAft>
                <a:spcPts val="0"/>
              </a:spcAft>
              <a:buClrTx/>
              <a:buSzTx/>
              <a:buFontTx/>
              <a:buNone/>
              <a:tabLst/>
              <a:defRPr/>
            </a:pPr>
            <a:r>
              <a:rPr kumimoji="0" lang="en-US" sz="6000" b="1" i="0" u="sng" strike="noStrike" kern="1200" cap="none" spc="0" normalizeH="0" baseline="0" noProof="0">
                <a:ln>
                  <a:noFill/>
                </a:ln>
                <a:solidFill>
                  <a:srgbClr val="4472C4">
                    <a:lumMod val="75000"/>
                  </a:srgbClr>
                </a:solidFill>
                <a:effectLst/>
                <a:uLnTx/>
                <a:uFillTx/>
                <a:latin typeface="Arial"/>
                <a:ea typeface="Calibri Light"/>
                <a:cs typeface="Arial"/>
              </a:rPr>
              <a:t>Six Good Faith Efforts</a:t>
            </a:r>
            <a:br>
              <a:rPr lang="en-US" sz="6000" b="1" i="0" u="none" strike="noStrike" kern="1200" cap="none" spc="0" normalizeH="0" baseline="0" noProof="0">
                <a:ln>
                  <a:noFill/>
                </a:ln>
                <a:effectLst/>
                <a:uLnTx/>
                <a:uFillTx/>
                <a:latin typeface="Arial"/>
                <a:ea typeface="Calibri Light"/>
                <a:cs typeface="Arial"/>
              </a:rPr>
            </a:br>
            <a:r>
              <a:rPr kumimoji="0" lang="en-US" sz="2200" b="1" i="0" u="none" strike="noStrike" kern="1200" cap="none" spc="0" normalizeH="0" baseline="0" noProof="0">
                <a:ln>
                  <a:noFill/>
                </a:ln>
                <a:solidFill>
                  <a:srgbClr val="5B9BD5">
                    <a:lumMod val="75000"/>
                  </a:srgbClr>
                </a:solidFill>
                <a:effectLst/>
                <a:uLnTx/>
                <a:uFillTx/>
                <a:latin typeface="+mn-lt"/>
                <a:ea typeface="Calibri Light"/>
                <a:cs typeface="Calibri Light"/>
                <a:hlinkClick r:id="rId2"/>
              </a:rPr>
              <a:t>Title 40, Chapter I, Subchapter B, Part 33, Subpart C</a:t>
            </a:r>
            <a:endParaRPr lang="en-US" sz="6000" b="0" i="0" u="none" strike="noStrike" kern="1200" cap="none" spc="0" normalizeH="0" baseline="0" noProof="0">
              <a:ln>
                <a:noFill/>
              </a:ln>
              <a:solidFill>
                <a:srgbClr val="5B9BD5">
                  <a:lumMod val="75000"/>
                </a:srgbClr>
              </a:solidFill>
              <a:effectLst/>
              <a:uLnTx/>
              <a:uFillTx/>
              <a:latin typeface="+mn-lt"/>
              <a:cs typeface="Arial"/>
            </a:endParaRPr>
          </a:p>
        </p:txBody>
      </p:sp>
      <p:sp>
        <p:nvSpPr>
          <p:cNvPr id="8" name="Content Placeholder 2">
            <a:extLst>
              <a:ext uri="{FF2B5EF4-FFF2-40B4-BE49-F238E27FC236}">
                <a16:creationId xmlns:a16="http://schemas.microsoft.com/office/drawing/2014/main" id="{F29E6E99-D853-A355-7750-CE3C0D6962EA}"/>
              </a:ext>
            </a:extLst>
          </p:cNvPr>
          <p:cNvSpPr txBox="1">
            <a:spLocks/>
          </p:cNvSpPr>
          <p:nvPr/>
        </p:nvSpPr>
        <p:spPr>
          <a:xfrm>
            <a:off x="831852" y="4217101"/>
            <a:ext cx="10515600" cy="1385563"/>
          </a:xfrm>
          <a:prstGeom prst="rect">
            <a:avLst/>
          </a:prstGeom>
        </p:spPr>
        <p:txBody>
          <a:bodyPr vert="horz" lIns="91440" tIns="45720" rIns="91440" bIns="45720" rtlCol="0" anchor="t">
            <a:normAutofit/>
          </a:bodyPr>
          <a:lstStyle>
            <a:lvl1pPr marL="0" indent="0" algn="l" defTabSz="914411" rtl="0" eaLnBrk="1" latinLnBrk="0" hangingPunct="1">
              <a:lnSpc>
                <a:spcPct val="90000"/>
              </a:lnSpc>
              <a:spcBef>
                <a:spcPts val="1001"/>
              </a:spcBef>
              <a:buFont typeface="Arial" panose="020B0604020202020204" pitchFamily="34" charset="0"/>
              <a:buNone/>
              <a:defRPr sz="2400" kern="1200">
                <a:solidFill>
                  <a:schemeClr val="tx1">
                    <a:tint val="75000"/>
                  </a:schemeClr>
                </a:solidFill>
                <a:latin typeface="+mn-lt"/>
                <a:ea typeface="+mn-ea"/>
                <a:cs typeface="+mn-cs"/>
              </a:defRPr>
            </a:lvl1pPr>
            <a:lvl2pPr marL="457206" indent="0" algn="l" defTabSz="914411"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11" indent="0" algn="l" defTabSz="914411" rtl="0" eaLnBrk="1" latinLnBrk="0" hangingPunct="1">
              <a:lnSpc>
                <a:spcPct val="90000"/>
              </a:lnSpc>
              <a:spcBef>
                <a:spcPts val="500"/>
              </a:spcBef>
              <a:buFont typeface="Arial" panose="020B0604020202020204" pitchFamily="34" charset="0"/>
              <a:buNone/>
              <a:defRPr sz="1801" kern="1200">
                <a:solidFill>
                  <a:schemeClr val="tx1">
                    <a:tint val="75000"/>
                  </a:schemeClr>
                </a:solidFill>
                <a:latin typeface="+mn-lt"/>
                <a:ea typeface="+mn-ea"/>
                <a:cs typeface="+mn-cs"/>
              </a:defRPr>
            </a:lvl3pPr>
            <a:lvl4pPr marL="1371617"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23"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29"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34"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40"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46" indent="0" algn="l" defTabSz="914411"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marR="0" lvl="0" indent="0" algn="l" defTabSz="914411" rtl="0" eaLnBrk="1" fontAlgn="auto" latinLnBrk="0" hangingPunct="1">
              <a:lnSpc>
                <a:spcPct val="90000"/>
              </a:lnSpc>
              <a:spcBef>
                <a:spcPts val="1001"/>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sysClr val="windowText" lastClr="000000"/>
                </a:solidFill>
                <a:effectLst/>
                <a:uLnTx/>
                <a:uFillTx/>
                <a:latin typeface="Arial"/>
                <a:ea typeface="+mn-ea"/>
                <a:cs typeface="Arial"/>
              </a:rPr>
              <a:t>The Six Good Faith Efforts are required methods employed by all EPA financial assistance agreement recipients to ensure that all Disadvantaged Business Enterprises (DBEs) can compete for procurements funded by EPA financial assistance dollars. EPA regulations require demonstration of good faith effort steps in the procurement process for the State Revolving Fund (SRF) Program.  </a:t>
            </a:r>
          </a:p>
          <a:p>
            <a:pPr marL="0" marR="0" lvl="0" indent="0" algn="l" defTabSz="914411" rtl="0" eaLnBrk="1" fontAlgn="auto" latinLnBrk="0" hangingPunct="1">
              <a:lnSpc>
                <a:spcPct val="90000"/>
              </a:lnSpc>
              <a:spcBef>
                <a:spcPts val="1001"/>
              </a:spcBef>
              <a:spcAft>
                <a:spcPts val="0"/>
              </a:spcAft>
              <a:buClrTx/>
              <a:buSzTx/>
              <a:buFont typeface="Arial" panose="020B0604020202020204" pitchFamily="34" charset="0"/>
              <a:buNone/>
              <a:tabLst/>
              <a:defRPr/>
            </a:pPr>
            <a:endParaRPr lang="en-US" b="0" i="0" u="none" strike="noStrike" kern="1200" cap="none" spc="0" normalizeH="0" baseline="0" noProof="0">
              <a:ln>
                <a:noFill/>
              </a:ln>
              <a:solidFill>
                <a:srgbClr val="898989"/>
              </a:solidFill>
              <a:effectLst/>
              <a:uLnTx/>
              <a:uFillTx/>
              <a:latin typeface="Arial" panose="020B0604020202020204" pitchFamily="34" charset="0"/>
              <a:ea typeface="Calibri"/>
              <a:cs typeface="Arial" panose="020B0604020202020204" pitchFamily="34" charset="0"/>
            </a:endParaRPr>
          </a:p>
        </p:txBody>
      </p:sp>
    </p:spTree>
    <p:extLst>
      <p:ext uri="{BB962C8B-B14F-4D97-AF65-F5344CB8AC3E}">
        <p14:creationId xmlns:p14="http://schemas.microsoft.com/office/powerpoint/2010/main" val="531329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7C24F1-2D97-392C-9219-49D62DA553F9}"/>
              </a:ext>
            </a:extLst>
          </p:cNvPr>
          <p:cNvSpPr>
            <a:spLocks noGrp="1"/>
          </p:cNvSpPr>
          <p:nvPr>
            <p:ph type="sldNum" sz="quarter" idx="10"/>
          </p:nvPr>
        </p:nvSpPr>
        <p:spPr/>
        <p:txBody>
          <a:bodyPr/>
          <a:lstStyle/>
          <a:p>
            <a:pPr>
              <a:defRPr/>
            </a:pPr>
            <a:fld id="{14AB9A65-84F9-1E4E-9C5F-730517BF1665}" type="slidenum">
              <a:rPr lang="en-US" smtClean="0"/>
              <a:pPr>
                <a:defRPr/>
              </a:pPr>
              <a:t>4</a:t>
            </a:fld>
            <a:endParaRPr lang="en-US"/>
          </a:p>
        </p:txBody>
      </p:sp>
      <p:sp>
        <p:nvSpPr>
          <p:cNvPr id="3" name="Title 1">
            <a:extLst>
              <a:ext uri="{FF2B5EF4-FFF2-40B4-BE49-F238E27FC236}">
                <a16:creationId xmlns:a16="http://schemas.microsoft.com/office/drawing/2014/main" id="{AFADDE1F-4278-19EA-FDD1-7153CDD3F2D0}"/>
              </a:ext>
            </a:extLst>
          </p:cNvPr>
          <p:cNvSpPr txBox="1">
            <a:spLocks/>
          </p:cNvSpPr>
          <p:nvPr/>
        </p:nvSpPr>
        <p:spPr>
          <a:xfrm>
            <a:off x="838202" y="365126"/>
            <a:ext cx="10515600" cy="613282"/>
          </a:xfrm>
          <a:prstGeom prst="rect">
            <a:avLst/>
          </a:prstGeom>
        </p:spPr>
        <p:txBody>
          <a:bodyPr>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3200" b="1" u="sng">
                <a:solidFill>
                  <a:schemeClr val="accent1">
                    <a:lumMod val="75000"/>
                  </a:schemeClr>
                </a:solidFill>
                <a:latin typeface="Arial" panose="020B0604020202020204" pitchFamily="34" charset="0"/>
                <a:cs typeface="Arial" panose="020B0604020202020204" pitchFamily="34" charset="0"/>
              </a:rPr>
              <a:t>Good Faith Effort #1</a:t>
            </a:r>
          </a:p>
        </p:txBody>
      </p:sp>
      <p:sp>
        <p:nvSpPr>
          <p:cNvPr id="4" name="Content Placeholder 2">
            <a:extLst>
              <a:ext uri="{FF2B5EF4-FFF2-40B4-BE49-F238E27FC236}">
                <a16:creationId xmlns:a16="http://schemas.microsoft.com/office/drawing/2014/main" id="{B27B5FDB-F833-E19F-1021-3D66DE99B86E}"/>
              </a:ext>
            </a:extLst>
          </p:cNvPr>
          <p:cNvSpPr txBox="1">
            <a:spLocks/>
          </p:cNvSpPr>
          <p:nvPr/>
        </p:nvSpPr>
        <p:spPr>
          <a:xfrm>
            <a:off x="838202" y="1289305"/>
            <a:ext cx="10515600" cy="3145536"/>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800">
                <a:latin typeface="Arial" panose="020B0604020202020204" pitchFamily="34" charset="0"/>
                <a:cs typeface="Arial" panose="020B0604020202020204" pitchFamily="34" charset="0"/>
              </a:rPr>
              <a:t>Ensure DBEs are fully made aware of contracting opportunities practicable through solicitations, outreach and recruitment activities. For Indian Tribal and state and local government recipients, this may include solicitation of DBEs whenever potential sources are available.</a:t>
            </a:r>
            <a:endParaRPr lang="en-US" sz="2800">
              <a:latin typeface="Arial" panose="020B0604020202020204" pitchFamily="34" charset="0"/>
            </a:endParaRPr>
          </a:p>
        </p:txBody>
      </p:sp>
    </p:spTree>
    <p:extLst>
      <p:ext uri="{BB962C8B-B14F-4D97-AF65-F5344CB8AC3E}">
        <p14:creationId xmlns:p14="http://schemas.microsoft.com/office/powerpoint/2010/main" val="3024730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6D963-202D-6380-1CDB-14E5656AA83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075305-38C6-CA86-9F2F-C7253618DDE2}"/>
              </a:ext>
            </a:extLst>
          </p:cNvPr>
          <p:cNvSpPr>
            <a:spLocks noGrp="1"/>
          </p:cNvSpPr>
          <p:nvPr>
            <p:ph type="sldNum" sz="quarter" idx="10"/>
          </p:nvPr>
        </p:nvSpPr>
        <p:spPr/>
        <p:txBody>
          <a:bodyPr/>
          <a:lstStyle/>
          <a:p>
            <a:pPr>
              <a:defRPr/>
            </a:pPr>
            <a:fld id="{14AB9A65-84F9-1E4E-9C5F-730517BF1665}" type="slidenum">
              <a:rPr lang="en-US" smtClean="0"/>
              <a:pPr>
                <a:defRPr/>
              </a:pPr>
              <a:t>5</a:t>
            </a:fld>
            <a:endParaRPr lang="en-US"/>
          </a:p>
        </p:txBody>
      </p:sp>
      <p:sp>
        <p:nvSpPr>
          <p:cNvPr id="3" name="Title 1">
            <a:extLst>
              <a:ext uri="{FF2B5EF4-FFF2-40B4-BE49-F238E27FC236}">
                <a16:creationId xmlns:a16="http://schemas.microsoft.com/office/drawing/2014/main" id="{A7490C3D-D2E3-862A-5903-42CBA682A083}"/>
              </a:ext>
            </a:extLst>
          </p:cNvPr>
          <p:cNvSpPr txBox="1">
            <a:spLocks/>
          </p:cNvSpPr>
          <p:nvPr/>
        </p:nvSpPr>
        <p:spPr>
          <a:xfrm>
            <a:off x="838202" y="365126"/>
            <a:ext cx="10515600" cy="613282"/>
          </a:xfrm>
          <a:prstGeom prst="rect">
            <a:avLst/>
          </a:prstGeom>
        </p:spPr>
        <p:txBody>
          <a:bodyPr>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3200" b="1" u="sng">
                <a:solidFill>
                  <a:schemeClr val="accent1">
                    <a:lumMod val="75000"/>
                  </a:schemeClr>
                </a:solidFill>
                <a:latin typeface="Arial" panose="020B0604020202020204" pitchFamily="34" charset="0"/>
                <a:cs typeface="Arial" panose="020B0604020202020204" pitchFamily="34" charset="0"/>
              </a:rPr>
              <a:t>Good Faith Effort #2</a:t>
            </a:r>
          </a:p>
        </p:txBody>
      </p:sp>
      <p:sp>
        <p:nvSpPr>
          <p:cNvPr id="6" name="Content Placeholder 2">
            <a:extLst>
              <a:ext uri="{FF2B5EF4-FFF2-40B4-BE49-F238E27FC236}">
                <a16:creationId xmlns:a16="http://schemas.microsoft.com/office/drawing/2014/main" id="{D76E719D-CD02-BF77-7A35-F348EA8A94E2}"/>
              </a:ext>
            </a:extLst>
          </p:cNvPr>
          <p:cNvSpPr txBox="1">
            <a:spLocks/>
          </p:cNvSpPr>
          <p:nvPr/>
        </p:nvSpPr>
        <p:spPr>
          <a:xfrm>
            <a:off x="838202" y="1289305"/>
            <a:ext cx="10515600" cy="4306824"/>
          </a:xfrm>
          <a:prstGeom prst="rect">
            <a:avLst/>
          </a:prstGeom>
        </p:spPr>
        <p:txBody>
          <a:bodyPr>
            <a:normAutofit fontScale="77500" lnSpcReduction="20000"/>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4000">
                <a:latin typeface="Arial" panose="020B0604020202020204" pitchFamily="34" charset="0"/>
                <a:cs typeface="Arial" panose="020B0604020202020204" pitchFamily="34" charset="0"/>
              </a:rPr>
              <a:t>Make information on forthcoming opportunities available to DBEs and arrange timeframes for contracts and establish delivery schedules, where requirements permit, to support DBE involvement in the competitive process. </a:t>
            </a:r>
          </a:p>
          <a:p>
            <a:pPr lvl="1"/>
            <a:r>
              <a:rPr lang="en-US" sz="4000">
                <a:latin typeface="Arial" panose="020B0604020202020204" pitchFamily="34" charset="0"/>
                <a:cs typeface="Arial" panose="020B0604020202020204" pitchFamily="34" charset="0"/>
              </a:rPr>
              <a:t>This includes posting solicitations for bids or proposals for a minimum of 30 calendar days before the bid or proposal closing date.</a:t>
            </a:r>
          </a:p>
          <a:p>
            <a:pPr marL="457200" lvl="1" indent="0">
              <a:buNone/>
            </a:pPr>
            <a:endParaRPr lang="en-US" sz="4000">
              <a:latin typeface="Arial" panose="020B0604020202020204" pitchFamily="34" charset="0"/>
              <a:cs typeface="Arial" panose="020B0604020202020204" pitchFamily="34" charset="0"/>
            </a:endParaRPr>
          </a:p>
          <a:p>
            <a:pPr>
              <a:buFont typeface="Wingdings" panose="05000000000000000000" pitchFamily="2" charset="2"/>
              <a:buChar char="Ø"/>
            </a:pPr>
            <a:r>
              <a:rPr lang="en-US" sz="4000">
                <a:latin typeface="Arial" panose="020B0604020202020204" pitchFamily="34" charset="0"/>
                <a:cs typeface="Arial" panose="020B0604020202020204" pitchFamily="34" charset="0"/>
              </a:rPr>
              <a:t>Recipients are highly encouraged to maintain a copy of their own solicitation/procurement documentation.</a:t>
            </a:r>
          </a:p>
          <a:p>
            <a:pPr marL="0" indent="0">
              <a:buFont typeface="Arial" panose="020B0604020202020204" pitchFamily="34" charset="0"/>
              <a:buNone/>
            </a:pPr>
            <a:endParaRPr lang="en-US">
              <a:latin typeface="Arial" panose="020B0604020202020204" pitchFamily="34" charset="0"/>
            </a:endParaRPr>
          </a:p>
        </p:txBody>
      </p:sp>
    </p:spTree>
    <p:extLst>
      <p:ext uri="{BB962C8B-B14F-4D97-AF65-F5344CB8AC3E}">
        <p14:creationId xmlns:p14="http://schemas.microsoft.com/office/powerpoint/2010/main" val="1048373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9978D-2514-A9E8-A8B9-296864AD468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8CE2EB2-4C46-7D6A-AC82-0AC703398A5D}"/>
              </a:ext>
            </a:extLst>
          </p:cNvPr>
          <p:cNvSpPr>
            <a:spLocks noGrp="1"/>
          </p:cNvSpPr>
          <p:nvPr>
            <p:ph type="sldNum" sz="quarter" idx="10"/>
          </p:nvPr>
        </p:nvSpPr>
        <p:spPr/>
        <p:txBody>
          <a:bodyPr/>
          <a:lstStyle/>
          <a:p>
            <a:pPr>
              <a:defRPr/>
            </a:pPr>
            <a:fld id="{14AB9A65-84F9-1E4E-9C5F-730517BF1665}" type="slidenum">
              <a:rPr lang="en-US" smtClean="0"/>
              <a:pPr>
                <a:defRPr/>
              </a:pPr>
              <a:t>6</a:t>
            </a:fld>
            <a:endParaRPr lang="en-US"/>
          </a:p>
        </p:txBody>
      </p:sp>
      <p:sp>
        <p:nvSpPr>
          <p:cNvPr id="4" name="Title 1">
            <a:extLst>
              <a:ext uri="{FF2B5EF4-FFF2-40B4-BE49-F238E27FC236}">
                <a16:creationId xmlns:a16="http://schemas.microsoft.com/office/drawing/2014/main" id="{060CB96C-6507-EC1C-020F-163D561B0239}"/>
              </a:ext>
            </a:extLst>
          </p:cNvPr>
          <p:cNvSpPr txBox="1">
            <a:spLocks/>
          </p:cNvSpPr>
          <p:nvPr/>
        </p:nvSpPr>
        <p:spPr>
          <a:xfrm>
            <a:off x="838202" y="365125"/>
            <a:ext cx="10515600" cy="677291"/>
          </a:xfrm>
          <a:prstGeom prst="rect">
            <a:avLst/>
          </a:prstGeom>
        </p:spPr>
        <p:txBody>
          <a:bodyPr>
            <a:norm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3200" b="1" u="sng">
                <a:solidFill>
                  <a:schemeClr val="accent1">
                    <a:lumMod val="75000"/>
                  </a:schemeClr>
                </a:solidFill>
                <a:latin typeface="Arial" panose="020B0604020202020204" pitchFamily="34" charset="0"/>
                <a:cs typeface="Arial" panose="020B0604020202020204" pitchFamily="34" charset="0"/>
              </a:rPr>
              <a:t>Good Faith Effort #3</a:t>
            </a:r>
          </a:p>
        </p:txBody>
      </p:sp>
      <p:sp>
        <p:nvSpPr>
          <p:cNvPr id="5" name="Content Placeholder 2">
            <a:extLst>
              <a:ext uri="{FF2B5EF4-FFF2-40B4-BE49-F238E27FC236}">
                <a16:creationId xmlns:a16="http://schemas.microsoft.com/office/drawing/2014/main" id="{4090990A-B1C3-8A23-0F22-0B023371A2E0}"/>
              </a:ext>
            </a:extLst>
          </p:cNvPr>
          <p:cNvSpPr txBox="1">
            <a:spLocks/>
          </p:cNvSpPr>
          <p:nvPr/>
        </p:nvSpPr>
        <p:spPr>
          <a:xfrm>
            <a:off x="838198" y="1042416"/>
            <a:ext cx="10515600" cy="2690717"/>
          </a:xfrm>
          <a:prstGeom prst="rect">
            <a:avLst/>
          </a:prstGeom>
        </p:spPr>
        <p:txBody>
          <a:bodyPr>
            <a:no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800">
                <a:latin typeface="Arial" panose="020B0604020202020204" pitchFamily="34" charset="0"/>
                <a:cs typeface="Arial" panose="020B0604020202020204" pitchFamily="34" charset="0"/>
              </a:rPr>
              <a:t>Consider in the contracting process whether firms competing for large contracts could subcontract with DBEs. For Indian Tribal and state and local government recipients, this will include dividing total requirements when economically feasible into smaller tasks or quantities to permit maximum participation by DBEs in the competitive process.</a:t>
            </a:r>
          </a:p>
        </p:txBody>
      </p:sp>
      <p:sp>
        <p:nvSpPr>
          <p:cNvPr id="7" name="Title 1">
            <a:extLst>
              <a:ext uri="{FF2B5EF4-FFF2-40B4-BE49-F238E27FC236}">
                <a16:creationId xmlns:a16="http://schemas.microsoft.com/office/drawing/2014/main" id="{DBC7950A-E4A1-671A-C730-637BE6A798EB}"/>
              </a:ext>
            </a:extLst>
          </p:cNvPr>
          <p:cNvSpPr txBox="1">
            <a:spLocks/>
          </p:cNvSpPr>
          <p:nvPr/>
        </p:nvSpPr>
        <p:spPr>
          <a:xfrm>
            <a:off x="838198" y="3919067"/>
            <a:ext cx="10515600" cy="677291"/>
          </a:xfrm>
          <a:prstGeom prst="rect">
            <a:avLst/>
          </a:prstGeom>
        </p:spPr>
        <p:txBody>
          <a:bodyPr vert="horz" lIns="91440" tIns="45720" rIns="91440" bIns="45720" rtlCol="0" anchor="ctr">
            <a:normAutofit/>
          </a:bodyPr>
          <a:lstStyle>
            <a:lvl1pPr algn="l" defTabSz="914411"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a:solidFill>
                  <a:schemeClr val="accent1">
                    <a:lumMod val="75000"/>
                  </a:schemeClr>
                </a:solidFill>
                <a:latin typeface="Arial" panose="020B0604020202020204" pitchFamily="34" charset="0"/>
                <a:cs typeface="Arial" panose="020B0604020202020204" pitchFamily="34" charset="0"/>
              </a:rPr>
              <a:t>Good Faith Effort #4</a:t>
            </a:r>
          </a:p>
        </p:txBody>
      </p:sp>
      <p:sp>
        <p:nvSpPr>
          <p:cNvPr id="8" name="TextBox 7">
            <a:extLst>
              <a:ext uri="{FF2B5EF4-FFF2-40B4-BE49-F238E27FC236}">
                <a16:creationId xmlns:a16="http://schemas.microsoft.com/office/drawing/2014/main" id="{22B8666F-8B43-E201-A734-4D2008EFBBE4}"/>
              </a:ext>
            </a:extLst>
          </p:cNvPr>
          <p:cNvSpPr txBox="1"/>
          <p:nvPr/>
        </p:nvSpPr>
        <p:spPr>
          <a:xfrm>
            <a:off x="838198" y="4581722"/>
            <a:ext cx="10515600" cy="954107"/>
          </a:xfrm>
          <a:prstGeom prst="rect">
            <a:avLst/>
          </a:prstGeom>
          <a:noFill/>
        </p:spPr>
        <p:txBody>
          <a:bodyPr wrap="square">
            <a:spAutoFit/>
          </a:bodyPr>
          <a:lstStyle/>
          <a:p>
            <a:pPr marL="0" indent="0">
              <a:buNone/>
            </a:pPr>
            <a:r>
              <a:rPr lang="en-US" sz="2800">
                <a:latin typeface="Arial" panose="020B0604020202020204" pitchFamily="34" charset="0"/>
                <a:cs typeface="Arial" panose="020B0604020202020204" pitchFamily="34" charset="0"/>
              </a:rPr>
              <a:t>Encourage contracting with a consortium of DBEs when a contract is too large for one of these firms to handle individually.</a:t>
            </a:r>
          </a:p>
        </p:txBody>
      </p:sp>
    </p:spTree>
    <p:extLst>
      <p:ext uri="{BB962C8B-B14F-4D97-AF65-F5344CB8AC3E}">
        <p14:creationId xmlns:p14="http://schemas.microsoft.com/office/powerpoint/2010/main" val="4264595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9CC5A-17BC-D8A3-1776-C45D5ED5EB9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59CE6A-2057-9689-9DBB-2CD2D3B7681D}"/>
              </a:ext>
            </a:extLst>
          </p:cNvPr>
          <p:cNvSpPr>
            <a:spLocks noGrp="1"/>
          </p:cNvSpPr>
          <p:nvPr>
            <p:ph type="sldNum" sz="quarter" idx="10"/>
          </p:nvPr>
        </p:nvSpPr>
        <p:spPr/>
        <p:txBody>
          <a:bodyPr/>
          <a:lstStyle/>
          <a:p>
            <a:pPr>
              <a:defRPr/>
            </a:pPr>
            <a:fld id="{14AB9A65-84F9-1E4E-9C5F-730517BF1665}" type="slidenum">
              <a:rPr lang="en-US" smtClean="0"/>
              <a:pPr>
                <a:defRPr/>
              </a:pPr>
              <a:t>7</a:t>
            </a:fld>
            <a:endParaRPr lang="en-US"/>
          </a:p>
        </p:txBody>
      </p:sp>
      <p:sp>
        <p:nvSpPr>
          <p:cNvPr id="3" name="Title 1">
            <a:extLst>
              <a:ext uri="{FF2B5EF4-FFF2-40B4-BE49-F238E27FC236}">
                <a16:creationId xmlns:a16="http://schemas.microsoft.com/office/drawing/2014/main" id="{19B153AA-CB60-7129-3AA0-3F62542763C5}"/>
              </a:ext>
            </a:extLst>
          </p:cNvPr>
          <p:cNvSpPr txBox="1">
            <a:spLocks/>
          </p:cNvSpPr>
          <p:nvPr/>
        </p:nvSpPr>
        <p:spPr>
          <a:xfrm>
            <a:off x="838196" y="385290"/>
            <a:ext cx="10515600" cy="677291"/>
          </a:xfrm>
          <a:prstGeom prst="rect">
            <a:avLst/>
          </a:prstGeom>
        </p:spPr>
        <p:txBody>
          <a:bodyPr>
            <a:norm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3200" b="1" u="sng">
                <a:solidFill>
                  <a:schemeClr val="accent1">
                    <a:lumMod val="75000"/>
                  </a:schemeClr>
                </a:solidFill>
                <a:latin typeface="Arial" panose="020B0604020202020204" pitchFamily="34" charset="0"/>
                <a:cs typeface="Arial" panose="020B0604020202020204" pitchFamily="34" charset="0"/>
              </a:rPr>
              <a:t>Good Faith Effort #5</a:t>
            </a:r>
          </a:p>
        </p:txBody>
      </p:sp>
      <p:sp>
        <p:nvSpPr>
          <p:cNvPr id="6" name="Content Placeholder 2">
            <a:extLst>
              <a:ext uri="{FF2B5EF4-FFF2-40B4-BE49-F238E27FC236}">
                <a16:creationId xmlns:a16="http://schemas.microsoft.com/office/drawing/2014/main" id="{9449CA47-E4B2-1B8F-3997-66FBD73163BD}"/>
              </a:ext>
            </a:extLst>
          </p:cNvPr>
          <p:cNvSpPr txBox="1">
            <a:spLocks/>
          </p:cNvSpPr>
          <p:nvPr/>
        </p:nvSpPr>
        <p:spPr>
          <a:xfrm>
            <a:off x="838196" y="1061022"/>
            <a:ext cx="10515600" cy="1938528"/>
          </a:xfrm>
          <a:prstGeom prst="rect">
            <a:avLst/>
          </a:prstGeom>
        </p:spPr>
        <p:txBody>
          <a:bodyPr>
            <a:norm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800">
                <a:latin typeface="Arial" panose="020B0604020202020204" pitchFamily="34" charset="0"/>
                <a:cs typeface="Arial" panose="020B0604020202020204" pitchFamily="34" charset="0"/>
              </a:rPr>
              <a:t>When seeking resources, use the services and assistance of the Small Business Administration and the Minority Business Development Agency of the Department of Commerce.</a:t>
            </a:r>
          </a:p>
        </p:txBody>
      </p:sp>
      <p:sp>
        <p:nvSpPr>
          <p:cNvPr id="9" name="Title 1">
            <a:extLst>
              <a:ext uri="{FF2B5EF4-FFF2-40B4-BE49-F238E27FC236}">
                <a16:creationId xmlns:a16="http://schemas.microsoft.com/office/drawing/2014/main" id="{5A69B8AD-AE47-64E9-DACB-DAC3E61EBCA3}"/>
              </a:ext>
            </a:extLst>
          </p:cNvPr>
          <p:cNvSpPr txBox="1">
            <a:spLocks/>
          </p:cNvSpPr>
          <p:nvPr/>
        </p:nvSpPr>
        <p:spPr>
          <a:xfrm>
            <a:off x="838196" y="3630168"/>
            <a:ext cx="10515600" cy="677291"/>
          </a:xfrm>
          <a:prstGeom prst="rect">
            <a:avLst/>
          </a:prstGeom>
        </p:spPr>
        <p:txBody>
          <a:bodyPr vert="horz" lIns="91440" tIns="45720" rIns="91440" bIns="45720" rtlCol="0" anchor="ctr">
            <a:normAutofit/>
          </a:bodyPr>
          <a:lstStyle>
            <a:lvl1pPr algn="l" defTabSz="914411"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u="sng">
                <a:solidFill>
                  <a:schemeClr val="accent1">
                    <a:lumMod val="75000"/>
                  </a:schemeClr>
                </a:solidFill>
                <a:latin typeface="Arial" panose="020B0604020202020204" pitchFamily="34" charset="0"/>
                <a:cs typeface="Arial" panose="020B0604020202020204" pitchFamily="34" charset="0"/>
              </a:rPr>
              <a:t>Good Faith Effort #6</a:t>
            </a:r>
          </a:p>
        </p:txBody>
      </p:sp>
      <p:sp>
        <p:nvSpPr>
          <p:cNvPr id="10" name="TextBox 9">
            <a:extLst>
              <a:ext uri="{FF2B5EF4-FFF2-40B4-BE49-F238E27FC236}">
                <a16:creationId xmlns:a16="http://schemas.microsoft.com/office/drawing/2014/main" id="{96839A83-CF5A-097B-BFD9-069CCDB55AC6}"/>
              </a:ext>
            </a:extLst>
          </p:cNvPr>
          <p:cNvSpPr txBox="1"/>
          <p:nvPr/>
        </p:nvSpPr>
        <p:spPr>
          <a:xfrm>
            <a:off x="838196" y="4307459"/>
            <a:ext cx="10515600" cy="954107"/>
          </a:xfrm>
          <a:prstGeom prst="rect">
            <a:avLst/>
          </a:prstGeom>
          <a:noFill/>
        </p:spPr>
        <p:txBody>
          <a:bodyPr wrap="square">
            <a:spAutoFit/>
          </a:bodyPr>
          <a:lstStyle/>
          <a:p>
            <a:r>
              <a:rPr lang="en-US" sz="2800">
                <a:latin typeface="Arial" panose="020B0604020202020204" pitchFamily="34" charset="0"/>
                <a:cs typeface="Arial" panose="020B0604020202020204" pitchFamily="34" charset="0"/>
              </a:rPr>
              <a:t>If the prime contractor awards subcontracts, require the prime contractor to take the steps listed in #1 through #5.</a:t>
            </a:r>
          </a:p>
        </p:txBody>
      </p:sp>
    </p:spTree>
    <p:extLst>
      <p:ext uri="{BB962C8B-B14F-4D97-AF65-F5344CB8AC3E}">
        <p14:creationId xmlns:p14="http://schemas.microsoft.com/office/powerpoint/2010/main" val="327274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CFB60-359E-7318-148B-222D990C594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F3A083-F108-8F8D-551D-2BDCA3F7D710}"/>
              </a:ext>
            </a:extLst>
          </p:cNvPr>
          <p:cNvSpPr>
            <a:spLocks noGrp="1"/>
          </p:cNvSpPr>
          <p:nvPr>
            <p:ph type="sldNum" sz="quarter" idx="10"/>
          </p:nvPr>
        </p:nvSpPr>
        <p:spPr/>
        <p:txBody>
          <a:bodyPr/>
          <a:lstStyle/>
          <a:p>
            <a:pPr>
              <a:defRPr/>
            </a:pPr>
            <a:fld id="{14AB9A65-84F9-1E4E-9C5F-730517BF1665}" type="slidenum">
              <a:rPr lang="en-US" smtClean="0"/>
              <a:pPr>
                <a:defRPr/>
              </a:pPr>
              <a:t>8</a:t>
            </a:fld>
            <a:endParaRPr lang="en-US"/>
          </a:p>
        </p:txBody>
      </p:sp>
      <p:sp>
        <p:nvSpPr>
          <p:cNvPr id="4" name="Title 1">
            <a:extLst>
              <a:ext uri="{FF2B5EF4-FFF2-40B4-BE49-F238E27FC236}">
                <a16:creationId xmlns:a16="http://schemas.microsoft.com/office/drawing/2014/main" id="{5028AB4D-F764-F512-590D-196970EF7F8B}"/>
              </a:ext>
            </a:extLst>
          </p:cNvPr>
          <p:cNvSpPr txBox="1">
            <a:spLocks/>
          </p:cNvSpPr>
          <p:nvPr/>
        </p:nvSpPr>
        <p:spPr>
          <a:xfrm>
            <a:off x="838202" y="365125"/>
            <a:ext cx="10515600" cy="571885"/>
          </a:xfrm>
          <a:prstGeom prst="rect">
            <a:avLst/>
          </a:prstGeom>
        </p:spPr>
        <p:txBody>
          <a:bodyPr lIns="91440" tIns="45720" rIns="91440" bIns="45720" anchor="t">
            <a:noAutofit/>
          </a:bodyPr>
          <a:lstStyle>
            <a:lvl1pPr algn="ctr" defTabSz="457200" rtl="0" eaLnBrk="1" fontAlgn="base" hangingPunct="1">
              <a:spcBef>
                <a:spcPct val="0"/>
              </a:spcBef>
              <a:spcAft>
                <a:spcPct val="0"/>
              </a:spcAft>
              <a:defRPr sz="4400" b="0" i="0" kern="1200">
                <a:solidFill>
                  <a:srgbClr val="007DB8"/>
                </a:solidFill>
                <a:latin typeface="Aptos" panose="020B0004020202020204" pitchFamily="34" charset="0"/>
                <a:ea typeface="+mj-ea"/>
                <a:cs typeface="+mj-cs"/>
              </a:defRPr>
            </a:lvl1pPr>
            <a:lvl2pPr algn="ctr" defTabSz="457200" rtl="0" eaLnBrk="1" fontAlgn="base" hangingPunct="1">
              <a:spcBef>
                <a:spcPct val="0"/>
              </a:spcBef>
              <a:spcAft>
                <a:spcPct val="0"/>
              </a:spcAft>
              <a:defRPr sz="4400">
                <a:solidFill>
                  <a:srgbClr val="007DB8"/>
                </a:solidFill>
                <a:latin typeface="Arial" panose="020B0604020202020204" pitchFamily="34" charset="0"/>
              </a:defRPr>
            </a:lvl2pPr>
            <a:lvl3pPr algn="ctr" defTabSz="457200" rtl="0" eaLnBrk="1" fontAlgn="base" hangingPunct="1">
              <a:spcBef>
                <a:spcPct val="0"/>
              </a:spcBef>
              <a:spcAft>
                <a:spcPct val="0"/>
              </a:spcAft>
              <a:defRPr sz="4400">
                <a:solidFill>
                  <a:srgbClr val="007DB8"/>
                </a:solidFill>
                <a:latin typeface="Arial" panose="020B0604020202020204" pitchFamily="34" charset="0"/>
              </a:defRPr>
            </a:lvl3pPr>
            <a:lvl4pPr algn="ctr" defTabSz="457200" rtl="0" eaLnBrk="1" fontAlgn="base" hangingPunct="1">
              <a:spcBef>
                <a:spcPct val="0"/>
              </a:spcBef>
              <a:spcAft>
                <a:spcPct val="0"/>
              </a:spcAft>
              <a:defRPr sz="4400">
                <a:solidFill>
                  <a:srgbClr val="007DB8"/>
                </a:solidFill>
                <a:latin typeface="Arial" panose="020B0604020202020204" pitchFamily="34" charset="0"/>
              </a:defRPr>
            </a:lvl4pPr>
            <a:lvl5pPr algn="ctr" defTabSz="457200" rtl="0" eaLnBrk="1" fontAlgn="base" hangingPunct="1">
              <a:spcBef>
                <a:spcPct val="0"/>
              </a:spcBef>
              <a:spcAft>
                <a:spcPct val="0"/>
              </a:spcAft>
              <a:defRPr sz="4400">
                <a:solidFill>
                  <a:srgbClr val="007DB8"/>
                </a:solidFill>
                <a:latin typeface="Arial" panose="020B0604020202020204" pitchFamily="34" charset="0"/>
              </a:defRPr>
            </a:lvl5pPr>
            <a:lvl6pPr marL="457200" algn="ctr" defTabSz="457200" rtl="0" eaLnBrk="1" fontAlgn="base" hangingPunct="1">
              <a:spcBef>
                <a:spcPct val="0"/>
              </a:spcBef>
              <a:spcAft>
                <a:spcPct val="0"/>
              </a:spcAft>
              <a:defRPr sz="4400">
                <a:solidFill>
                  <a:srgbClr val="007DB8"/>
                </a:solidFill>
                <a:latin typeface="Arial" panose="020B0604020202020204" pitchFamily="34" charset="0"/>
              </a:defRPr>
            </a:lvl6pPr>
            <a:lvl7pPr marL="914400" algn="ctr" defTabSz="457200" rtl="0" eaLnBrk="1" fontAlgn="base" hangingPunct="1">
              <a:spcBef>
                <a:spcPct val="0"/>
              </a:spcBef>
              <a:spcAft>
                <a:spcPct val="0"/>
              </a:spcAft>
              <a:defRPr sz="4400">
                <a:solidFill>
                  <a:srgbClr val="007DB8"/>
                </a:solidFill>
                <a:latin typeface="Arial" panose="020B0604020202020204" pitchFamily="34" charset="0"/>
              </a:defRPr>
            </a:lvl7pPr>
            <a:lvl8pPr marL="1371600" algn="ctr" defTabSz="457200" rtl="0" eaLnBrk="1" fontAlgn="base" hangingPunct="1">
              <a:spcBef>
                <a:spcPct val="0"/>
              </a:spcBef>
              <a:spcAft>
                <a:spcPct val="0"/>
              </a:spcAft>
              <a:defRPr sz="4400">
                <a:solidFill>
                  <a:srgbClr val="007DB8"/>
                </a:solidFill>
                <a:latin typeface="Arial" panose="020B0604020202020204" pitchFamily="34" charset="0"/>
              </a:defRPr>
            </a:lvl8pPr>
            <a:lvl9pPr marL="1828800" algn="ctr" defTabSz="457200" rtl="0" eaLnBrk="1" fontAlgn="base" hangingPunct="1">
              <a:spcBef>
                <a:spcPct val="0"/>
              </a:spcBef>
              <a:spcAft>
                <a:spcPct val="0"/>
              </a:spcAft>
              <a:defRPr sz="4400">
                <a:solidFill>
                  <a:srgbClr val="007DB8"/>
                </a:solidFill>
                <a:latin typeface="Arial" panose="020B0604020202020204" pitchFamily="34" charset="0"/>
              </a:defRPr>
            </a:lvl9pPr>
          </a:lstStyle>
          <a:p>
            <a:r>
              <a:rPr lang="en-US" sz="2800" b="1" u="sng">
                <a:solidFill>
                  <a:schemeClr val="accent1">
                    <a:lumMod val="75000"/>
                  </a:schemeClr>
                </a:solidFill>
                <a:latin typeface="Arial"/>
                <a:cs typeface="Arial"/>
              </a:rPr>
              <a:t>Compliance with SRF Requirements</a:t>
            </a:r>
          </a:p>
        </p:txBody>
      </p:sp>
      <p:sp>
        <p:nvSpPr>
          <p:cNvPr id="5" name="Content Placeholder 2">
            <a:extLst>
              <a:ext uri="{FF2B5EF4-FFF2-40B4-BE49-F238E27FC236}">
                <a16:creationId xmlns:a16="http://schemas.microsoft.com/office/drawing/2014/main" id="{FF1D3F93-C927-884F-F2DC-513DA5070349}"/>
              </a:ext>
            </a:extLst>
          </p:cNvPr>
          <p:cNvSpPr txBox="1">
            <a:spLocks/>
          </p:cNvSpPr>
          <p:nvPr/>
        </p:nvSpPr>
        <p:spPr>
          <a:xfrm>
            <a:off x="2119" y="937398"/>
            <a:ext cx="12181514" cy="5245535"/>
          </a:xfrm>
          <a:prstGeom prst="rect">
            <a:avLst/>
          </a:prstGeom>
        </p:spPr>
        <p:txBody>
          <a:bodyPr lIns="91440" tIns="45720" rIns="91440" bIns="45720" anchor="t">
            <a:noAutofit/>
          </a:bodyPr>
          <a:lstStyle>
            <a:lvl1pPr marL="342900" indent="-342900" algn="l" defTabSz="457200" rtl="0" eaLnBrk="1" fontAlgn="base" hangingPunct="1">
              <a:spcBef>
                <a:spcPct val="20000"/>
              </a:spcBef>
              <a:spcAft>
                <a:spcPct val="0"/>
              </a:spcAft>
              <a:buFont typeface="Arial" panose="020B0604020202020204" pitchFamily="34" charset="0"/>
              <a:buChar char="•"/>
              <a:defRPr sz="3200" b="0" i="0" kern="1200">
                <a:solidFill>
                  <a:srgbClr val="212427"/>
                </a:solidFill>
                <a:latin typeface="Aptos" panose="020B0004020202020204" pitchFamily="34" charset="0"/>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800" b="0" i="0" kern="1200">
                <a:solidFill>
                  <a:srgbClr val="212427"/>
                </a:solidFill>
                <a:latin typeface="Aptos" panose="020B0004020202020204" pitchFamily="34" charset="0"/>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b="0" i="0" kern="1200">
                <a:solidFill>
                  <a:srgbClr val="212427"/>
                </a:solidFill>
                <a:latin typeface="Aptos" panose="020B0004020202020204" pitchFamily="34" charset="0"/>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b="0" i="0" kern="1200">
                <a:solidFill>
                  <a:srgbClr val="212427"/>
                </a:solidFill>
                <a:latin typeface="Aptos" panose="020B0004020202020204"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b="1">
                <a:latin typeface="Arial"/>
                <a:cs typeface="Arial"/>
              </a:rPr>
              <a:t>  Compliance is achieved by ensuring each step is followed:</a:t>
            </a:r>
            <a:endParaRPr lang="en-US" sz="2000">
              <a:latin typeface="Arial"/>
              <a:cs typeface="Arial"/>
            </a:endParaRPr>
          </a:p>
          <a:p>
            <a:pPr marL="1314450" lvl="2" indent="-457200">
              <a:buAutoNum type="arabicPeriod"/>
            </a:pPr>
            <a:r>
              <a:rPr lang="en-US" sz="2000">
                <a:latin typeface="Arial"/>
                <a:cs typeface="Arial"/>
              </a:rPr>
              <a:t>Apply the Six Good Faith Efforts to all solicitations/procurements utilizing the applicable SRF program rules.</a:t>
            </a:r>
          </a:p>
          <a:p>
            <a:pPr marL="1314450" lvl="2" indent="-457200">
              <a:buAutoNum type="arabicPeriod"/>
            </a:pPr>
            <a:endParaRPr lang="en-US" sz="2000">
              <a:latin typeface="Arial"/>
              <a:cs typeface="Arial"/>
            </a:endParaRPr>
          </a:p>
          <a:p>
            <a:pPr marL="1314450" lvl="2" indent="-457200">
              <a:buAutoNum type="arabicPeriod"/>
            </a:pPr>
            <a:r>
              <a:rPr lang="en-US" sz="2000">
                <a:latin typeface="Arial"/>
                <a:cs typeface="Arial"/>
              </a:rPr>
              <a:t>Ensure that recommended language is included in Request For Qualification and Invitation To Bid solicitations.</a:t>
            </a:r>
          </a:p>
          <a:p>
            <a:pPr marL="1314450" lvl="2" indent="-457200">
              <a:buAutoNum type="arabicPeriod"/>
            </a:pPr>
            <a:endParaRPr lang="en-US" sz="2000">
              <a:latin typeface="Arial"/>
              <a:cs typeface="Arial"/>
            </a:endParaRPr>
          </a:p>
          <a:p>
            <a:pPr marL="1314450" lvl="2" indent="-457200">
              <a:buAutoNum type="arabicPeriod"/>
            </a:pPr>
            <a:r>
              <a:rPr lang="en-US" sz="2000">
                <a:latin typeface="Arial"/>
                <a:cs typeface="Arial"/>
              </a:rPr>
              <a:t>Ensure advertisements post for the required duration of time.</a:t>
            </a:r>
          </a:p>
          <a:p>
            <a:pPr marL="1314450" lvl="2" indent="-457200">
              <a:buAutoNum type="arabicPeriod"/>
            </a:pPr>
            <a:endParaRPr lang="en-US" sz="2000">
              <a:latin typeface="Arial"/>
              <a:cs typeface="Arial"/>
            </a:endParaRPr>
          </a:p>
          <a:p>
            <a:pPr marL="1314450" lvl="2" indent="-457200">
              <a:buAutoNum type="arabicPeriod"/>
            </a:pPr>
            <a:r>
              <a:rPr lang="en-US" sz="2000">
                <a:latin typeface="Arial"/>
                <a:cs typeface="Arial"/>
              </a:rPr>
              <a:t>Maintain detailed support documents at entity level to show compliance with the good faith effort solicitation requirements.</a:t>
            </a:r>
          </a:p>
          <a:p>
            <a:pPr marL="1314450" lvl="2" indent="-457200">
              <a:buAutoNum type="arabicPeriod"/>
            </a:pPr>
            <a:endParaRPr lang="en-US" sz="2000">
              <a:latin typeface="Arial"/>
              <a:cs typeface="Arial"/>
            </a:endParaRPr>
          </a:p>
          <a:p>
            <a:pPr marL="1314450" lvl="2" indent="-457200">
              <a:buAutoNum type="arabicPeriod"/>
            </a:pPr>
            <a:r>
              <a:rPr lang="en-US" sz="2000">
                <a:latin typeface="Arial"/>
                <a:cs typeface="Arial"/>
              </a:rPr>
              <a:t>Complete and submit the Texas Water Development Board procurement forms (TWDB 0215 and 0217) in a timely manner according to the Submission Timing in the 0210 Guidance.</a:t>
            </a:r>
          </a:p>
          <a:p>
            <a:pPr lvl="1">
              <a:buAutoNum type="arabicPeriod"/>
            </a:pPr>
            <a:endParaRPr lang="en-US" sz="2000">
              <a:latin typeface="Arial" panose="020B0604020202020204" pitchFamily="34" charset="0"/>
              <a:cs typeface="Arial" panose="020B0604020202020204" pitchFamily="34" charset="0"/>
            </a:endParaRPr>
          </a:p>
          <a:p>
            <a:pPr marL="0" indent="0">
              <a:buNone/>
            </a:pPr>
            <a:br>
              <a:rPr lang="en-US" sz="2000" b="1" u="sng">
                <a:latin typeface="Arial" panose="020B0604020202020204" pitchFamily="34" charset="0"/>
                <a:cs typeface="Arial" panose="020B0604020202020204" pitchFamily="34" charset="0"/>
              </a:rPr>
            </a:br>
            <a:endParaRPr lang="en-US" sz="180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US" sz="2000">
              <a:latin typeface="Arial" panose="020B0604020202020204" pitchFamily="34" charset="0"/>
              <a:cs typeface="Arial" panose="020B0604020202020204" pitchFamily="34" charset="0"/>
            </a:endParaRPr>
          </a:p>
          <a:p>
            <a:pPr marL="457200" lvl="1" indent="0">
              <a:buFont typeface="Arial" panose="020B0604020202020204" pitchFamily="34" charset="0"/>
              <a:buNone/>
            </a:pPr>
            <a:endParaRPr lang="en-US" sz="2000">
              <a:latin typeface="Arial" panose="020B0604020202020204" pitchFamily="34" charset="0"/>
              <a:cs typeface="Arial" panose="020B0604020202020204" pitchFamily="34" charset="0"/>
            </a:endParaRPr>
          </a:p>
          <a:p>
            <a:pPr marL="0" indent="0">
              <a:buFont typeface="Arial" panose="020B0604020202020204" pitchFamily="34" charset="0"/>
              <a:buNone/>
            </a:pPr>
            <a:br>
              <a:rPr lang="en-US" sz="2000">
                <a:latin typeface="Arial" panose="020B0604020202020204" pitchFamily="34" charset="0"/>
                <a:cs typeface="Arial" panose="020B0604020202020204" pitchFamily="34" charset="0"/>
              </a:rPr>
            </a:br>
            <a:endParaRPr lang="en-US" sz="2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052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B115993-2089-279D-36F9-845F9A381E7D}"/>
              </a:ext>
            </a:extLst>
          </p:cNvPr>
          <p:cNvSpPr>
            <a:spLocks noGrp="1"/>
          </p:cNvSpPr>
          <p:nvPr>
            <p:ph type="sldNum" sz="quarter" idx="10"/>
          </p:nvPr>
        </p:nvSpPr>
        <p:spPr/>
        <p:txBody>
          <a:bodyPr/>
          <a:lstStyle/>
          <a:p>
            <a:pPr>
              <a:defRPr/>
            </a:pPr>
            <a:fld id="{14AB9A65-84F9-1E4E-9C5F-730517BF1665}" type="slidenum">
              <a:rPr lang="en-US"/>
              <a:pPr>
                <a:defRPr/>
              </a:pPr>
              <a:t>9</a:t>
            </a:fld>
            <a:endParaRPr lang="en-US"/>
          </a:p>
        </p:txBody>
      </p:sp>
      <p:sp>
        <p:nvSpPr>
          <p:cNvPr id="5" name="TextBox 4">
            <a:extLst>
              <a:ext uri="{FF2B5EF4-FFF2-40B4-BE49-F238E27FC236}">
                <a16:creationId xmlns:a16="http://schemas.microsoft.com/office/drawing/2014/main" id="{21BBD82F-C276-ED0B-9BE1-013AF5246E07}"/>
              </a:ext>
            </a:extLst>
          </p:cNvPr>
          <p:cNvSpPr txBox="1"/>
          <p:nvPr/>
        </p:nvSpPr>
        <p:spPr>
          <a:xfrm>
            <a:off x="681567" y="596900"/>
            <a:ext cx="11026692" cy="44935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u="sng">
                <a:solidFill>
                  <a:schemeClr val="accent1">
                    <a:lumMod val="75000"/>
                  </a:schemeClr>
                </a:solidFill>
                <a:cs typeface="Arial"/>
              </a:rPr>
              <a:t>Compliance with SRF Requirements (Cont.)</a:t>
            </a:r>
            <a:endParaRPr lang="en-US" sz="2800">
              <a:solidFill>
                <a:schemeClr val="accent1">
                  <a:lumMod val="75000"/>
                </a:schemeClr>
              </a:solidFill>
              <a:cs typeface="Arial" panose="020B0604020202020204"/>
            </a:endParaRPr>
          </a:p>
          <a:p>
            <a:endParaRPr lang="en-US" sz="2400" b="1" u="sng">
              <a:solidFill>
                <a:schemeClr val="accent1">
                  <a:lumMod val="75000"/>
                </a:schemeClr>
              </a:solidFill>
              <a:cs typeface="Arial"/>
            </a:endParaRPr>
          </a:p>
          <a:p>
            <a:pPr marL="342265" indent="-285750">
              <a:spcBef>
                <a:spcPct val="20000"/>
              </a:spcBef>
              <a:spcAft>
                <a:spcPct val="0"/>
              </a:spcAft>
              <a:buFont typeface="Wingdings,Sans-Serif"/>
              <a:buChar char="Ø"/>
            </a:pPr>
            <a:r>
              <a:rPr lang="en-US" sz="2000">
                <a:solidFill>
                  <a:srgbClr val="212427"/>
                </a:solidFill>
                <a:cs typeface="Arial"/>
              </a:rPr>
              <a:t>Solicitation/procurement requirements apply to financial recipients </a:t>
            </a:r>
            <a:r>
              <a:rPr lang="en-US" sz="2000" u="sng">
                <a:solidFill>
                  <a:srgbClr val="212427"/>
                </a:solidFill>
                <a:cs typeface="Arial"/>
              </a:rPr>
              <a:t>and their primes</a:t>
            </a:r>
            <a:r>
              <a:rPr lang="en-US" sz="2000">
                <a:solidFill>
                  <a:srgbClr val="212427"/>
                </a:solidFill>
                <a:cs typeface="Arial"/>
              </a:rPr>
              <a:t>.</a:t>
            </a:r>
            <a:endParaRPr lang="en-US"/>
          </a:p>
          <a:p>
            <a:pPr marL="342265" indent="-285750">
              <a:spcBef>
                <a:spcPct val="20000"/>
              </a:spcBef>
              <a:spcAft>
                <a:spcPct val="0"/>
              </a:spcAft>
              <a:buFont typeface="Wingdings,Sans-Serif"/>
              <a:buChar char="Ø"/>
            </a:pPr>
            <a:endParaRPr lang="en-US" sz="2000">
              <a:solidFill>
                <a:srgbClr val="212427"/>
              </a:solidFill>
              <a:cs typeface="Arial"/>
            </a:endParaRPr>
          </a:p>
          <a:p>
            <a:pPr marL="342265" indent="-285750">
              <a:spcBef>
                <a:spcPct val="20000"/>
              </a:spcBef>
              <a:spcAft>
                <a:spcPct val="0"/>
              </a:spcAft>
              <a:buFont typeface="Wingdings,Sans-Serif"/>
              <a:buChar char="Ø"/>
            </a:pPr>
            <a:r>
              <a:rPr lang="en-US" sz="2000">
                <a:solidFill>
                  <a:srgbClr val="212427"/>
                </a:solidFill>
                <a:cs typeface="Arial"/>
              </a:rPr>
              <a:t>There are no exemptions to bypass the Six Good Faith Effort requirements. They must be executed on </a:t>
            </a:r>
            <a:r>
              <a:rPr lang="en-US" sz="2000">
                <a:solidFill>
                  <a:schemeClr val="tx2">
                    <a:lumMod val="50000"/>
                  </a:schemeClr>
                </a:solidFill>
                <a:cs typeface="Arial"/>
              </a:rPr>
              <a:t>every</a:t>
            </a:r>
            <a:r>
              <a:rPr lang="en-US" sz="2000" u="sng">
                <a:solidFill>
                  <a:srgbClr val="212427"/>
                </a:solidFill>
                <a:cs typeface="Arial"/>
              </a:rPr>
              <a:t> </a:t>
            </a:r>
            <a:r>
              <a:rPr lang="en-US" sz="2000">
                <a:solidFill>
                  <a:srgbClr val="212427"/>
                </a:solidFill>
                <a:cs typeface="Arial"/>
              </a:rPr>
              <a:t>procurement action that is subject to competitive bid and receiving SRF equivalency funds</a:t>
            </a:r>
            <a:r>
              <a:rPr lang="en-US" sz="2000" b="1">
                <a:solidFill>
                  <a:srgbClr val="212427"/>
                </a:solidFill>
                <a:cs typeface="Arial"/>
              </a:rPr>
              <a:t>.</a:t>
            </a:r>
            <a:endParaRPr lang="en-US" sz="2000">
              <a:solidFill>
                <a:srgbClr val="212427"/>
              </a:solidFill>
              <a:cs typeface="Arial"/>
            </a:endParaRPr>
          </a:p>
          <a:p>
            <a:pPr marL="342265" indent="-285750">
              <a:spcBef>
                <a:spcPct val="20000"/>
              </a:spcBef>
              <a:spcAft>
                <a:spcPct val="0"/>
              </a:spcAft>
              <a:buFont typeface="Wingdings,Sans-Serif"/>
              <a:buChar char="Ø"/>
            </a:pPr>
            <a:endParaRPr lang="en-US" sz="2000" b="1">
              <a:solidFill>
                <a:srgbClr val="212427"/>
              </a:solidFill>
              <a:cs typeface="Arial"/>
            </a:endParaRPr>
          </a:p>
          <a:p>
            <a:pPr marL="342265" indent="-285750">
              <a:spcBef>
                <a:spcPct val="20000"/>
              </a:spcBef>
              <a:spcAft>
                <a:spcPct val="0"/>
              </a:spcAft>
              <a:buFont typeface="Wingdings,Sans-Serif"/>
              <a:buChar char="Ø"/>
            </a:pPr>
            <a:r>
              <a:rPr lang="en-US" sz="2000">
                <a:solidFill>
                  <a:srgbClr val="212427"/>
                </a:solidFill>
                <a:cs typeface="Arial"/>
              </a:rPr>
              <a:t>Failure to comply with the SRF solicitation/procurement process and submit required forms in a timely manner as outlined in this training document may result in payment or project delays</a:t>
            </a:r>
            <a:r>
              <a:rPr lang="en-US" sz="2000" b="1">
                <a:solidFill>
                  <a:srgbClr val="212427"/>
                </a:solidFill>
                <a:cs typeface="Arial"/>
              </a:rPr>
              <a:t>.</a:t>
            </a:r>
          </a:p>
          <a:p>
            <a:endParaRPr lang="en-US">
              <a:cs typeface="Arial"/>
            </a:endParaRPr>
          </a:p>
          <a:p>
            <a:endParaRPr lang="en-US">
              <a:cs typeface="Arial"/>
            </a:endParaRPr>
          </a:p>
          <a:p>
            <a:endParaRPr lang="en-US">
              <a:cs typeface="Arial"/>
            </a:endParaRPr>
          </a:p>
        </p:txBody>
      </p:sp>
    </p:spTree>
    <p:extLst>
      <p:ext uri="{BB962C8B-B14F-4D97-AF65-F5344CB8AC3E}">
        <p14:creationId xmlns:p14="http://schemas.microsoft.com/office/powerpoint/2010/main" val="406107633"/>
      </p:ext>
    </p:extLst>
  </p:cSld>
  <p:clrMapOvr>
    <a:masterClrMapping/>
  </p:clrMapOvr>
</p:sld>
</file>

<file path=ppt/theme/theme1.xml><?xml version="1.0" encoding="utf-8"?>
<a:theme xmlns:a="http://schemas.openxmlformats.org/drawingml/2006/main" name="TWDB new logo theme">
  <a:themeElements>
    <a:clrScheme name="TWDB colors">
      <a:dk1>
        <a:sysClr val="windowText" lastClr="000000"/>
      </a:dk1>
      <a:lt1>
        <a:sysClr val="window" lastClr="FFFFFF"/>
      </a:lt1>
      <a:dk2>
        <a:srgbClr val="212427"/>
      </a:dk2>
      <a:lt2>
        <a:srgbClr val="E6E7E8"/>
      </a:lt2>
      <a:accent1>
        <a:srgbClr val="007DB8"/>
      </a:accent1>
      <a:accent2>
        <a:srgbClr val="79C47E"/>
      </a:accent2>
      <a:accent3>
        <a:srgbClr val="FFC709"/>
      </a:accent3>
      <a:accent4>
        <a:srgbClr val="00B3C7"/>
      </a:accent4>
      <a:accent5>
        <a:srgbClr val="EC8259"/>
      </a:accent5>
      <a:accent6>
        <a:srgbClr val="BBDFB9"/>
      </a:accent6>
      <a:hlink>
        <a:srgbClr val="2998E3"/>
      </a:hlink>
      <a:folHlink>
        <a:srgbClr val="5959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1BED6306-0069-45B5-ABB3-A5B66E2207A1}" vid="{7D8AE44C-7E85-4A6B-90DC-FA50B4F0F8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5877FB199E924B90F9FB9C03EF056E" ma:contentTypeVersion="22" ma:contentTypeDescription="Create a new document." ma:contentTypeScope="" ma:versionID="119c6bee3c621eb67755c1dd1a821b91">
  <xsd:schema xmlns:xsd="http://www.w3.org/2001/XMLSchema" xmlns:xs="http://www.w3.org/2001/XMLSchema" xmlns:p="http://schemas.microsoft.com/office/2006/metadata/properties" xmlns:ns2="54fe2bbe-3a7f-40f9-9667-b97cae5ca9aa" xmlns:ns3="2a3cf3bf-eacf-4158-a9d3-84340d85e36d" targetNamespace="http://schemas.microsoft.com/office/2006/metadata/properties" ma:root="true" ma:fieldsID="a1f1dfb3c2d17650b47c56921a155976" ns2:_="" ns3:_="">
    <xsd:import namespace="54fe2bbe-3a7f-40f9-9667-b97cae5ca9aa"/>
    <xsd:import namespace="2a3cf3bf-eacf-4158-a9d3-84340d85e36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Notes" minOccurs="0"/>
                <xsd:element ref="ns2:URL" minOccurs="0"/>
                <xsd:element ref="ns2:_Flow_SignoffStatus" minOccurs="0"/>
                <xsd:element ref="ns2:_ApprovalAssignedTo" minOccurs="0"/>
                <xsd:element ref="ns2:_ApprovalRespondedBy" minOccurs="0"/>
                <xsd:element ref="ns2:_ApprovalSentBy" minOccurs="0"/>
                <xsd:element ref="ns2:_Approval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fe2bbe-3a7f-40f9-9667-b97cae5ca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cb7db59-3a4e-4cba-8974-8d3919603161"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Notes" ma:index="23" nillable="true" ma:displayName="Notes" ma:format="Dropdown" ma:internalName="Notes">
      <xsd:simpleType>
        <xsd:restriction base="dms:Note">
          <xsd:maxLength value="255"/>
        </xsd:restriction>
      </xsd:simpleType>
    </xsd:element>
    <xsd:element name="URL" ma:index="24"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_Flow_SignoffStatus" ma:index="25" nillable="true" ma:displayName="Sign-off status" ma:internalName="_x0024_Resources_x003a_core_x002c_Signoff_Status">
      <xsd:simpleType>
        <xsd:restriction base="dms:Text"/>
      </xsd:simpleType>
    </xsd:element>
    <xsd:element name="_ApprovalAssignedTo" ma:index="26" nillable="true" ma:displayName="Approvers" ma:list="UserInfo" ma:internalName="_ApprovalAssignedTo"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RespondedBy" ma:index="27" nillable="true" ma:displayName="Responses" ma:list="UserInfo" ma:internalName="_ApprovalRespondedBy"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entBy" ma:index="28" nillable="true" ma:displayName="Approval Creator" ma:list="UserInfo" ma:internalName="_ApprovalSent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tatus" ma:index="29" nillable="true" ma:displayName="Approval status" ma:internalName="_Approval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a3cf3bf-eacf-4158-a9d3-84340d85e36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da4041f8-07d9-4ba4-89fd-e9884055843f}" ma:internalName="TaxCatchAll" ma:showField="CatchAllData" ma:web="2a3cf3bf-eacf-4158-a9d3-84340d85e36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URL xmlns="54fe2bbe-3a7f-40f9-9667-b97cae5ca9aa">
      <Url xsi:nil="true"/>
      <Description xsi:nil="true"/>
    </URL>
    <_Flow_SignoffStatus xmlns="54fe2bbe-3a7f-40f9-9667-b97cae5ca9aa" xsi:nil="true"/>
    <lcf76f155ced4ddcb4097134ff3c332f xmlns="54fe2bbe-3a7f-40f9-9667-b97cae5ca9aa">
      <Terms xmlns="http://schemas.microsoft.com/office/infopath/2007/PartnerControls"/>
    </lcf76f155ced4ddcb4097134ff3c332f>
    <TaxCatchAll xmlns="2a3cf3bf-eacf-4158-a9d3-84340d85e36d" xsi:nil="true"/>
    <Notes xmlns="54fe2bbe-3a7f-40f9-9667-b97cae5ca9aa" xsi:nil="true"/>
    <_ApprovalAssignedTo xmlns="54fe2bbe-3a7f-40f9-9667-b97cae5ca9aa">
      <UserInfo>
        <DisplayName/>
        <AccountId xsi:nil="true"/>
        <AccountType/>
      </UserInfo>
    </_ApprovalAssignedTo>
    <_ApprovalRespondedBy xmlns="54fe2bbe-3a7f-40f9-9667-b97cae5ca9aa">
      <UserInfo>
        <DisplayName/>
        <AccountId xsi:nil="true"/>
        <AccountType/>
      </UserInfo>
    </_ApprovalRespondedBy>
    <_ApprovalStatus xmlns="54fe2bbe-3a7f-40f9-9667-b97cae5ca9aa">0</_ApprovalStatus>
    <_ApprovalSentBy xmlns="54fe2bbe-3a7f-40f9-9667-b97cae5ca9aa">
      <UserInfo>
        <DisplayName/>
        <AccountId xsi:nil="true"/>
        <AccountType/>
      </UserInfo>
    </_ApprovalSentBy>
  </documentManagement>
</p:properties>
</file>

<file path=customXml/itemProps1.xml><?xml version="1.0" encoding="utf-8"?>
<ds:datastoreItem xmlns:ds="http://schemas.openxmlformats.org/officeDocument/2006/customXml" ds:itemID="{33E19767-D2F6-4EFA-8249-727171849A2F}">
  <ds:schemaRefs>
    <ds:schemaRef ds:uri="2a3cf3bf-eacf-4158-a9d3-84340d85e36d"/>
    <ds:schemaRef ds:uri="54fe2bbe-3a7f-40f9-9667-b97cae5ca9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AE57BBE-6558-4E9B-BC57-17F67B6B52B6}">
  <ds:schemaRefs>
    <ds:schemaRef ds:uri="http://schemas.microsoft.com/sharepoint/v3/contenttype/forms"/>
  </ds:schemaRefs>
</ds:datastoreItem>
</file>

<file path=customXml/itemProps3.xml><?xml version="1.0" encoding="utf-8"?>
<ds:datastoreItem xmlns:ds="http://schemas.openxmlformats.org/officeDocument/2006/customXml" ds:itemID="{13F29BEC-9378-44AF-9AE8-EE6C64BE8FF2}">
  <ds:schemaRefs>
    <ds:schemaRef ds:uri="2a3cf3bf-eacf-4158-a9d3-84340d85e36d"/>
    <ds:schemaRef ds:uri="54fe2bbe-3a7f-40f9-9667-b97cae5ca9aa"/>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1825</Words>
  <Application>Microsoft Office PowerPoint</Application>
  <PresentationFormat>Widescreen</PresentationFormat>
  <Paragraphs>194</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Aharoni</vt:lpstr>
      <vt:lpstr>Aptos</vt:lpstr>
      <vt:lpstr>Arial</vt:lpstr>
      <vt:lpstr>Wingdings</vt:lpstr>
      <vt:lpstr>Wingdings,Sans-Serif</vt:lpstr>
      <vt:lpstr>TWDB new logo theme</vt:lpstr>
      <vt:lpstr> Texas Water Development Board (TWDB) State Revolving Fund (SRF) Procurement Training </vt:lpstr>
      <vt:lpstr>Training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Newspaper Advertisements Method Requirement:   </vt:lpstr>
      <vt:lpstr> Direct Contact Method Requirement:   </vt:lpstr>
      <vt:lpstr> Meetings and Conferences Method Requirement:   </vt:lpstr>
      <vt:lpstr> Minority Media Posting Method Requirement:   </vt:lpstr>
      <vt:lpstr> Internet &amp; Website Posting Method Requirement:   </vt:lpstr>
      <vt:lpstr> Trade Association Publications Method Requirement:   </vt:lpstr>
      <vt:lpstr> Other Governmental Publications Method Requirement:   </vt:lpstr>
      <vt:lpstr>PowerPoint Presentation</vt:lpstr>
      <vt:lpstr>PowerPoint Presentation</vt:lpstr>
      <vt:lpstr>PowerPoint Presentation</vt:lpstr>
      <vt:lpstr>PowerPoint Presentation</vt:lpstr>
      <vt:lpstr>Links &amp; Future Trainings</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Water Development Board Disadvantaged Business Enterprise  Program (DBE)  for State Revolving Fund Projects</dc:title>
  <dc:creator>Jo Bradshaw</dc:creator>
  <cp:lastModifiedBy>Jo Bradshaw</cp:lastModifiedBy>
  <cp:revision>106</cp:revision>
  <dcterms:created xsi:type="dcterms:W3CDTF">2023-04-17T18:50:58Z</dcterms:created>
  <dcterms:modified xsi:type="dcterms:W3CDTF">2026-01-12T18:01:01Z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0x010100DA5877FB199E924B90F9FB9C03EF056E</vt:lpwstr>
  </property>
  <property fmtid="{D5CDD505-2E9C-101B-9397-08002B2CF9AE}" pid="3" name="MediaServiceImageTags">
    <vt:lpwstr/>
  </property>
</Properties>
</file>