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64" r:id="rId3"/>
    <p:sldId id="258" r:id="rId4"/>
    <p:sldId id="260" r:id="rId5"/>
    <p:sldId id="261" r:id="rId6"/>
    <p:sldId id="262" r:id="rId7"/>
    <p:sldId id="265" r:id="rId8"/>
    <p:sldId id="274" r:id="rId9"/>
    <p:sldId id="266" r:id="rId10"/>
    <p:sldId id="267" r:id="rId11"/>
    <p:sldId id="268" r:id="rId12"/>
    <p:sldId id="269" r:id="rId13"/>
    <p:sldId id="272" r:id="rId14"/>
    <p:sldId id="273" r:id="rId15"/>
    <p:sldId id="276" r:id="rId16"/>
    <p:sldId id="277" r:id="rId17"/>
    <p:sldId id="275" r:id="rId18"/>
    <p:sldId id="278" r:id="rId19"/>
    <p:sldId id="279" r:id="rId20"/>
    <p:sldId id="280" r:id="rId21"/>
    <p:sldId id="282" r:id="rId22"/>
    <p:sldId id="281" r:id="rId23"/>
    <p:sldId id="284" r:id="rId24"/>
    <p:sldId id="283" r:id="rId25"/>
    <p:sldId id="285" r:id="rId26"/>
    <p:sldId id="286" r:id="rId27"/>
    <p:sldId id="288" r:id="rId28"/>
    <p:sldId id="287" r:id="rId29"/>
    <p:sldId id="290" r:id="rId30"/>
    <p:sldId id="289" r:id="rId31"/>
    <p:sldId id="291" r:id="rId32"/>
    <p:sldId id="292" r:id="rId33"/>
    <p:sldId id="294" r:id="rId34"/>
    <p:sldId id="293" r:id="rId35"/>
    <p:sldId id="297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F0E46-067D-4898-892A-9836FA5F3F07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0B01A-A628-457C-AD0C-4F984325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0B01A-A628-457C-AD0C-4F984325BA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2AA5E-164D-42E7-B9D7-CB25431E5C70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72672E-F40C-48D8-A4B3-7D7D277FBE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wdb.texas.gov/conservation/municipal/plans/doc/GoalsTableForm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db.texas.gov/conservation/municipal/plans/ARs.as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wcpteam@twdb.texas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db.texas.gov/conservation/municipal/plans/ARs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wdb.texas.gov/conservation/municipal/plans/doc/WCPChecklist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conservation PLAN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How-to Guide for submitting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profile continued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686800" cy="9144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Section IA asks for population and service area data.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6" y="1905000"/>
            <a:ext cx="8115114" cy="4876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75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759952" cy="14478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Section IB asks for system input data.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Many of the cells in this document have auto-calculating fields which aides the user with data input.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8" y="2743200"/>
            <a:ext cx="6744382" cy="4038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49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profile continued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98448"/>
            <a:ext cx="8683752" cy="1868395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Section II (A-H) asks for system data.</a:t>
            </a:r>
          </a:p>
          <a:p>
            <a:pPr marL="0" indent="0">
              <a:buNone/>
            </a:pPr>
            <a:endParaRPr lang="en-US" sz="17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This includes previous five years’ data on connection counts, gallons of retail water sold by customer category, GPCD, gallons of retail water sold by month, &amp; water loss.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If we have previous reports on file, some of this data may be auto-populated.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971800"/>
            <a:ext cx="6324599" cy="379400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301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344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Section III should be filled out by entities who provide wastewater.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If you do not provide wastewater then you are finished with the Utility Profile.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39208"/>
            <a:ext cx="6248400" cy="37423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009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conservation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Not only do you need to submit a Utility Profile, you should also provide a summary of the Utility Profile within the body of your Water Conservation Plan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076700" cy="54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1054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Utility Profile Summary 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191000" y="3409896"/>
            <a:ext cx="1066800" cy="20186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0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second requirement is the inclusion of 5- and 10-year targets and goals for total GPCD, residential GPCD (if applicable), and water loss.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348931"/>
            <a:ext cx="3699382" cy="49756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14800" y="4191000"/>
            <a:ext cx="8382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8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 and 10-year targets and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81438" cy="52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6" y="3603127"/>
            <a:ext cx="437177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170" y="1828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Targets and goals can be shown in many ways as in the example provided on the right or by using the table below.  You can access the Goals Table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3124200"/>
            <a:ext cx="941835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3200400"/>
            <a:ext cx="1371600" cy="2133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3200400"/>
            <a:ext cx="0" cy="990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7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third requirement is the inclusion of a schedule for implementing your WCP.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55" y="1371600"/>
            <a:ext cx="3682528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29000" y="4114800"/>
            <a:ext cx="1600200" cy="1219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2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implementation schedule can be in phases based on your activities or </a:t>
            </a:r>
            <a:r>
              <a:rPr lang="en-US" dirty="0" err="1"/>
              <a:t>BMPs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733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Implementation schedule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43325" cy="54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810000" y="3276600"/>
            <a:ext cx="1676400" cy="7803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6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fourth requirement is a method for tracking the effectiveness of your WCP.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34" y="1212989"/>
            <a:ext cx="3991741" cy="5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590800" y="3276600"/>
            <a:ext cx="2362200" cy="2438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5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IS REQUIRED TO SUBMIT?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5075238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Entities required to submit a Water Conservation Plan are: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Those with financial assistance of more than $500,000 from the Texas Water Development Board. </a:t>
            </a:r>
          </a:p>
          <a:p>
            <a:pPr marL="457200" lvl="1" indent="0">
              <a:buNone/>
            </a:pPr>
            <a:endParaRPr lang="en-US" sz="15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Those with 3,300 or more retail service connections. </a:t>
            </a:r>
          </a:p>
          <a:p>
            <a:pPr marL="457200" lvl="1" indent="0">
              <a:buNone/>
            </a:pPr>
            <a:endParaRPr lang="en-US" sz="15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Those with a non-irrigation surface water right of 1,000 ac/</a:t>
            </a:r>
            <a:r>
              <a:rPr lang="en-US" dirty="0" err="1"/>
              <a:t>ft</a:t>
            </a:r>
            <a:r>
              <a:rPr lang="en-US" dirty="0"/>
              <a:t> or more from the Texas Commission on Environmental Quality. </a:t>
            </a:r>
          </a:p>
          <a:p>
            <a:pPr marL="457200" lvl="1" indent="0">
              <a:buNone/>
            </a:pPr>
            <a:endParaRPr lang="en-US" sz="15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Those with an irrigation surface water right of 10,000 ac/</a:t>
            </a:r>
            <a:r>
              <a:rPr lang="en-US" dirty="0" err="1"/>
              <a:t>ft</a:t>
            </a:r>
            <a:r>
              <a:rPr lang="en-US" dirty="0"/>
              <a:t> or more from the Texas Commission on Environmental Quality. </a:t>
            </a:r>
          </a:p>
          <a:p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for tracking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This method should relate to the conservation activities of the established targets and goals.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1"/>
            <a:ext cx="3700912" cy="53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1673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Tracking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0" y="4800600"/>
            <a:ext cx="1219200" cy="5514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5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fifth requirement is to describe the master meter and account for water diverted from the source of supply.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91000" cy="546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1800" y="3886200"/>
            <a:ext cx="1676400" cy="2057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2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meter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020105" cy="54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3528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Description of how water diverted from source supply is tracked using a master metering system.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0" y="2286000"/>
            <a:ext cx="838200" cy="1219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5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sixth requirement is to describe the universal metering system.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97" y="1447800"/>
            <a:ext cx="3553854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657600" y="1828800"/>
            <a:ext cx="1024629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9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metering system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733800" cy="50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2979" y="48768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Description of universal metering system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5334000"/>
            <a:ext cx="838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77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seventh requirement is to describe the measures used to control water loss.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497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962400" y="1676400"/>
            <a:ext cx="8382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3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loss control measures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3" y="1143000"/>
            <a:ext cx="3998519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90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Description of measures to control water loss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1981200"/>
            <a:ext cx="8382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2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eighth requirement is the inclusion of a leak detection program to control water loss.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497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43400" y="20574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7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program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18413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068975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Description of a leak detection and repair program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810000"/>
            <a:ext cx="11430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3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054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ninth requirement is the inclusion of a continuing education program on water conservation.</a:t>
            </a:r>
          </a:p>
          <a:p>
            <a:pPr>
              <a:buFont typeface="Courier New" pitchFamily="49" charset="0"/>
              <a:buChar char="o"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Public (and school) education is the easiest and most cost-effective way of addressing water conservation.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497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5800" y="2438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6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you required to submit?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A Water Conservation Plan (WCP)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 Utility Profile (UP)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 Drought Contingency Plan (DCP)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 Water Conservation Plan Annual Report (AR)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program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7747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981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Description of water conservation education program.  Many educational programs include outreach, public information, and school programs.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514600"/>
            <a:ext cx="9144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54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tenth requirement is the inclusion of a rate structure that is not promotional.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An example of this is the use of an inclining block rate, so when the customer uses more water they are charged more money.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 copy of your current rate structure should be included with your Plan.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497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343400" y="28194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30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3" y="1143000"/>
            <a:ext cx="419471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276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Water rate structure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4114800" y="3276600"/>
            <a:ext cx="99060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38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eleventh requirement is to describe the means of implementation and enforcement of your Plan by official adoption, along with the description of the authority implementing and enforcing your Plan.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This may be shown with an attachment of an ordinance, resolution, or tariff in your Plan.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497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343400" y="2895600"/>
            <a:ext cx="4572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1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Means of implementation and enforcement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33" y="1295400"/>
            <a:ext cx="367674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35871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Means of implementation and enforcement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886200" y="3681883"/>
            <a:ext cx="12192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1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twelfth requirement is for entities who supply water to other retail providers via a wholesale contract.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Water Conservation Plan requirements also apply to the supplier entities. 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800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44" y="1152618"/>
            <a:ext cx="4398885" cy="55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86200" y="3276600"/>
            <a:ext cx="7620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83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Each successive wholesale customer must develop and implement a WCP or utilize water conservation measures.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If the wholesale entity receives financial assistance from </a:t>
            </a:r>
            <a:r>
              <a:rPr lang="en-US" dirty="0" err="1"/>
              <a:t>TWDB</a:t>
            </a:r>
            <a:r>
              <a:rPr lang="en-US" dirty="0"/>
              <a:t>, they must also submit their wholesale customers’ </a:t>
            </a:r>
            <a:r>
              <a:rPr lang="en-US" dirty="0" err="1"/>
              <a:t>WCPs</a:t>
            </a:r>
            <a:r>
              <a:rPr lang="en-US" dirty="0"/>
              <a:t> to </a:t>
            </a:r>
            <a:r>
              <a:rPr lang="en-US" dirty="0" err="1"/>
              <a:t>TWDB</a:t>
            </a:r>
            <a:r>
              <a:rPr lang="en-US" dirty="0"/>
              <a:t>. 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96" y="1143000"/>
            <a:ext cx="4228388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Wholesale contracts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5800" y="2362200"/>
            <a:ext cx="304800" cy="2590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11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thirteenth requirement is the inclusion of notification to the Regional Water Planning Group. 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44" y="1152618"/>
            <a:ext cx="4398885" cy="55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76600" y="3657600"/>
            <a:ext cx="13716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32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Regional water planning group notification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A copy of the letter notifying your Regional Planning Group (RPG) of adoption of your Plan should be included.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2184"/>
            <a:ext cx="4419600" cy="544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09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fourteenth requirement is the inclusion of your Drought Contingency Plan if you receive financial assistance from TWDB.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</a:t>
            </a:r>
            <a:r>
              <a:rPr lang="en-US" dirty="0" err="1"/>
              <a:t>DCP</a:t>
            </a:r>
            <a:r>
              <a:rPr lang="en-US" dirty="0"/>
              <a:t> must include the following: 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44" y="1152618"/>
            <a:ext cx="4398885" cy="55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00" y="4267200"/>
            <a:ext cx="1295400" cy="1447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8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Water conservation plan (</a:t>
            </a:r>
            <a:r>
              <a:rPr lang="en-US" sz="3200" dirty="0" err="1"/>
              <a:t>WCP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Is a strategy for: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Reducing the consumption of water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Reducing the loss of water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Improving the efficiency of the use of water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Increasing the reuse of water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Contains Best Management Practices (BMPs) to meet identified targets and goals.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Be as detailed as possible about implemented BMPs.</a:t>
            </a:r>
          </a:p>
          <a:p>
            <a:pPr marL="0" indent="0">
              <a:buNone/>
            </a:pPr>
            <a:endParaRPr lang="en-US" sz="15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Should be reviewed and updated every 5 years.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contingency plan (</a:t>
            </a:r>
            <a:r>
              <a:rPr lang="en-US" dirty="0" err="1"/>
              <a:t>DCP</a:t>
            </a:r>
            <a:r>
              <a:rPr lang="en-US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04577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Trigger conditions that outline what will cause the </a:t>
            </a:r>
            <a:r>
              <a:rPr lang="en-US" dirty="0" err="1"/>
              <a:t>DCP</a:t>
            </a:r>
            <a:r>
              <a:rPr lang="en-US" dirty="0"/>
              <a:t> to be activated.  Some examples are supply source contamination, system outages, and low reservoir levels. </a:t>
            </a:r>
          </a:p>
          <a:p>
            <a:pPr algn="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5800" y="2971800"/>
            <a:ext cx="609600" cy="239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3211562"/>
            <a:ext cx="914400" cy="827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3211562"/>
            <a:ext cx="762000" cy="18176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97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contingency plan (</a:t>
            </a:r>
            <a:r>
              <a:rPr lang="en-US" dirty="0" err="1"/>
              <a:t>DCP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1"/>
            <a:ext cx="3962400" cy="5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1837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Demand management measures that refer to actions to be taken at each stage of the </a:t>
            </a:r>
            <a:r>
              <a:rPr lang="en-US" dirty="0" err="1"/>
              <a:t>DCP</a:t>
            </a:r>
            <a:r>
              <a:rPr lang="en-US" dirty="0"/>
              <a:t> that include quantified and specific targets for water use reduction.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4419600"/>
            <a:ext cx="685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4419600"/>
            <a:ext cx="914400" cy="1143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3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contingency plan (</a:t>
            </a:r>
            <a:r>
              <a:rPr lang="en-US" dirty="0" err="1"/>
              <a:t>DCP</a:t>
            </a:r>
            <a:r>
              <a:rPr lang="en-US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96" y="1219200"/>
            <a:ext cx="4123376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767" y="2747783"/>
            <a:ext cx="406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Initiation and termination procedures of each stage, including public notification.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3810000"/>
            <a:ext cx="609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87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contingency plan (</a:t>
            </a:r>
            <a:r>
              <a:rPr lang="en-US" dirty="0" err="1"/>
              <a:t>DCP</a:t>
            </a:r>
            <a:r>
              <a:rPr lang="en-US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31" y="1143001"/>
            <a:ext cx="370967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657725" cy="30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0"/>
            <a:ext cx="483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Specific variances and enforcement in the </a:t>
            </a:r>
            <a:r>
              <a:rPr lang="en-US" dirty="0" err="1"/>
              <a:t>DCP</a:t>
            </a:r>
            <a:r>
              <a:rPr lang="en-US" dirty="0"/>
              <a:t>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19600" y="2209800"/>
            <a:ext cx="11430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33800" y="2819400"/>
            <a:ext cx="6858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50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contingency plan (</a:t>
            </a:r>
            <a:r>
              <a:rPr lang="en-US" dirty="0" err="1"/>
              <a:t>DCP</a:t>
            </a:r>
            <a:r>
              <a:rPr lang="en-US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6580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146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Measures to inform and educate the public on the preparation of the </a:t>
            </a:r>
            <a:r>
              <a:rPr lang="en-US" dirty="0" err="1"/>
              <a:t>DCP</a:t>
            </a:r>
            <a:r>
              <a:rPr lang="en-US" dirty="0"/>
              <a:t>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3505200"/>
            <a:ext cx="457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04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fifteenth requirement is the inclusion of an official adoption of your Plan. 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241954" cy="534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14800" y="2895600"/>
            <a:ext cx="4191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93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Adoption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Your Plan is not complete unless a signed copy of the official adoption is included.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62" y="1143000"/>
            <a:ext cx="4261556" cy="550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16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final requirement is to report annually on the effectiveness of your Plan by submitting a Water Conservation Plan Annual Report every year.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241954" cy="534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38600" y="3581400"/>
            <a:ext cx="533400" cy="2752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67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Annual Report (AR) is due May 1</a:t>
            </a:r>
            <a:r>
              <a:rPr lang="en-US" baseline="30000" dirty="0"/>
              <a:t>st</a:t>
            </a:r>
            <a:r>
              <a:rPr lang="en-US" dirty="0"/>
              <a:t> of every year.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The AR should be submitted using the online reporting program.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/>
              <a:t>You can access the system by visiting the </a:t>
            </a:r>
            <a:r>
              <a:rPr lang="en-US" dirty="0">
                <a:hlinkClick r:id="rId2"/>
              </a:rPr>
              <a:t>Water Conservation Plan Annual Reports webpage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72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51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Once your Plan is submitted, TWDB staff will review your Plan for completeness.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Additional comments or questions should be directed to </a:t>
            </a:r>
            <a:r>
              <a:rPr lang="en-US" dirty="0">
                <a:hlinkClick r:id="rId2"/>
              </a:rPr>
              <a:t>wcpteam@twdb.texas.gov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41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5A6378"/>
                </a:solidFill>
              </a:rPr>
              <a:t>Utility profile (UP)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5151438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UP is the first step in developing your WCP.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It ensures important information and data is considered when preparing your plan.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Helps you evaluate your water and wastewater system to identify potential targets and goals for water conservation.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Should be reviewed and updated every 5 years when you update your WCP.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TWDB Municipal: 512-463-7955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additional help, contact: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5A6378"/>
                </a:solidFill>
              </a:rPr>
              <a:t>Drought contingency plan (</a:t>
            </a:r>
            <a:r>
              <a:rPr lang="en-US" sz="3200" dirty="0" err="1">
                <a:solidFill>
                  <a:srgbClr val="5A6378"/>
                </a:solidFill>
              </a:rPr>
              <a:t>DCP</a:t>
            </a:r>
            <a:r>
              <a:rPr lang="en-US" sz="3200" dirty="0">
                <a:solidFill>
                  <a:srgbClr val="5A6378"/>
                </a:solidFill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92283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Is a strategy for responding to temporary water supply shortages.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Must include quantified and specific targets for water reduction during a water shortage.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Should be reviewed and updated every 5 years.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Can be part of your </a:t>
            </a:r>
            <a:r>
              <a:rPr lang="en-US" dirty="0" err="1"/>
              <a:t>WCP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5A6378"/>
                </a:solidFill>
              </a:rPr>
              <a:t>Annual report (AR)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Details progress in the implementation of the minimum requirements of your WCP.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Is submitted annually by May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To access the online reporting program, visit the Texas Water Development Board </a:t>
            </a:r>
            <a:r>
              <a:rPr lang="en-US" dirty="0">
                <a:hlinkClick r:id="rId2"/>
              </a:rPr>
              <a:t>Water Conservation Plan Annual Report Web site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03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plan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054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Use the checklist as a guide for making sure all required elements are included in your Water Conservation Plan.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Access the checklist at </a:t>
            </a:r>
            <a:r>
              <a:rPr lang="en-US" dirty="0">
                <a:hlinkClick r:id="rId2"/>
              </a:rPr>
              <a:t>www.twdb.texas.gov/conservation/municipal/plans/doc/WCPChecklist.pdf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first Water Conservation Plan requirement is to complete a Utility Profile.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36089"/>
            <a:ext cx="4015372" cy="540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352800" y="4648200"/>
            <a:ext cx="1447800" cy="838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3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285" y="1295400"/>
            <a:ext cx="8534400" cy="22098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Utility Profile should be submitted in the Water Loss, Use, and Conservation (LUC) online reporting program.</a:t>
            </a:r>
          </a:p>
          <a:p>
            <a:pPr marL="0" indent="0">
              <a:buNone/>
            </a:pPr>
            <a:endParaRPr lang="en-US" sz="1300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online program will help streamline the process by auto-populating pertinent historic data we may have on file.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5943600" cy="35774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728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1480</Words>
  <Application>Microsoft Office PowerPoint</Application>
  <PresentationFormat>On-screen Show (4:3)</PresentationFormat>
  <Paragraphs>191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Courier New</vt:lpstr>
      <vt:lpstr>Franklin Gothic Book</vt:lpstr>
      <vt:lpstr>Franklin Gothic Medium</vt:lpstr>
      <vt:lpstr>Wingdings 2</vt:lpstr>
      <vt:lpstr>Trek</vt:lpstr>
      <vt:lpstr>Water conservation PLAN</vt:lpstr>
      <vt:lpstr>WHO IS REQUIRED TO SUBMIT?</vt:lpstr>
      <vt:lpstr>What are you required to submit?</vt:lpstr>
      <vt:lpstr>Water conservation plan (WCP)</vt:lpstr>
      <vt:lpstr>Utility profile (UP)</vt:lpstr>
      <vt:lpstr>Drought contingency plan (DCP)</vt:lpstr>
      <vt:lpstr>Annual report (AR)</vt:lpstr>
      <vt:lpstr>Water conservation plan checklist</vt:lpstr>
      <vt:lpstr>Utility profile</vt:lpstr>
      <vt:lpstr>Utility profile continued</vt:lpstr>
      <vt:lpstr>Utility profile continued</vt:lpstr>
      <vt:lpstr>Utility profile continued</vt:lpstr>
      <vt:lpstr>Utility profile continued</vt:lpstr>
      <vt:lpstr>Water conservation plan requirements</vt:lpstr>
      <vt:lpstr>Water conservation plan checklist</vt:lpstr>
      <vt:lpstr>5- and 10-year targets and goals</vt:lpstr>
      <vt:lpstr>Water conservation plan checklist</vt:lpstr>
      <vt:lpstr>Implementation schedule</vt:lpstr>
      <vt:lpstr>Water conservation plan checklist</vt:lpstr>
      <vt:lpstr>Method for tracking effectiveness</vt:lpstr>
      <vt:lpstr>Water conservation plan checklist</vt:lpstr>
      <vt:lpstr>Master meter</vt:lpstr>
      <vt:lpstr>Water conservation plan checklist</vt:lpstr>
      <vt:lpstr>Universal metering system</vt:lpstr>
      <vt:lpstr>Water conservation plan checklist</vt:lpstr>
      <vt:lpstr>Water loss control measures</vt:lpstr>
      <vt:lpstr>Water conservation plan checklist</vt:lpstr>
      <vt:lpstr>Leak detection program</vt:lpstr>
      <vt:lpstr>Water conservation plan checklist</vt:lpstr>
      <vt:lpstr>Education program</vt:lpstr>
      <vt:lpstr>Water conservation plan checklist</vt:lpstr>
      <vt:lpstr>RATE STRUCTURE</vt:lpstr>
      <vt:lpstr>Water conservation plan checklist</vt:lpstr>
      <vt:lpstr>Means of implementation and enforcement</vt:lpstr>
      <vt:lpstr>Water conservation plan checklist</vt:lpstr>
      <vt:lpstr>WHOLESALE CONTRACTS</vt:lpstr>
      <vt:lpstr>Water conservation plan checklist</vt:lpstr>
      <vt:lpstr>Regional water planning group notification</vt:lpstr>
      <vt:lpstr>Water conservation plan checklist</vt:lpstr>
      <vt:lpstr>Drought contingency plan (DCP)</vt:lpstr>
      <vt:lpstr>Drought contingency plan (DCP)</vt:lpstr>
      <vt:lpstr>Drought contingency plan (DCP)</vt:lpstr>
      <vt:lpstr>Drought contingency plan (DCP)</vt:lpstr>
      <vt:lpstr>Drought contingency plan (DCP)</vt:lpstr>
      <vt:lpstr>Water conservation plan checklist</vt:lpstr>
      <vt:lpstr>Plan Adoption</vt:lpstr>
      <vt:lpstr>Water conservation plan checklist</vt:lpstr>
      <vt:lpstr>ANNUAL REPORT</vt:lpstr>
      <vt:lpstr>Water conservation plan</vt:lpstr>
      <vt:lpstr>TWDB Municipal: 512-463-7955</vt:lpstr>
    </vt:vector>
  </TitlesOfParts>
  <Company>Texas Water Development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annual report for non-water suppliers</dc:title>
  <dc:creator>TWDB</dc:creator>
  <cp:lastModifiedBy>Shae Luther</cp:lastModifiedBy>
  <cp:revision>74</cp:revision>
  <dcterms:created xsi:type="dcterms:W3CDTF">2011-12-07T13:56:03Z</dcterms:created>
  <dcterms:modified xsi:type="dcterms:W3CDTF">2017-02-23T19:11:23Z</dcterms:modified>
</cp:coreProperties>
</file>