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3" r:id="rId2"/>
    <p:sldId id="258" r:id="rId3"/>
    <p:sldId id="260" r:id="rId4"/>
    <p:sldId id="267" r:id="rId5"/>
    <p:sldId id="262" r:id="rId6"/>
    <p:sldId id="268" r:id="rId7"/>
    <p:sldId id="263" r:id="rId8"/>
    <p:sldId id="269" r:id="rId9"/>
    <p:sldId id="264" r:id="rId10"/>
    <p:sldId id="270" r:id="rId11"/>
    <p:sldId id="265" r:id="rId12"/>
    <p:sldId id="271" r:id="rId13"/>
    <p:sldId id="266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13C5E-F2F4-4520-9C03-06E1711DD86C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5F452-8991-462B-BF34-12A12D7289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2010 population is about 863,000. Strategies include conservation wastewater</a:t>
            </a:r>
            <a:r>
              <a:rPr lang="en-US" baseline="0" dirty="0" smtClean="0"/>
              <a:t> reuse, desalination of groundwater, treatment of agricultural drain water, and recharge of aquifers with treated surface water.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5F452-8991-462B-BF34-12A12D7289F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Strategies include conservation and reuse;</a:t>
            </a:r>
            <a:r>
              <a:rPr lang="en-US" baseline="0" dirty="0" smtClean="0"/>
              <a:t> new groundwater development; desalination; and subordination of senior downstream water rights.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5F452-8991-462B-BF34-12A12D7289F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Strategies include aquifer storage</a:t>
            </a:r>
            <a:r>
              <a:rPr lang="en-US" baseline="0" dirty="0" smtClean="0"/>
              <a:t> and recovery; conservation; new groundwater development; surface water acquisition &amp; storage; &amp; </a:t>
            </a:r>
            <a:r>
              <a:rPr lang="en-US" baseline="0" smtClean="0"/>
              <a:t>water supply contracts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5F452-8991-462B-BF34-12A12D7289F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 algn="l">
              <a:defRPr b="1">
                <a:latin typeface="Helvetica Condens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AEFF-5B60-4A43-8A61-24852DD24074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7320-B45E-4B15-9A51-7A6114C3E3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exa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1201051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76B4-6FD6-49E4-85F7-AE208A10D0AF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03CB-F925-4577-8476-3E71EDDC5B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76B4-6FD6-49E4-85F7-AE208A10D0AF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03CB-F925-4577-8476-3E71EDDC5B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76B4-6FD6-49E4-85F7-AE208A10D0AF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03CB-F925-4577-8476-3E71EDDC5B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76B4-6FD6-49E4-85F7-AE208A10D0AF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03CB-F925-4577-8476-3E71EDDC5B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76B4-6FD6-49E4-85F7-AE208A10D0AF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03CB-F925-4577-8476-3E71EDDC5B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76B4-6FD6-49E4-85F7-AE208A10D0AF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03CB-F925-4577-8476-3E71EDDC5B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 algn="l">
              <a:defRPr b="1">
                <a:latin typeface="Helvetica Condens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AEFF-5B60-4A43-8A61-24852DD24074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7320-B45E-4B15-9A51-7A6114C3E3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exa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1201051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76B4-6FD6-49E4-85F7-AE208A10D0AF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03CB-F925-4577-8476-3E71EDDC5B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76B4-6FD6-49E4-85F7-AE208A10D0AF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03CB-F925-4577-8476-3E71EDDC5B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76B4-6FD6-49E4-85F7-AE208A10D0AF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03CB-F925-4577-8476-3E71EDDC5B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76B4-6FD6-49E4-85F7-AE208A10D0AF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03CB-F925-4577-8476-3E71EDDC5B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76B4-6FD6-49E4-85F7-AE208A10D0AF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03CB-F925-4577-8476-3E71EDDC5B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76B4-6FD6-49E4-85F7-AE208A10D0AF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03CB-F925-4577-8476-3E71EDDC5B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exas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457200" y="304800"/>
            <a:ext cx="1201051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Helvetica Condens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_Supplies.jpg"/>
          <p:cNvPicPr>
            <a:picLocks noChangeAspect="1"/>
          </p:cNvPicPr>
          <p:nvPr/>
        </p:nvPicPr>
        <p:blipFill>
          <a:blip r:embed="rId2" cstate="print"/>
          <a:srcRect b="50000"/>
          <a:stretch>
            <a:fillRect/>
          </a:stretch>
        </p:blipFill>
        <p:spPr>
          <a:xfrm>
            <a:off x="-87" y="0"/>
            <a:ext cx="9144087" cy="6858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0" y="2133600"/>
            <a:ext cx="9144000" cy="1846659"/>
          </a:xfrm>
          <a:prstGeom prst="rect">
            <a:avLst/>
          </a:prstGeom>
          <a:solidFill>
            <a:srgbClr val="E06B0A">
              <a:alpha val="68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Helvetica57Condensed"/>
              </a:rPr>
              <a:t>Water for Texas</a:t>
            </a:r>
          </a:p>
          <a:p>
            <a:pPr algn="r"/>
            <a:r>
              <a:rPr lang="en-US" sz="6600" b="1" dirty="0" smtClean="0">
                <a:latin typeface="Helvetica57Condensed"/>
              </a:rPr>
              <a:t>2012</a:t>
            </a:r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latin typeface="Helvetica57Condensed"/>
              </a:rPr>
              <a:t> 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Helvetica57Condensed"/>
              </a:rPr>
              <a:t>State Water Plan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Helvetica57Condensed"/>
            </a:endParaRPr>
          </a:p>
        </p:txBody>
      </p:sp>
      <p:pic>
        <p:nvPicPr>
          <p:cNvPr id="5" name="Picture 4" descr="TWDB logo_Powerpo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393" y="5867400"/>
            <a:ext cx="3657607" cy="944882"/>
          </a:xfrm>
          <a:prstGeom prst="rect">
            <a:avLst/>
          </a:prstGeom>
          <a:solidFill>
            <a:schemeClr val="bg1">
              <a:alpha val="66000"/>
            </a:schemeClr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0" y="2133600"/>
            <a:ext cx="9144000" cy="0"/>
          </a:xfrm>
          <a:prstGeom prst="line">
            <a:avLst/>
          </a:prstGeom>
          <a:ln w="31750">
            <a:solidFill>
              <a:srgbClr val="E06B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362200"/>
            <a:ext cx="513335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East Texas (D)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74837"/>
            <a:ext cx="34290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Recommended surface water contracts for most needs, including water from new Region C project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Opposition to Marvin Nichols Reservoir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Three unique stream segments recommended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e ma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09999" y="1817814"/>
            <a:ext cx="5125231" cy="36685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West Texas (E)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3581400" cy="47244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Population in the region is projected to increase 79% to 1,542,824, 2010-2060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Water supply needed in 2060: 226,570 acre-feet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Recommended strategy volume 2060: 130,525 acre-feet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Capital cost: $842 million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Conservation: 40% of 2060 strategy volume;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057400"/>
            <a:ext cx="618008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West Texas (E)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32766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Desalination: 21% of 2060 strategy volume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Significant unmet irrigation needs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One additional unique stream segment recommended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 ma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09999" y="2057400"/>
            <a:ext cx="5195755" cy="401256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52600"/>
            <a:ext cx="3733800" cy="4953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Population in the region is projected to increase 17% to 724,094, 2010-2060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Water supply needed in 2060: 220,000 acre-feet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Recommended strategy volume 2060: 235,200 acre-feet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Capital cost: $915 million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Conservation: 35% of 2060 strategy volume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082" y="1981200"/>
            <a:ext cx="613651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98637"/>
            <a:ext cx="3733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Strategy: downstream water rights are assumed to be subordinated to increase reliable supply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Unmet needs; irrigation and steam-electric power production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 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29001" y="1565398"/>
            <a:ext cx="5541402" cy="44559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Brazos G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3124200" cy="51054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Population in the region is projected to increase 76% to 3,448,879, 2010-2060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Water supply needed in 2060: 390,730 acre-feet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Recommended strategy volume 2060: 587,100 acre-feet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Capital cost: $3.2 billion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Conservation: 7% of strategy volume 2060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7038" y="1524000"/>
            <a:ext cx="59308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7"/>
            <a:ext cx="3429000" cy="46021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New reservoirs: Brushy  Creek; Cedar Ridge; Millers Creek Augmentation; Turkey Peak; Coryell County; plus 3 recommended as unique reservoir sites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Conjunctive use 2060: 12% of strategy volume; BRA system operation strategy : 14%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Unmet irrigation/mining needs in all years; a few unmet electric  power and municipal needs in 2010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Brazos G Region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3581400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Population is projected to  increase 89% to 11.3 million, 2010-2060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Water supply needed 2060: 1,236,335 acre-feet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Recommended strategy volume 2060: 1,501,180 acre-feet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Capital cost: $12 billion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Conservation: 12% of 2060 strategy volume</a:t>
            </a:r>
            <a:endParaRPr lang="en-US" dirty="0"/>
          </a:p>
        </p:txBody>
      </p:sp>
      <p:pic>
        <p:nvPicPr>
          <p:cNvPr id="6" name="Content Placeholder 5" descr="h 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0" y="1219200"/>
            <a:ext cx="5181600" cy="5181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09800"/>
            <a:ext cx="626337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3528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New reservoirs: Allen’s Creek; Cow Off-channel; Gulf Coast Water Authority Off-channel; Brazoria Off-Channel; Fort Bend Off-Channel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Reuse: 19% of 2060 strategy volumes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Texas (I)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3276600" cy="46021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Population in the region is projected to increase 36% to 1,482,448, 2010-2060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Water supply needed 2060: 182,145 acre-feet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Recommended strategy volume 2060: 638,075 acre-feet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Capital cost: $885 million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415940"/>
            <a:ext cx="4724400" cy="52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975" y="1295400"/>
            <a:ext cx="57829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Regional Summaries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819400"/>
            <a:ext cx="557266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Texas (I)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22437"/>
            <a:ext cx="4038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Conservation: 7% of 2060 2060 strategy volume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New reservoirs: Columbia; </a:t>
            </a:r>
            <a:r>
              <a:rPr lang="en-US" dirty="0" err="1" smtClean="0"/>
              <a:t>Fastrill</a:t>
            </a:r>
            <a:r>
              <a:rPr lang="en-US" dirty="0" smtClean="0"/>
              <a:t> replacement project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Limited unmet electric power and mining needs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j ma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76601" y="1905000"/>
            <a:ext cx="5624558" cy="331989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Plateau (J)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51037"/>
            <a:ext cx="33528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Population in the region is projected to increase 52%  to 205,910, 2010-2060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Water supply needed 2060: 2,390 acre-feet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Recommended strategy volume 2060: 23,010 acre-feet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Capital cost: $55 million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5893" y="1905000"/>
            <a:ext cx="532290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Plateau (J)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74837"/>
            <a:ext cx="35814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Conservation: 3% of 2060 strategy volume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Brush control supply not available during drought-of-record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Aquifer storage and recovery: 21% of 2060 strategy volume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Colorado (K)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22437"/>
            <a:ext cx="31242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Population in the region is projected to increase 100% to 2,831,937, 2010-2060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Water supply needed 2060: 367,670 acre-feet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Recommended strategy volume 2060: 646,170 acre-feet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Capital cost $907 million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371600"/>
            <a:ext cx="5179304" cy="518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09800"/>
            <a:ext cx="580413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Colorado (K)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51037"/>
            <a:ext cx="31242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Conservation: 37% of 2060 strategy volume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New reservoir: LCRA/SAWS Off-channel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Reuse: 21% of 2060 strategy volume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 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593479"/>
            <a:ext cx="5784467" cy="447523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South Central Texas (L)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2971800" cy="49831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Population in the region is projected to increase 75% to 4,297,786, 2010-2060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Water supply needed 2060: 436,750 acre-feet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Recommended strategy volume 2060: 765,740 acre-feet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Capital cost: $7.6 billion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Conservation: 11% of 2060 strategy volume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362201"/>
            <a:ext cx="5814092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South Central Texas (L)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3200400" cy="4800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New reservoirs (all off- channel): GBRA; Mid-Basin; Exelon; Lower Basin New Appropriation Projects; LCRA/SAWS; Lavaca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Significant Carrizo-Wilcox Aquifer development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Five unique stream segments recommended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Limited unmet irrigation needs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Rio Grande (M)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3352800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Population in the region is projected to increase 142% to 3,935,223, 2010-2060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Water supply needed 2060: 609,900 acre-feet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Recommended strategy volume 2060: 673,845 acre-feet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Capital cost: $2.2 billion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524000"/>
            <a:ext cx="4800600" cy="506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5999"/>
            <a:ext cx="5917228" cy="37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Rio Grande (M)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51037"/>
            <a:ext cx="29718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Conservation: 43% of 2060 strategy volumes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New reservoirs: Brownsville Weir; Laredo Low Water Weir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U</a:t>
            </a:r>
            <a:r>
              <a:rPr lang="en-US" dirty="0" smtClean="0"/>
              <a:t>nmet </a:t>
            </a:r>
            <a:r>
              <a:rPr lang="en-US" dirty="0" smtClean="0"/>
              <a:t>irrigation needs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n 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436167"/>
            <a:ext cx="5747211" cy="48884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Bend (N)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74837"/>
            <a:ext cx="29718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Population in the region is projected to increase 44% to 885,665, 2010-2060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Water supply needed 2060: 75,745 acre-feet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Recommended strategy volume 2060: 156,325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Capital cost: $656 million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733800" cy="4495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Population in the region is projected to increase 39% to 541,035 from 2010-2060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Water supply needed in 2060: 418,400 acre-feet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Recommended strategy volume 2060: 648,220 acre-feet/year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Capital cost: $739 million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759614"/>
            <a:ext cx="4724400" cy="418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Panhandle (A) Region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10" y="2209800"/>
            <a:ext cx="624004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Bend (N)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74837"/>
            <a:ext cx="2971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Conservation: 5% of 2060 strategy volume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New reservoirs: Lavaca Off-Channel; Nueces Off-Channel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Limited unmet mining needs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Llano Estacado (O)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22437"/>
            <a:ext cx="3048000" cy="48307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Population in the region is projected to increase 12% to 551,758, 2010-2060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Water supply needed 2060: 2,366,035 acre-feet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Recommended strategy volume 2060:395,960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Capital cost: $1.1 billion</a:t>
            </a:r>
            <a:endParaRPr lang="en-US" dirty="0"/>
          </a:p>
        </p:txBody>
      </p:sp>
      <p:pic>
        <p:nvPicPr>
          <p:cNvPr id="6" name="Content Placeholder 5" descr="o 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447800"/>
            <a:ext cx="5334000" cy="519545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09800"/>
            <a:ext cx="575570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Llano Estacado (O)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22437"/>
            <a:ext cx="35814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Conservation: 74% of 2060 strategy volume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New reservoirs: Jim Bertram Lake 07; Post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Significant unmet irrigation and livestock needs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Lavaca (P)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103437"/>
            <a:ext cx="3352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Population in the region is projected to increase by less than 1% to 49,663,  2010-2060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Water supply needed 2060: 67,730 acre-feet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Content Placeholder 5" descr="p 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57599" y="1620607"/>
            <a:ext cx="5241421" cy="417059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Lavaca (P)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Recommended strategy volume 2060: 67,740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1"/>
            <a:ext cx="3947319" cy="382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6835" y="2286000"/>
            <a:ext cx="585096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Panhandle (A)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35814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Conservation=86% of 2060 strategy volume (mostly irrigation)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Significant groundwater development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Significant unmet irrigation needs in the near-term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 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734795"/>
            <a:ext cx="5334000" cy="3424989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3276600" cy="4953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Population in the region is projected to increase 5% to 221,734 from 2010-2060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Water supply needed in 2060: 40,400 acre-feet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Recommended strategy Volume 2060: 77,000 acre-feet/year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Capital cost: $499 million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B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4231" y="2057400"/>
            <a:ext cx="642736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505200" cy="4191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Conservation: 19% of 2060 strategy volume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New reservoir: Ringgold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Limited unmet irrigation needs in 2010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505200" cy="4953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Population in the region is projected to increase 96% to 13,045,592, 2010-2060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Water supply needed in 2060: 1,588,200 acre-feet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Recommended strategy volume 2060: 2,360,300 acre-feet/year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Capital cost: $21.5 billion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Conservation: 12% of 2060 strategy volume</a:t>
            </a:r>
          </a:p>
        </p:txBody>
      </p:sp>
      <p:pic>
        <p:nvPicPr>
          <p:cNvPr id="6" name="Content Placeholder 5" descr="c 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0" y="1169545"/>
            <a:ext cx="5105400" cy="481263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C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6811" y="2133600"/>
            <a:ext cx="614478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3276600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Reuse: 11% of 2060 strategy volume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New reservoirs: Ralph Hall, Lower Bois </a:t>
            </a:r>
            <a:r>
              <a:rPr lang="en-US" dirty="0" err="1" smtClean="0"/>
              <a:t>d’Arc</a:t>
            </a:r>
            <a:r>
              <a:rPr lang="en-US" dirty="0" smtClean="0"/>
              <a:t>, Marvin Nichols, </a:t>
            </a:r>
            <a:r>
              <a:rPr lang="en-US" dirty="0" err="1" smtClean="0"/>
              <a:t>Fastrill</a:t>
            </a:r>
            <a:r>
              <a:rPr lang="en-US" dirty="0" smtClean="0"/>
              <a:t> replacement project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New conveyance projects with significant costs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3352800" cy="44958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Population in the region is projected to increase 57% to 1,213,095, 2010-2060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Water supply needed in 2060: 96,140 acre-feet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Recommended strategy volume 2060: 98,470 acre-feet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Capital cost: $39 million</a:t>
            </a:r>
          </a:p>
        </p:txBody>
      </p:sp>
      <p:pic>
        <p:nvPicPr>
          <p:cNvPr id="6" name="Content Placeholder 5" descr="d 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708607"/>
            <a:ext cx="5638800" cy="4359897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dirty="0" smtClean="0"/>
              <a:t>North East Texas (D) Region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1223</Words>
  <Application>Microsoft Office PowerPoint</Application>
  <PresentationFormat>On-screen Show (4:3)</PresentationFormat>
  <Paragraphs>157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Regional Summaries</vt:lpstr>
      <vt:lpstr>Panhandle (A) Region</vt:lpstr>
      <vt:lpstr>Panhandle (A) Region</vt:lpstr>
      <vt:lpstr>Region B</vt:lpstr>
      <vt:lpstr>Region B</vt:lpstr>
      <vt:lpstr>Region C</vt:lpstr>
      <vt:lpstr>Region C</vt:lpstr>
      <vt:lpstr>North East Texas (D) Region</vt:lpstr>
      <vt:lpstr>North East Texas (D) Region</vt:lpstr>
      <vt:lpstr>Far West Texas (E) Region</vt:lpstr>
      <vt:lpstr>Far West Texas (E) Region</vt:lpstr>
      <vt:lpstr>Region F</vt:lpstr>
      <vt:lpstr>Region F</vt:lpstr>
      <vt:lpstr>Brazos G Region</vt:lpstr>
      <vt:lpstr>Brazos G Region</vt:lpstr>
      <vt:lpstr>Region H</vt:lpstr>
      <vt:lpstr>Region H</vt:lpstr>
      <vt:lpstr>East Texas (I) Region</vt:lpstr>
      <vt:lpstr>East Texas (I) Region</vt:lpstr>
      <vt:lpstr>Plateau (J) Region</vt:lpstr>
      <vt:lpstr>Plateau (J) Region</vt:lpstr>
      <vt:lpstr>Lower Colorado (K) Region</vt:lpstr>
      <vt:lpstr>Lower Colorado (K) Region</vt:lpstr>
      <vt:lpstr>South Central Texas (L) Region</vt:lpstr>
      <vt:lpstr>South Central Texas (L) Region</vt:lpstr>
      <vt:lpstr>Rio Grande (M) Region</vt:lpstr>
      <vt:lpstr>Rio Grande (M) Region</vt:lpstr>
      <vt:lpstr>Coastal Bend (N) Region</vt:lpstr>
      <vt:lpstr>Coastal Bend (N) Region</vt:lpstr>
      <vt:lpstr>Llano Estacado (O) Region</vt:lpstr>
      <vt:lpstr>Llano Estacado (O) Region</vt:lpstr>
      <vt:lpstr>Lavaca (P) Region</vt:lpstr>
      <vt:lpstr>Lavaca (P) Region</vt:lpstr>
    </vt:vector>
  </TitlesOfParts>
  <Company>Texas Water Development Board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Meesey</dc:creator>
  <cp:lastModifiedBy>TWDB</cp:lastModifiedBy>
  <cp:revision>121</cp:revision>
  <dcterms:created xsi:type="dcterms:W3CDTF">2011-09-27T14:57:56Z</dcterms:created>
  <dcterms:modified xsi:type="dcterms:W3CDTF">2011-10-18T14:14:30Z</dcterms:modified>
</cp:coreProperties>
</file>