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61" r:id="rId2"/>
    <p:sldId id="271" r:id="rId3"/>
    <p:sldId id="274" r:id="rId4"/>
    <p:sldId id="260" r:id="rId5"/>
    <p:sldId id="270" r:id="rId6"/>
    <p:sldId id="259" r:id="rId7"/>
    <p:sldId id="269" r:id="rId8"/>
    <p:sldId id="266" r:id="rId9"/>
    <p:sldId id="267" r:id="rId10"/>
    <p:sldId id="277" r:id="rId11"/>
    <p:sldId id="278" r:id="rId12"/>
    <p:sldId id="263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066"/>
    <a:srgbClr val="F9F7B4"/>
    <a:srgbClr val="E8F9B5"/>
    <a:srgbClr val="002D47"/>
    <a:srgbClr val="3981A9"/>
    <a:srgbClr val="3686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4628" autoAdjust="0"/>
  </p:normalViewPr>
  <p:slideViewPr>
    <p:cSldViewPr snapToObjects="1">
      <p:cViewPr varScale="1">
        <p:scale>
          <a:sx n="48" d="100"/>
          <a:sy n="48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DC784-84B5-4478-8DDE-6EC518B389A6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6408-2C69-4797-B34C-4453BC383C0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69875" y="345479"/>
            <a:ext cx="650875" cy="708026"/>
            <a:chOff x="920750" y="1053504"/>
            <a:chExt cx="650875" cy="708026"/>
          </a:xfrm>
        </p:grpSpPr>
        <p:sp>
          <p:nvSpPr>
            <p:cNvPr id="8" name="Rectangle 7"/>
            <p:cNvSpPr/>
            <p:nvPr/>
          </p:nvSpPr>
          <p:spPr>
            <a:xfrm>
              <a:off x="920750" y="1053504"/>
              <a:ext cx="650875" cy="699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138158" y="1053505"/>
              <a:ext cx="433467" cy="458054"/>
            </a:xfrm>
            <a:custGeom>
              <a:avLst/>
              <a:gdLst/>
              <a:ahLst/>
              <a:cxnLst>
                <a:cxn ang="0">
                  <a:pos x="2155" y="0"/>
                </a:cxn>
                <a:cxn ang="0">
                  <a:pos x="4249" y="291"/>
                </a:cxn>
                <a:cxn ang="0">
                  <a:pos x="5497" y="771"/>
                </a:cxn>
                <a:cxn ang="0">
                  <a:pos x="6937" y="867"/>
                </a:cxn>
                <a:cxn ang="0">
                  <a:pos x="7434" y="1506"/>
                </a:cxn>
                <a:cxn ang="0">
                  <a:pos x="7729" y="2355"/>
                </a:cxn>
                <a:cxn ang="0">
                  <a:pos x="7652" y="3218"/>
                </a:cxn>
                <a:cxn ang="0">
                  <a:pos x="8569" y="3051"/>
                </a:cxn>
                <a:cxn ang="0">
                  <a:pos x="9620" y="3218"/>
                </a:cxn>
                <a:cxn ang="0">
                  <a:pos x="10273" y="4011"/>
                </a:cxn>
                <a:cxn ang="0">
                  <a:pos x="10276" y="5174"/>
                </a:cxn>
                <a:cxn ang="0">
                  <a:pos x="9948" y="5786"/>
                </a:cxn>
                <a:cxn ang="0">
                  <a:pos x="9620" y="6152"/>
                </a:cxn>
                <a:cxn ang="0">
                  <a:pos x="10057" y="6641"/>
                </a:cxn>
                <a:cxn ang="0">
                  <a:pos x="10276" y="7375"/>
                </a:cxn>
                <a:cxn ang="0">
                  <a:pos x="10932" y="7497"/>
                </a:cxn>
                <a:cxn ang="0">
                  <a:pos x="11449" y="7995"/>
                </a:cxn>
                <a:cxn ang="0">
                  <a:pos x="11521" y="8811"/>
                </a:cxn>
                <a:cxn ang="0">
                  <a:pos x="11260" y="9331"/>
                </a:cxn>
                <a:cxn ang="0">
                  <a:pos x="10932" y="9821"/>
                </a:cxn>
                <a:cxn ang="0">
                  <a:pos x="10713" y="10432"/>
                </a:cxn>
                <a:cxn ang="0">
                  <a:pos x="10495" y="10677"/>
                </a:cxn>
                <a:cxn ang="0">
                  <a:pos x="10385" y="11410"/>
                </a:cxn>
                <a:cxn ang="0">
                  <a:pos x="10276" y="11777"/>
                </a:cxn>
                <a:cxn ang="0">
                  <a:pos x="10057" y="11899"/>
                </a:cxn>
                <a:cxn ang="0">
                  <a:pos x="9620" y="12022"/>
                </a:cxn>
                <a:cxn ang="0">
                  <a:pos x="9073" y="12633"/>
                </a:cxn>
                <a:cxn ang="0">
                  <a:pos x="7871" y="12877"/>
                </a:cxn>
                <a:cxn ang="0">
                  <a:pos x="6778" y="12755"/>
                </a:cxn>
                <a:cxn ang="0">
                  <a:pos x="6231" y="12144"/>
                </a:cxn>
                <a:cxn ang="0">
                  <a:pos x="5903" y="12022"/>
                </a:cxn>
                <a:cxn ang="0">
                  <a:pos x="5425" y="12243"/>
                </a:cxn>
                <a:cxn ang="0">
                  <a:pos x="4701" y="12144"/>
                </a:cxn>
                <a:cxn ang="0">
                  <a:pos x="4263" y="11899"/>
                </a:cxn>
                <a:cxn ang="0">
                  <a:pos x="3717" y="12388"/>
                </a:cxn>
                <a:cxn ang="0">
                  <a:pos x="2624" y="12633"/>
                </a:cxn>
                <a:cxn ang="0">
                  <a:pos x="1749" y="12144"/>
                </a:cxn>
                <a:cxn ang="0">
                  <a:pos x="875" y="12144"/>
                </a:cxn>
                <a:cxn ang="0">
                  <a:pos x="529" y="12531"/>
                </a:cxn>
                <a:cxn ang="0">
                  <a:pos x="328" y="13122"/>
                </a:cxn>
                <a:cxn ang="0">
                  <a:pos x="109" y="14467"/>
                </a:cxn>
                <a:cxn ang="0">
                  <a:pos x="0" y="16057"/>
                </a:cxn>
                <a:cxn ang="0">
                  <a:pos x="145" y="17067"/>
                </a:cxn>
                <a:cxn ang="0">
                  <a:pos x="437" y="18013"/>
                </a:cxn>
                <a:cxn ang="0">
                  <a:pos x="1417" y="19227"/>
                </a:cxn>
                <a:cxn ang="0">
                  <a:pos x="2624" y="19847"/>
                </a:cxn>
                <a:cxn ang="0">
                  <a:pos x="4482" y="19847"/>
                </a:cxn>
                <a:cxn ang="0">
                  <a:pos x="7106" y="19358"/>
                </a:cxn>
                <a:cxn ang="0">
                  <a:pos x="9620" y="18502"/>
                </a:cxn>
                <a:cxn ang="0">
                  <a:pos x="12337" y="17883"/>
                </a:cxn>
                <a:cxn ang="0">
                  <a:pos x="14953" y="17739"/>
                </a:cxn>
                <a:cxn ang="0">
                  <a:pos x="17425" y="18147"/>
                </a:cxn>
                <a:cxn ang="0">
                  <a:pos x="18912" y="18747"/>
                </a:cxn>
                <a:cxn ang="0">
                  <a:pos x="18886" y="0"/>
                </a:cxn>
                <a:cxn ang="0">
                  <a:pos x="2155" y="0"/>
                </a:cxn>
              </a:cxnLst>
              <a:rect l="0" t="0" r="r" b="b"/>
              <a:pathLst>
                <a:path w="18912" h="19950">
                  <a:moveTo>
                    <a:pt x="2155" y="0"/>
                  </a:moveTo>
                  <a:lnTo>
                    <a:pt x="4249" y="291"/>
                  </a:lnTo>
                  <a:lnTo>
                    <a:pt x="5497" y="771"/>
                  </a:lnTo>
                  <a:cubicBezTo>
                    <a:pt x="6193" y="651"/>
                    <a:pt x="6614" y="745"/>
                    <a:pt x="6937" y="867"/>
                  </a:cubicBezTo>
                  <a:cubicBezTo>
                    <a:pt x="7260" y="989"/>
                    <a:pt x="7302" y="1258"/>
                    <a:pt x="7434" y="1506"/>
                  </a:cubicBezTo>
                  <a:cubicBezTo>
                    <a:pt x="7566" y="1754"/>
                    <a:pt x="7693" y="2070"/>
                    <a:pt x="7729" y="2355"/>
                  </a:cubicBezTo>
                  <a:cubicBezTo>
                    <a:pt x="7765" y="2640"/>
                    <a:pt x="7512" y="3102"/>
                    <a:pt x="7652" y="3218"/>
                  </a:cubicBezTo>
                  <a:cubicBezTo>
                    <a:pt x="7834" y="3299"/>
                    <a:pt x="8241" y="3051"/>
                    <a:pt x="8569" y="3051"/>
                  </a:cubicBezTo>
                  <a:cubicBezTo>
                    <a:pt x="8897" y="3051"/>
                    <a:pt x="9336" y="3058"/>
                    <a:pt x="9620" y="3218"/>
                  </a:cubicBezTo>
                  <a:cubicBezTo>
                    <a:pt x="9857" y="3401"/>
                    <a:pt x="10164" y="3685"/>
                    <a:pt x="10273" y="4011"/>
                  </a:cubicBezTo>
                  <a:cubicBezTo>
                    <a:pt x="10382" y="4337"/>
                    <a:pt x="10330" y="4878"/>
                    <a:pt x="10276" y="5174"/>
                  </a:cubicBezTo>
                  <a:cubicBezTo>
                    <a:pt x="10258" y="5480"/>
                    <a:pt x="10057" y="5623"/>
                    <a:pt x="9948" y="5786"/>
                  </a:cubicBezTo>
                  <a:cubicBezTo>
                    <a:pt x="9839" y="5949"/>
                    <a:pt x="9602" y="6010"/>
                    <a:pt x="9620" y="6152"/>
                  </a:cubicBezTo>
                  <a:cubicBezTo>
                    <a:pt x="9638" y="6294"/>
                    <a:pt x="9948" y="6437"/>
                    <a:pt x="10057" y="6641"/>
                  </a:cubicBezTo>
                  <a:cubicBezTo>
                    <a:pt x="10166" y="6845"/>
                    <a:pt x="10130" y="7232"/>
                    <a:pt x="10276" y="7375"/>
                  </a:cubicBezTo>
                  <a:cubicBezTo>
                    <a:pt x="10422" y="7518"/>
                    <a:pt x="10768" y="7395"/>
                    <a:pt x="10932" y="7497"/>
                  </a:cubicBezTo>
                  <a:cubicBezTo>
                    <a:pt x="11128" y="7600"/>
                    <a:pt x="11351" y="7776"/>
                    <a:pt x="11449" y="7995"/>
                  </a:cubicBezTo>
                  <a:cubicBezTo>
                    <a:pt x="11547" y="8214"/>
                    <a:pt x="11552" y="8588"/>
                    <a:pt x="11521" y="8811"/>
                  </a:cubicBezTo>
                  <a:cubicBezTo>
                    <a:pt x="11490" y="9034"/>
                    <a:pt x="11358" y="9163"/>
                    <a:pt x="11260" y="9331"/>
                  </a:cubicBezTo>
                  <a:lnTo>
                    <a:pt x="10932" y="9821"/>
                  </a:lnTo>
                  <a:lnTo>
                    <a:pt x="10713" y="10432"/>
                  </a:lnTo>
                  <a:lnTo>
                    <a:pt x="10495" y="10677"/>
                  </a:lnTo>
                  <a:lnTo>
                    <a:pt x="10385" y="11410"/>
                  </a:lnTo>
                  <a:lnTo>
                    <a:pt x="10276" y="11777"/>
                  </a:lnTo>
                  <a:lnTo>
                    <a:pt x="10057" y="11899"/>
                  </a:lnTo>
                  <a:lnTo>
                    <a:pt x="9620" y="12022"/>
                  </a:lnTo>
                  <a:lnTo>
                    <a:pt x="9073" y="12633"/>
                  </a:lnTo>
                  <a:cubicBezTo>
                    <a:pt x="8782" y="12775"/>
                    <a:pt x="8253" y="12857"/>
                    <a:pt x="7871" y="12877"/>
                  </a:cubicBezTo>
                  <a:cubicBezTo>
                    <a:pt x="7489" y="12897"/>
                    <a:pt x="7051" y="12877"/>
                    <a:pt x="6778" y="12755"/>
                  </a:cubicBezTo>
                  <a:lnTo>
                    <a:pt x="6231" y="12144"/>
                  </a:lnTo>
                  <a:lnTo>
                    <a:pt x="5903" y="12022"/>
                  </a:lnTo>
                  <a:lnTo>
                    <a:pt x="5425" y="12243"/>
                  </a:lnTo>
                  <a:cubicBezTo>
                    <a:pt x="5225" y="12263"/>
                    <a:pt x="4895" y="12201"/>
                    <a:pt x="4701" y="12144"/>
                  </a:cubicBezTo>
                  <a:cubicBezTo>
                    <a:pt x="4507" y="12087"/>
                    <a:pt x="4427" y="11858"/>
                    <a:pt x="4263" y="11899"/>
                  </a:cubicBezTo>
                  <a:lnTo>
                    <a:pt x="3717" y="12388"/>
                  </a:lnTo>
                  <a:cubicBezTo>
                    <a:pt x="3444" y="12510"/>
                    <a:pt x="2952" y="12674"/>
                    <a:pt x="2624" y="12633"/>
                  </a:cubicBezTo>
                  <a:cubicBezTo>
                    <a:pt x="2296" y="12592"/>
                    <a:pt x="2041" y="12226"/>
                    <a:pt x="1749" y="12144"/>
                  </a:cubicBezTo>
                  <a:lnTo>
                    <a:pt x="875" y="12144"/>
                  </a:lnTo>
                  <a:cubicBezTo>
                    <a:pt x="672" y="12208"/>
                    <a:pt x="620" y="12368"/>
                    <a:pt x="529" y="12531"/>
                  </a:cubicBezTo>
                  <a:cubicBezTo>
                    <a:pt x="438" y="12694"/>
                    <a:pt x="398" y="12799"/>
                    <a:pt x="328" y="13122"/>
                  </a:cubicBezTo>
                  <a:lnTo>
                    <a:pt x="109" y="14467"/>
                  </a:lnTo>
                  <a:lnTo>
                    <a:pt x="0" y="16057"/>
                  </a:lnTo>
                  <a:cubicBezTo>
                    <a:pt x="14" y="16486"/>
                    <a:pt x="72" y="16741"/>
                    <a:pt x="145" y="17067"/>
                  </a:cubicBezTo>
                  <a:cubicBezTo>
                    <a:pt x="218" y="17393"/>
                    <a:pt x="225" y="17653"/>
                    <a:pt x="437" y="18013"/>
                  </a:cubicBezTo>
                  <a:cubicBezTo>
                    <a:pt x="692" y="18502"/>
                    <a:pt x="1053" y="18921"/>
                    <a:pt x="1417" y="19227"/>
                  </a:cubicBezTo>
                  <a:cubicBezTo>
                    <a:pt x="1781" y="19533"/>
                    <a:pt x="2113" y="19744"/>
                    <a:pt x="2624" y="19847"/>
                  </a:cubicBezTo>
                  <a:cubicBezTo>
                    <a:pt x="3135" y="19950"/>
                    <a:pt x="3735" y="19929"/>
                    <a:pt x="4482" y="19847"/>
                  </a:cubicBezTo>
                  <a:cubicBezTo>
                    <a:pt x="5229" y="19765"/>
                    <a:pt x="6250" y="19582"/>
                    <a:pt x="7106" y="19358"/>
                  </a:cubicBezTo>
                  <a:cubicBezTo>
                    <a:pt x="7106" y="19358"/>
                    <a:pt x="8764" y="18726"/>
                    <a:pt x="9620" y="18502"/>
                  </a:cubicBezTo>
                  <a:cubicBezTo>
                    <a:pt x="10476" y="18278"/>
                    <a:pt x="11444" y="18005"/>
                    <a:pt x="12337" y="17883"/>
                  </a:cubicBezTo>
                  <a:cubicBezTo>
                    <a:pt x="13230" y="17761"/>
                    <a:pt x="14065" y="17739"/>
                    <a:pt x="14953" y="17739"/>
                  </a:cubicBezTo>
                  <a:cubicBezTo>
                    <a:pt x="15841" y="17739"/>
                    <a:pt x="16769" y="17984"/>
                    <a:pt x="17425" y="18147"/>
                  </a:cubicBezTo>
                  <a:lnTo>
                    <a:pt x="18912" y="18747"/>
                  </a:lnTo>
                  <a:lnTo>
                    <a:pt x="18886" y="0"/>
                  </a:lnTo>
                  <a:lnTo>
                    <a:pt x="2155" y="0"/>
                  </a:lnTo>
                  <a:close/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920750" y="1053505"/>
              <a:ext cx="261970" cy="404007"/>
            </a:xfrm>
            <a:custGeom>
              <a:avLst/>
              <a:gdLst/>
              <a:ahLst/>
              <a:cxnLst>
                <a:cxn ang="0">
                  <a:pos x="13" y="13719"/>
                </a:cxn>
                <a:cxn ang="0">
                  <a:pos x="16" y="0"/>
                </a:cxn>
                <a:cxn ang="0">
                  <a:pos x="9904" y="0"/>
                </a:cxn>
                <a:cxn ang="0">
                  <a:pos x="9184" y="144"/>
                </a:cxn>
                <a:cxn ang="0">
                  <a:pos x="8263" y="237"/>
                </a:cxn>
                <a:cxn ang="0">
                  <a:pos x="7432" y="456"/>
                </a:cxn>
                <a:cxn ang="0">
                  <a:pos x="6640" y="1167"/>
                </a:cxn>
                <a:cxn ang="0">
                  <a:pos x="6540" y="1592"/>
                </a:cxn>
                <a:cxn ang="0">
                  <a:pos x="6104" y="1225"/>
                </a:cxn>
                <a:cxn ang="0">
                  <a:pos x="5450" y="1225"/>
                </a:cxn>
                <a:cxn ang="0">
                  <a:pos x="5128" y="1416"/>
                </a:cxn>
                <a:cxn ang="0">
                  <a:pos x="4624" y="1560"/>
                </a:cxn>
                <a:cxn ang="0">
                  <a:pos x="4251" y="2082"/>
                </a:cxn>
                <a:cxn ang="0">
                  <a:pos x="3815" y="2082"/>
                </a:cxn>
                <a:cxn ang="0">
                  <a:pos x="3520" y="2256"/>
                </a:cxn>
                <a:cxn ang="0">
                  <a:pos x="3488" y="2695"/>
                </a:cxn>
                <a:cxn ang="0">
                  <a:pos x="3052" y="2940"/>
                </a:cxn>
                <a:cxn ang="0">
                  <a:pos x="2536" y="3408"/>
                </a:cxn>
                <a:cxn ang="0">
                  <a:pos x="2344" y="4488"/>
                </a:cxn>
                <a:cxn ang="0">
                  <a:pos x="2616" y="5022"/>
                </a:cxn>
                <a:cxn ang="0">
                  <a:pos x="2180" y="5512"/>
                </a:cxn>
                <a:cxn ang="0">
                  <a:pos x="1853" y="6124"/>
                </a:cxn>
                <a:cxn ang="0">
                  <a:pos x="1853" y="6859"/>
                </a:cxn>
                <a:cxn ang="0">
                  <a:pos x="2180" y="7472"/>
                </a:cxn>
                <a:cxn ang="0">
                  <a:pos x="1635" y="8207"/>
                </a:cxn>
                <a:cxn ang="0">
                  <a:pos x="1360" y="9480"/>
                </a:cxn>
                <a:cxn ang="0">
                  <a:pos x="1635" y="10411"/>
                </a:cxn>
                <a:cxn ang="0">
                  <a:pos x="2180" y="11146"/>
                </a:cxn>
                <a:cxn ang="0">
                  <a:pos x="2616" y="11269"/>
                </a:cxn>
                <a:cxn ang="0">
                  <a:pos x="3706" y="11514"/>
                </a:cxn>
                <a:cxn ang="0">
                  <a:pos x="4905" y="11636"/>
                </a:cxn>
                <a:cxn ang="0">
                  <a:pos x="5668" y="11636"/>
                </a:cxn>
                <a:cxn ang="0">
                  <a:pos x="6928" y="12096"/>
                </a:cxn>
                <a:cxn ang="0">
                  <a:pos x="7521" y="12984"/>
                </a:cxn>
                <a:cxn ang="0">
                  <a:pos x="7739" y="14208"/>
                </a:cxn>
                <a:cxn ang="0">
                  <a:pos x="7792" y="15384"/>
                </a:cxn>
                <a:cxn ang="0">
                  <a:pos x="7739" y="16413"/>
                </a:cxn>
                <a:cxn ang="0">
                  <a:pos x="7630" y="17148"/>
                </a:cxn>
                <a:cxn ang="0">
                  <a:pos x="7288" y="17448"/>
                </a:cxn>
                <a:cxn ang="0">
                  <a:pos x="6540" y="17393"/>
                </a:cxn>
                <a:cxn ang="0">
                  <a:pos x="5392" y="16200"/>
                </a:cxn>
                <a:cxn ang="0">
                  <a:pos x="3856" y="14808"/>
                </a:cxn>
                <a:cxn ang="0">
                  <a:pos x="2368" y="14088"/>
                </a:cxn>
                <a:cxn ang="0">
                  <a:pos x="1144" y="13848"/>
                </a:cxn>
                <a:cxn ang="0">
                  <a:pos x="0" y="13718"/>
                </a:cxn>
              </a:cxnLst>
              <a:rect l="0" t="0" r="r" b="b"/>
              <a:pathLst>
                <a:path w="11435" h="17601">
                  <a:moveTo>
                    <a:pt x="13" y="13719"/>
                  </a:moveTo>
                  <a:lnTo>
                    <a:pt x="16" y="0"/>
                  </a:lnTo>
                  <a:lnTo>
                    <a:pt x="9904" y="0"/>
                  </a:lnTo>
                  <a:cubicBezTo>
                    <a:pt x="11435" y="24"/>
                    <a:pt x="9457" y="105"/>
                    <a:pt x="9184" y="144"/>
                  </a:cubicBezTo>
                  <a:cubicBezTo>
                    <a:pt x="8911" y="183"/>
                    <a:pt x="8555" y="185"/>
                    <a:pt x="8263" y="237"/>
                  </a:cubicBezTo>
                  <a:cubicBezTo>
                    <a:pt x="7971" y="289"/>
                    <a:pt x="7702" y="301"/>
                    <a:pt x="7432" y="456"/>
                  </a:cubicBezTo>
                  <a:cubicBezTo>
                    <a:pt x="7162" y="611"/>
                    <a:pt x="6715" y="915"/>
                    <a:pt x="6640" y="1167"/>
                  </a:cubicBezTo>
                  <a:cubicBezTo>
                    <a:pt x="6565" y="1419"/>
                    <a:pt x="6613" y="1592"/>
                    <a:pt x="6540" y="1592"/>
                  </a:cubicBezTo>
                  <a:cubicBezTo>
                    <a:pt x="6467" y="1592"/>
                    <a:pt x="6286" y="1286"/>
                    <a:pt x="6104" y="1225"/>
                  </a:cubicBezTo>
                  <a:cubicBezTo>
                    <a:pt x="5922" y="1164"/>
                    <a:pt x="5613" y="1193"/>
                    <a:pt x="5450" y="1225"/>
                  </a:cubicBezTo>
                  <a:lnTo>
                    <a:pt x="5128" y="1416"/>
                  </a:lnTo>
                  <a:cubicBezTo>
                    <a:pt x="5022" y="1516"/>
                    <a:pt x="4770" y="1449"/>
                    <a:pt x="4624" y="1560"/>
                  </a:cubicBezTo>
                  <a:cubicBezTo>
                    <a:pt x="4478" y="1671"/>
                    <a:pt x="4386" y="1995"/>
                    <a:pt x="4251" y="2082"/>
                  </a:cubicBezTo>
                  <a:lnTo>
                    <a:pt x="3815" y="2082"/>
                  </a:lnTo>
                  <a:lnTo>
                    <a:pt x="3520" y="2256"/>
                  </a:lnTo>
                  <a:lnTo>
                    <a:pt x="3488" y="2695"/>
                  </a:lnTo>
                  <a:cubicBezTo>
                    <a:pt x="3410" y="2809"/>
                    <a:pt x="3234" y="2797"/>
                    <a:pt x="3052" y="2940"/>
                  </a:cubicBezTo>
                  <a:cubicBezTo>
                    <a:pt x="2894" y="3059"/>
                    <a:pt x="2654" y="3150"/>
                    <a:pt x="2536" y="3408"/>
                  </a:cubicBezTo>
                  <a:cubicBezTo>
                    <a:pt x="2418" y="3666"/>
                    <a:pt x="2331" y="4219"/>
                    <a:pt x="2344" y="4488"/>
                  </a:cubicBezTo>
                  <a:lnTo>
                    <a:pt x="2616" y="5022"/>
                  </a:lnTo>
                  <a:cubicBezTo>
                    <a:pt x="2589" y="5193"/>
                    <a:pt x="2307" y="5328"/>
                    <a:pt x="2180" y="5512"/>
                  </a:cubicBezTo>
                  <a:cubicBezTo>
                    <a:pt x="2053" y="5696"/>
                    <a:pt x="1907" y="5900"/>
                    <a:pt x="1853" y="6124"/>
                  </a:cubicBezTo>
                  <a:cubicBezTo>
                    <a:pt x="1799" y="6348"/>
                    <a:pt x="1799" y="6634"/>
                    <a:pt x="1853" y="6859"/>
                  </a:cubicBezTo>
                  <a:cubicBezTo>
                    <a:pt x="1907" y="7084"/>
                    <a:pt x="2216" y="7247"/>
                    <a:pt x="2180" y="7472"/>
                  </a:cubicBezTo>
                  <a:cubicBezTo>
                    <a:pt x="2144" y="7697"/>
                    <a:pt x="1744" y="7942"/>
                    <a:pt x="1635" y="8207"/>
                  </a:cubicBezTo>
                  <a:cubicBezTo>
                    <a:pt x="1498" y="8542"/>
                    <a:pt x="1360" y="9113"/>
                    <a:pt x="1360" y="9480"/>
                  </a:cubicBezTo>
                  <a:cubicBezTo>
                    <a:pt x="1360" y="9847"/>
                    <a:pt x="1498" y="10133"/>
                    <a:pt x="1635" y="10411"/>
                  </a:cubicBezTo>
                  <a:lnTo>
                    <a:pt x="2180" y="11146"/>
                  </a:lnTo>
                  <a:lnTo>
                    <a:pt x="2616" y="11269"/>
                  </a:lnTo>
                  <a:cubicBezTo>
                    <a:pt x="2870" y="11330"/>
                    <a:pt x="3325" y="11453"/>
                    <a:pt x="3706" y="11514"/>
                  </a:cubicBezTo>
                  <a:cubicBezTo>
                    <a:pt x="4087" y="11575"/>
                    <a:pt x="4578" y="11616"/>
                    <a:pt x="4905" y="11636"/>
                  </a:cubicBezTo>
                  <a:cubicBezTo>
                    <a:pt x="5232" y="11656"/>
                    <a:pt x="5341" y="11534"/>
                    <a:pt x="5668" y="11636"/>
                  </a:cubicBezTo>
                  <a:cubicBezTo>
                    <a:pt x="6005" y="11713"/>
                    <a:pt x="6619" y="11871"/>
                    <a:pt x="6928" y="12096"/>
                  </a:cubicBezTo>
                  <a:cubicBezTo>
                    <a:pt x="7237" y="12321"/>
                    <a:pt x="7386" y="12632"/>
                    <a:pt x="7521" y="12984"/>
                  </a:cubicBezTo>
                  <a:lnTo>
                    <a:pt x="7739" y="14208"/>
                  </a:lnTo>
                  <a:cubicBezTo>
                    <a:pt x="7775" y="14616"/>
                    <a:pt x="7792" y="15017"/>
                    <a:pt x="7792" y="15384"/>
                  </a:cubicBezTo>
                  <a:cubicBezTo>
                    <a:pt x="7792" y="15751"/>
                    <a:pt x="7766" y="16119"/>
                    <a:pt x="7739" y="16413"/>
                  </a:cubicBezTo>
                  <a:cubicBezTo>
                    <a:pt x="7712" y="16707"/>
                    <a:pt x="7705" y="16975"/>
                    <a:pt x="7630" y="17148"/>
                  </a:cubicBezTo>
                  <a:cubicBezTo>
                    <a:pt x="7555" y="17321"/>
                    <a:pt x="7470" y="17407"/>
                    <a:pt x="7288" y="17448"/>
                  </a:cubicBezTo>
                  <a:cubicBezTo>
                    <a:pt x="7106" y="17489"/>
                    <a:pt x="6856" y="17601"/>
                    <a:pt x="6540" y="17393"/>
                  </a:cubicBezTo>
                  <a:cubicBezTo>
                    <a:pt x="6224" y="17185"/>
                    <a:pt x="5839" y="16631"/>
                    <a:pt x="5392" y="16200"/>
                  </a:cubicBezTo>
                  <a:cubicBezTo>
                    <a:pt x="4945" y="15769"/>
                    <a:pt x="4360" y="15160"/>
                    <a:pt x="3856" y="14808"/>
                  </a:cubicBezTo>
                  <a:cubicBezTo>
                    <a:pt x="3352" y="14456"/>
                    <a:pt x="2820" y="14248"/>
                    <a:pt x="2368" y="14088"/>
                  </a:cubicBezTo>
                  <a:cubicBezTo>
                    <a:pt x="1916" y="13928"/>
                    <a:pt x="1538" y="13910"/>
                    <a:pt x="1144" y="13848"/>
                  </a:cubicBezTo>
                  <a:lnTo>
                    <a:pt x="0" y="13718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920750" y="1419678"/>
              <a:ext cx="650875" cy="34185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7" y="0"/>
                </a:cxn>
                <a:cxn ang="0">
                  <a:pos x="840" y="150"/>
                </a:cxn>
                <a:cxn ang="0">
                  <a:pos x="1872" y="654"/>
                </a:cxn>
                <a:cxn ang="0">
                  <a:pos x="3024" y="1830"/>
                </a:cxn>
                <a:cxn ang="0">
                  <a:pos x="6768" y="6462"/>
                </a:cxn>
                <a:cxn ang="0">
                  <a:pos x="12072" y="8214"/>
                </a:cxn>
                <a:cxn ang="0">
                  <a:pos x="18816" y="7206"/>
                </a:cxn>
                <a:cxn ang="0">
                  <a:pos x="22776" y="8238"/>
                </a:cxn>
                <a:cxn ang="0">
                  <a:pos x="25402" y="10196"/>
                </a:cxn>
                <a:cxn ang="0">
                  <a:pos x="27245" y="12731"/>
                </a:cxn>
                <a:cxn ang="0">
                  <a:pos x="28344" y="14799"/>
                </a:cxn>
                <a:cxn ang="0">
                  <a:pos x="28362" y="14856"/>
                </a:cxn>
                <a:cxn ang="0">
                  <a:pos x="0" y="14859"/>
                </a:cxn>
                <a:cxn ang="0">
                  <a:pos x="0" y="3"/>
                </a:cxn>
              </a:cxnLst>
              <a:rect l="0" t="0" r="r" b="b"/>
              <a:pathLst>
                <a:path w="28362" h="14859">
                  <a:moveTo>
                    <a:pt x="0" y="3"/>
                  </a:moveTo>
                  <a:lnTo>
                    <a:pt x="57" y="0"/>
                  </a:lnTo>
                  <a:cubicBezTo>
                    <a:pt x="197" y="24"/>
                    <a:pt x="538" y="41"/>
                    <a:pt x="840" y="150"/>
                  </a:cubicBezTo>
                  <a:cubicBezTo>
                    <a:pt x="1104" y="226"/>
                    <a:pt x="1508" y="374"/>
                    <a:pt x="1872" y="654"/>
                  </a:cubicBezTo>
                  <a:cubicBezTo>
                    <a:pt x="2236" y="934"/>
                    <a:pt x="2208" y="862"/>
                    <a:pt x="3024" y="1830"/>
                  </a:cubicBezTo>
                  <a:cubicBezTo>
                    <a:pt x="3840" y="2798"/>
                    <a:pt x="5260" y="5398"/>
                    <a:pt x="6768" y="6462"/>
                  </a:cubicBezTo>
                  <a:cubicBezTo>
                    <a:pt x="8276" y="7526"/>
                    <a:pt x="10064" y="8090"/>
                    <a:pt x="12072" y="8214"/>
                  </a:cubicBezTo>
                  <a:cubicBezTo>
                    <a:pt x="14080" y="8338"/>
                    <a:pt x="17032" y="7202"/>
                    <a:pt x="18816" y="7206"/>
                  </a:cubicBezTo>
                  <a:cubicBezTo>
                    <a:pt x="20600" y="7210"/>
                    <a:pt x="21678" y="7740"/>
                    <a:pt x="22776" y="8238"/>
                  </a:cubicBezTo>
                  <a:cubicBezTo>
                    <a:pt x="23874" y="8736"/>
                    <a:pt x="24657" y="9447"/>
                    <a:pt x="25402" y="10196"/>
                  </a:cubicBezTo>
                  <a:cubicBezTo>
                    <a:pt x="26147" y="10945"/>
                    <a:pt x="26755" y="11964"/>
                    <a:pt x="27245" y="12731"/>
                  </a:cubicBezTo>
                  <a:cubicBezTo>
                    <a:pt x="27728" y="13499"/>
                    <a:pt x="28169" y="14452"/>
                    <a:pt x="28344" y="14799"/>
                  </a:cubicBezTo>
                  <a:lnTo>
                    <a:pt x="28362" y="14856"/>
                  </a:lnTo>
                  <a:lnTo>
                    <a:pt x="0" y="14859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009900">
                    <a:alpha val="50000"/>
                  </a:srgbClr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1323B-2E7B-4B81-805F-197DC854B07B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9658F-784A-4FDB-8435-2BF936E3C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9DFBC-4EC4-441B-B432-87AEB0DA750B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D72FC-5EDB-461E-A185-ECE386748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600200"/>
            <a:ext cx="70866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86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08654E-FF39-47FB-9718-30C419127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F38055-3EC7-4647-AF31-101F3BC25E71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74EDA-E37F-48D1-9B3F-775DB0A80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0F260-6404-4E9E-AD43-DE8AB8F5CAF9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6D55D-7E0F-404E-9D6B-4895C726B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B855F-BA0E-41FF-BFC7-BA9828787F51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ACEA3-AA88-41CB-8F2C-3591C3B6C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A5D59-4C0F-4DC3-A597-2C03754580A7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D805-715A-4297-9D1D-67D6BEAAA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718B-EA20-412A-B83F-FC8860540E26}" type="datetime1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97BC-4FC7-4C5E-97B5-8EBC3EE6C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165BE-A3FC-4E89-9E39-CDB1F8A0C005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BDFFC-D4AD-4713-BB2D-6488C6D23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5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alibri" pitchFamily="35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alibri" pitchFamily="3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22229-BAC1-4B09-82CD-9C507A88E422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F06F0DC-2F97-4E7A-BE82-56756FB05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86B2"/>
            </a:gs>
            <a:gs pos="25000">
              <a:srgbClr val="3981A9"/>
            </a:gs>
            <a:gs pos="100000">
              <a:srgbClr val="002D4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rot="10800000" flipH="1">
            <a:off x="0" y="5781675"/>
            <a:ext cx="915352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alibri" pitchFamily="35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10800000" flipH="1">
            <a:off x="3581400" y="6019800"/>
            <a:ext cx="5562600" cy="825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alibri" pitchFamily="35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524001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  <a:latin typeface="Calibri" pitchFamily="35" charset="0"/>
              </a:defRPr>
            </a:lvl1pPr>
          </a:lstStyle>
          <a:p>
            <a:fld id="{414D718B-EA20-412A-B83F-FC8860540E26}" type="datetime1">
              <a:rPr lang="en-US"/>
              <a:pPr/>
              <a:t>10/12/2010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1EAEE"/>
                </a:solidFill>
                <a:latin typeface="Calibri" pitchFamily="35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alibri" pitchFamily="35" charset="0"/>
              </a:defRPr>
            </a:lvl1pPr>
          </a:lstStyle>
          <a:p>
            <a:fld id="{C1FF97BC-4FC7-4C5E-97B5-8EBC3EE6CA9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 rot="10800000" flipH="1">
            <a:off x="19050" y="6072188"/>
            <a:ext cx="9134475" cy="649287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5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libri" pitchFamily="35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2" r:id="rId7"/>
    <p:sldLayoutId id="2147483707" r:id="rId8"/>
    <p:sldLayoutId id="2147483710" r:id="rId9"/>
    <p:sldLayoutId id="2147483708" r:id="rId10"/>
    <p:sldLayoutId id="2147483709" r:id="rId11"/>
    <p:sldLayoutId id="214748371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rgbClr val="F9F7B4"/>
          </a:solidFill>
          <a:effectLst>
            <a:outerShdw blurRad="50800" dist="38100" algn="r">
              <a:srgbClr val="000000">
                <a:alpha val="43000"/>
              </a:srgbClr>
            </a:outerShdw>
          </a:effectLst>
          <a:latin typeface="+mj-lt"/>
          <a:ea typeface="ＭＳ Ｐゴシック" pitchFamily="35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5" charset="0"/>
          <a:ea typeface="ＭＳ Ｐゴシック" pitchFamily="35" charset="-12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 2" pitchFamily="35" charset="2"/>
        <a:buChar char=""/>
        <a:defRPr sz="2600" kern="1200">
          <a:solidFill>
            <a:schemeClr val="tx1"/>
          </a:solidFill>
          <a:latin typeface="+mj-lt"/>
          <a:ea typeface="ＭＳ Ｐゴシック" pitchFamily="35" charset="-128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35" charset="2"/>
        <a:buChar char=""/>
        <a:defRPr sz="2400" kern="1200">
          <a:solidFill>
            <a:schemeClr val="tx1"/>
          </a:solidFill>
          <a:latin typeface="+mj-lt"/>
          <a:ea typeface="ＭＳ Ｐゴシック" pitchFamily="35" charset="-128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 2" pitchFamily="35" charset="2"/>
        <a:buChar char=""/>
        <a:defRPr sz="2100" kern="1200">
          <a:solidFill>
            <a:schemeClr val="tx1"/>
          </a:solidFill>
          <a:latin typeface="+mj-lt"/>
          <a:ea typeface="ＭＳ Ｐゴシック" pitchFamily="35" charset="-128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 2" pitchFamily="35" charset="2"/>
        <a:buChar char=""/>
        <a:defRPr sz="2000" kern="1200">
          <a:solidFill>
            <a:schemeClr val="tx1"/>
          </a:solidFill>
          <a:latin typeface="+mj-lt"/>
          <a:ea typeface="ＭＳ Ｐゴシック" pitchFamily="35" charset="-128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 2" pitchFamily="35" charset="2"/>
        <a:buChar char=""/>
        <a:defRPr sz="2000" kern="1200">
          <a:solidFill>
            <a:schemeClr val="tx1"/>
          </a:solidFill>
          <a:latin typeface="+mj-lt"/>
          <a:ea typeface="ＭＳ Ｐゴシック" pitchFamily="35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752" y="2486464"/>
            <a:ext cx="7851648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the appropriate balance between conventional treatment and environmental buffers?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54696" cy="1752600"/>
          </a:xfrm>
        </p:spPr>
        <p:txBody>
          <a:bodyPr/>
          <a:lstStyle/>
          <a:p>
            <a:r>
              <a:rPr lang="en-US" dirty="0" smtClean="0"/>
              <a:t>Betty Jordan, P.E.</a:t>
            </a:r>
            <a:endParaRPr lang="en-US" dirty="0"/>
          </a:p>
        </p:txBody>
      </p:sp>
      <p:pic>
        <p:nvPicPr>
          <p:cNvPr id="11266" name="Picture 2" descr="http://images.clipart.com/thb/thb14/PH/images/37704170.thb.jpg?1001630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752" y="4495800"/>
            <a:ext cx="2646969" cy="17621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33600" y="838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Texas Water Development Board</a:t>
            </a:r>
          </a:p>
          <a:p>
            <a:pPr algn="ctr"/>
            <a:r>
              <a:rPr lang="en-US" dirty="0" smtClean="0"/>
              <a:t>Texas  Innovative Water 2010 Seminar</a:t>
            </a:r>
          </a:p>
          <a:p>
            <a:pPr algn="ctr"/>
            <a:r>
              <a:rPr lang="en-US" dirty="0" smtClean="0"/>
              <a:t>October 11-12, 2010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9875" y="345479"/>
            <a:ext cx="650875" cy="708026"/>
            <a:chOff x="920750" y="1053504"/>
            <a:chExt cx="650875" cy="708026"/>
          </a:xfrm>
        </p:grpSpPr>
        <p:sp>
          <p:nvSpPr>
            <p:cNvPr id="11" name="Rectangle 10"/>
            <p:cNvSpPr/>
            <p:nvPr/>
          </p:nvSpPr>
          <p:spPr>
            <a:xfrm>
              <a:off x="920750" y="1053504"/>
              <a:ext cx="650875" cy="699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1138158" y="1053505"/>
              <a:ext cx="433467" cy="458054"/>
            </a:xfrm>
            <a:custGeom>
              <a:avLst/>
              <a:gdLst/>
              <a:ahLst/>
              <a:cxnLst>
                <a:cxn ang="0">
                  <a:pos x="2155" y="0"/>
                </a:cxn>
                <a:cxn ang="0">
                  <a:pos x="4249" y="291"/>
                </a:cxn>
                <a:cxn ang="0">
                  <a:pos x="5497" y="771"/>
                </a:cxn>
                <a:cxn ang="0">
                  <a:pos x="6937" y="867"/>
                </a:cxn>
                <a:cxn ang="0">
                  <a:pos x="7434" y="1506"/>
                </a:cxn>
                <a:cxn ang="0">
                  <a:pos x="7729" y="2355"/>
                </a:cxn>
                <a:cxn ang="0">
                  <a:pos x="7652" y="3218"/>
                </a:cxn>
                <a:cxn ang="0">
                  <a:pos x="8569" y="3051"/>
                </a:cxn>
                <a:cxn ang="0">
                  <a:pos x="9620" y="3218"/>
                </a:cxn>
                <a:cxn ang="0">
                  <a:pos x="10273" y="4011"/>
                </a:cxn>
                <a:cxn ang="0">
                  <a:pos x="10276" y="5174"/>
                </a:cxn>
                <a:cxn ang="0">
                  <a:pos x="9948" y="5786"/>
                </a:cxn>
                <a:cxn ang="0">
                  <a:pos x="9620" y="6152"/>
                </a:cxn>
                <a:cxn ang="0">
                  <a:pos x="10057" y="6641"/>
                </a:cxn>
                <a:cxn ang="0">
                  <a:pos x="10276" y="7375"/>
                </a:cxn>
                <a:cxn ang="0">
                  <a:pos x="10932" y="7497"/>
                </a:cxn>
                <a:cxn ang="0">
                  <a:pos x="11449" y="7995"/>
                </a:cxn>
                <a:cxn ang="0">
                  <a:pos x="11521" y="8811"/>
                </a:cxn>
                <a:cxn ang="0">
                  <a:pos x="11260" y="9331"/>
                </a:cxn>
                <a:cxn ang="0">
                  <a:pos x="10932" y="9821"/>
                </a:cxn>
                <a:cxn ang="0">
                  <a:pos x="10713" y="10432"/>
                </a:cxn>
                <a:cxn ang="0">
                  <a:pos x="10495" y="10677"/>
                </a:cxn>
                <a:cxn ang="0">
                  <a:pos x="10385" y="11410"/>
                </a:cxn>
                <a:cxn ang="0">
                  <a:pos x="10276" y="11777"/>
                </a:cxn>
                <a:cxn ang="0">
                  <a:pos x="10057" y="11899"/>
                </a:cxn>
                <a:cxn ang="0">
                  <a:pos x="9620" y="12022"/>
                </a:cxn>
                <a:cxn ang="0">
                  <a:pos x="9073" y="12633"/>
                </a:cxn>
                <a:cxn ang="0">
                  <a:pos x="7871" y="12877"/>
                </a:cxn>
                <a:cxn ang="0">
                  <a:pos x="6778" y="12755"/>
                </a:cxn>
                <a:cxn ang="0">
                  <a:pos x="6231" y="12144"/>
                </a:cxn>
                <a:cxn ang="0">
                  <a:pos x="5903" y="12022"/>
                </a:cxn>
                <a:cxn ang="0">
                  <a:pos x="5425" y="12243"/>
                </a:cxn>
                <a:cxn ang="0">
                  <a:pos x="4701" y="12144"/>
                </a:cxn>
                <a:cxn ang="0">
                  <a:pos x="4263" y="11899"/>
                </a:cxn>
                <a:cxn ang="0">
                  <a:pos x="3717" y="12388"/>
                </a:cxn>
                <a:cxn ang="0">
                  <a:pos x="2624" y="12633"/>
                </a:cxn>
                <a:cxn ang="0">
                  <a:pos x="1749" y="12144"/>
                </a:cxn>
                <a:cxn ang="0">
                  <a:pos x="875" y="12144"/>
                </a:cxn>
                <a:cxn ang="0">
                  <a:pos x="529" y="12531"/>
                </a:cxn>
                <a:cxn ang="0">
                  <a:pos x="328" y="13122"/>
                </a:cxn>
                <a:cxn ang="0">
                  <a:pos x="109" y="14467"/>
                </a:cxn>
                <a:cxn ang="0">
                  <a:pos x="0" y="16057"/>
                </a:cxn>
                <a:cxn ang="0">
                  <a:pos x="145" y="17067"/>
                </a:cxn>
                <a:cxn ang="0">
                  <a:pos x="437" y="18013"/>
                </a:cxn>
                <a:cxn ang="0">
                  <a:pos x="1417" y="19227"/>
                </a:cxn>
                <a:cxn ang="0">
                  <a:pos x="2624" y="19847"/>
                </a:cxn>
                <a:cxn ang="0">
                  <a:pos x="4482" y="19847"/>
                </a:cxn>
                <a:cxn ang="0">
                  <a:pos x="7106" y="19358"/>
                </a:cxn>
                <a:cxn ang="0">
                  <a:pos x="9620" y="18502"/>
                </a:cxn>
                <a:cxn ang="0">
                  <a:pos x="12337" y="17883"/>
                </a:cxn>
                <a:cxn ang="0">
                  <a:pos x="14953" y="17739"/>
                </a:cxn>
                <a:cxn ang="0">
                  <a:pos x="17425" y="18147"/>
                </a:cxn>
                <a:cxn ang="0">
                  <a:pos x="18912" y="18747"/>
                </a:cxn>
                <a:cxn ang="0">
                  <a:pos x="18886" y="0"/>
                </a:cxn>
                <a:cxn ang="0">
                  <a:pos x="2155" y="0"/>
                </a:cxn>
              </a:cxnLst>
              <a:rect l="0" t="0" r="r" b="b"/>
              <a:pathLst>
                <a:path w="18912" h="19950">
                  <a:moveTo>
                    <a:pt x="2155" y="0"/>
                  </a:moveTo>
                  <a:lnTo>
                    <a:pt x="4249" y="291"/>
                  </a:lnTo>
                  <a:lnTo>
                    <a:pt x="5497" y="771"/>
                  </a:lnTo>
                  <a:cubicBezTo>
                    <a:pt x="6193" y="651"/>
                    <a:pt x="6614" y="745"/>
                    <a:pt x="6937" y="867"/>
                  </a:cubicBezTo>
                  <a:cubicBezTo>
                    <a:pt x="7260" y="989"/>
                    <a:pt x="7302" y="1258"/>
                    <a:pt x="7434" y="1506"/>
                  </a:cubicBezTo>
                  <a:cubicBezTo>
                    <a:pt x="7566" y="1754"/>
                    <a:pt x="7693" y="2070"/>
                    <a:pt x="7729" y="2355"/>
                  </a:cubicBezTo>
                  <a:cubicBezTo>
                    <a:pt x="7765" y="2640"/>
                    <a:pt x="7512" y="3102"/>
                    <a:pt x="7652" y="3218"/>
                  </a:cubicBezTo>
                  <a:cubicBezTo>
                    <a:pt x="7834" y="3299"/>
                    <a:pt x="8241" y="3051"/>
                    <a:pt x="8569" y="3051"/>
                  </a:cubicBezTo>
                  <a:cubicBezTo>
                    <a:pt x="8897" y="3051"/>
                    <a:pt x="9336" y="3058"/>
                    <a:pt x="9620" y="3218"/>
                  </a:cubicBezTo>
                  <a:cubicBezTo>
                    <a:pt x="9857" y="3401"/>
                    <a:pt x="10164" y="3685"/>
                    <a:pt x="10273" y="4011"/>
                  </a:cubicBezTo>
                  <a:cubicBezTo>
                    <a:pt x="10382" y="4337"/>
                    <a:pt x="10330" y="4878"/>
                    <a:pt x="10276" y="5174"/>
                  </a:cubicBezTo>
                  <a:cubicBezTo>
                    <a:pt x="10258" y="5480"/>
                    <a:pt x="10057" y="5623"/>
                    <a:pt x="9948" y="5786"/>
                  </a:cubicBezTo>
                  <a:cubicBezTo>
                    <a:pt x="9839" y="5949"/>
                    <a:pt x="9602" y="6010"/>
                    <a:pt x="9620" y="6152"/>
                  </a:cubicBezTo>
                  <a:cubicBezTo>
                    <a:pt x="9638" y="6294"/>
                    <a:pt x="9948" y="6437"/>
                    <a:pt x="10057" y="6641"/>
                  </a:cubicBezTo>
                  <a:cubicBezTo>
                    <a:pt x="10166" y="6845"/>
                    <a:pt x="10130" y="7232"/>
                    <a:pt x="10276" y="7375"/>
                  </a:cubicBezTo>
                  <a:cubicBezTo>
                    <a:pt x="10422" y="7518"/>
                    <a:pt x="10768" y="7395"/>
                    <a:pt x="10932" y="7497"/>
                  </a:cubicBezTo>
                  <a:cubicBezTo>
                    <a:pt x="11128" y="7600"/>
                    <a:pt x="11351" y="7776"/>
                    <a:pt x="11449" y="7995"/>
                  </a:cubicBezTo>
                  <a:cubicBezTo>
                    <a:pt x="11547" y="8214"/>
                    <a:pt x="11552" y="8588"/>
                    <a:pt x="11521" y="8811"/>
                  </a:cubicBezTo>
                  <a:cubicBezTo>
                    <a:pt x="11490" y="9034"/>
                    <a:pt x="11358" y="9163"/>
                    <a:pt x="11260" y="9331"/>
                  </a:cubicBezTo>
                  <a:lnTo>
                    <a:pt x="10932" y="9821"/>
                  </a:lnTo>
                  <a:lnTo>
                    <a:pt x="10713" y="10432"/>
                  </a:lnTo>
                  <a:lnTo>
                    <a:pt x="10495" y="10677"/>
                  </a:lnTo>
                  <a:lnTo>
                    <a:pt x="10385" y="11410"/>
                  </a:lnTo>
                  <a:lnTo>
                    <a:pt x="10276" y="11777"/>
                  </a:lnTo>
                  <a:lnTo>
                    <a:pt x="10057" y="11899"/>
                  </a:lnTo>
                  <a:lnTo>
                    <a:pt x="9620" y="12022"/>
                  </a:lnTo>
                  <a:lnTo>
                    <a:pt x="9073" y="12633"/>
                  </a:lnTo>
                  <a:cubicBezTo>
                    <a:pt x="8782" y="12775"/>
                    <a:pt x="8253" y="12857"/>
                    <a:pt x="7871" y="12877"/>
                  </a:cubicBezTo>
                  <a:cubicBezTo>
                    <a:pt x="7489" y="12897"/>
                    <a:pt x="7051" y="12877"/>
                    <a:pt x="6778" y="12755"/>
                  </a:cubicBezTo>
                  <a:lnTo>
                    <a:pt x="6231" y="12144"/>
                  </a:lnTo>
                  <a:lnTo>
                    <a:pt x="5903" y="12022"/>
                  </a:lnTo>
                  <a:lnTo>
                    <a:pt x="5425" y="12243"/>
                  </a:lnTo>
                  <a:cubicBezTo>
                    <a:pt x="5225" y="12263"/>
                    <a:pt x="4895" y="12201"/>
                    <a:pt x="4701" y="12144"/>
                  </a:cubicBezTo>
                  <a:cubicBezTo>
                    <a:pt x="4507" y="12087"/>
                    <a:pt x="4427" y="11858"/>
                    <a:pt x="4263" y="11899"/>
                  </a:cubicBezTo>
                  <a:lnTo>
                    <a:pt x="3717" y="12388"/>
                  </a:lnTo>
                  <a:cubicBezTo>
                    <a:pt x="3444" y="12510"/>
                    <a:pt x="2952" y="12674"/>
                    <a:pt x="2624" y="12633"/>
                  </a:cubicBezTo>
                  <a:cubicBezTo>
                    <a:pt x="2296" y="12592"/>
                    <a:pt x="2041" y="12226"/>
                    <a:pt x="1749" y="12144"/>
                  </a:cubicBezTo>
                  <a:lnTo>
                    <a:pt x="875" y="12144"/>
                  </a:lnTo>
                  <a:cubicBezTo>
                    <a:pt x="672" y="12208"/>
                    <a:pt x="620" y="12368"/>
                    <a:pt x="529" y="12531"/>
                  </a:cubicBezTo>
                  <a:cubicBezTo>
                    <a:pt x="438" y="12694"/>
                    <a:pt x="398" y="12799"/>
                    <a:pt x="328" y="13122"/>
                  </a:cubicBezTo>
                  <a:lnTo>
                    <a:pt x="109" y="14467"/>
                  </a:lnTo>
                  <a:lnTo>
                    <a:pt x="0" y="16057"/>
                  </a:lnTo>
                  <a:cubicBezTo>
                    <a:pt x="14" y="16486"/>
                    <a:pt x="72" y="16741"/>
                    <a:pt x="145" y="17067"/>
                  </a:cubicBezTo>
                  <a:cubicBezTo>
                    <a:pt x="218" y="17393"/>
                    <a:pt x="225" y="17653"/>
                    <a:pt x="437" y="18013"/>
                  </a:cubicBezTo>
                  <a:cubicBezTo>
                    <a:pt x="692" y="18502"/>
                    <a:pt x="1053" y="18921"/>
                    <a:pt x="1417" y="19227"/>
                  </a:cubicBezTo>
                  <a:cubicBezTo>
                    <a:pt x="1781" y="19533"/>
                    <a:pt x="2113" y="19744"/>
                    <a:pt x="2624" y="19847"/>
                  </a:cubicBezTo>
                  <a:cubicBezTo>
                    <a:pt x="3135" y="19950"/>
                    <a:pt x="3735" y="19929"/>
                    <a:pt x="4482" y="19847"/>
                  </a:cubicBezTo>
                  <a:cubicBezTo>
                    <a:pt x="5229" y="19765"/>
                    <a:pt x="6250" y="19582"/>
                    <a:pt x="7106" y="19358"/>
                  </a:cubicBezTo>
                  <a:cubicBezTo>
                    <a:pt x="7106" y="19358"/>
                    <a:pt x="8764" y="18726"/>
                    <a:pt x="9620" y="18502"/>
                  </a:cubicBezTo>
                  <a:cubicBezTo>
                    <a:pt x="10476" y="18278"/>
                    <a:pt x="11444" y="18005"/>
                    <a:pt x="12337" y="17883"/>
                  </a:cubicBezTo>
                  <a:cubicBezTo>
                    <a:pt x="13230" y="17761"/>
                    <a:pt x="14065" y="17739"/>
                    <a:pt x="14953" y="17739"/>
                  </a:cubicBezTo>
                  <a:cubicBezTo>
                    <a:pt x="15841" y="17739"/>
                    <a:pt x="16769" y="17984"/>
                    <a:pt x="17425" y="18147"/>
                  </a:cubicBezTo>
                  <a:lnTo>
                    <a:pt x="18912" y="18747"/>
                  </a:lnTo>
                  <a:lnTo>
                    <a:pt x="18886" y="0"/>
                  </a:lnTo>
                  <a:lnTo>
                    <a:pt x="2155" y="0"/>
                  </a:lnTo>
                  <a:close/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920750" y="1053505"/>
              <a:ext cx="261970" cy="404007"/>
            </a:xfrm>
            <a:custGeom>
              <a:avLst/>
              <a:gdLst/>
              <a:ahLst/>
              <a:cxnLst>
                <a:cxn ang="0">
                  <a:pos x="13" y="13719"/>
                </a:cxn>
                <a:cxn ang="0">
                  <a:pos x="16" y="0"/>
                </a:cxn>
                <a:cxn ang="0">
                  <a:pos x="9904" y="0"/>
                </a:cxn>
                <a:cxn ang="0">
                  <a:pos x="9184" y="144"/>
                </a:cxn>
                <a:cxn ang="0">
                  <a:pos x="8263" y="237"/>
                </a:cxn>
                <a:cxn ang="0">
                  <a:pos x="7432" y="456"/>
                </a:cxn>
                <a:cxn ang="0">
                  <a:pos x="6640" y="1167"/>
                </a:cxn>
                <a:cxn ang="0">
                  <a:pos x="6540" y="1592"/>
                </a:cxn>
                <a:cxn ang="0">
                  <a:pos x="6104" y="1225"/>
                </a:cxn>
                <a:cxn ang="0">
                  <a:pos x="5450" y="1225"/>
                </a:cxn>
                <a:cxn ang="0">
                  <a:pos x="5128" y="1416"/>
                </a:cxn>
                <a:cxn ang="0">
                  <a:pos x="4624" y="1560"/>
                </a:cxn>
                <a:cxn ang="0">
                  <a:pos x="4251" y="2082"/>
                </a:cxn>
                <a:cxn ang="0">
                  <a:pos x="3815" y="2082"/>
                </a:cxn>
                <a:cxn ang="0">
                  <a:pos x="3520" y="2256"/>
                </a:cxn>
                <a:cxn ang="0">
                  <a:pos x="3488" y="2695"/>
                </a:cxn>
                <a:cxn ang="0">
                  <a:pos x="3052" y="2940"/>
                </a:cxn>
                <a:cxn ang="0">
                  <a:pos x="2536" y="3408"/>
                </a:cxn>
                <a:cxn ang="0">
                  <a:pos x="2344" y="4488"/>
                </a:cxn>
                <a:cxn ang="0">
                  <a:pos x="2616" y="5022"/>
                </a:cxn>
                <a:cxn ang="0">
                  <a:pos x="2180" y="5512"/>
                </a:cxn>
                <a:cxn ang="0">
                  <a:pos x="1853" y="6124"/>
                </a:cxn>
                <a:cxn ang="0">
                  <a:pos x="1853" y="6859"/>
                </a:cxn>
                <a:cxn ang="0">
                  <a:pos x="2180" y="7472"/>
                </a:cxn>
                <a:cxn ang="0">
                  <a:pos x="1635" y="8207"/>
                </a:cxn>
                <a:cxn ang="0">
                  <a:pos x="1360" y="9480"/>
                </a:cxn>
                <a:cxn ang="0">
                  <a:pos x="1635" y="10411"/>
                </a:cxn>
                <a:cxn ang="0">
                  <a:pos x="2180" y="11146"/>
                </a:cxn>
                <a:cxn ang="0">
                  <a:pos x="2616" y="11269"/>
                </a:cxn>
                <a:cxn ang="0">
                  <a:pos x="3706" y="11514"/>
                </a:cxn>
                <a:cxn ang="0">
                  <a:pos x="4905" y="11636"/>
                </a:cxn>
                <a:cxn ang="0">
                  <a:pos x="5668" y="11636"/>
                </a:cxn>
                <a:cxn ang="0">
                  <a:pos x="6928" y="12096"/>
                </a:cxn>
                <a:cxn ang="0">
                  <a:pos x="7521" y="12984"/>
                </a:cxn>
                <a:cxn ang="0">
                  <a:pos x="7739" y="14208"/>
                </a:cxn>
                <a:cxn ang="0">
                  <a:pos x="7792" y="15384"/>
                </a:cxn>
                <a:cxn ang="0">
                  <a:pos x="7739" y="16413"/>
                </a:cxn>
                <a:cxn ang="0">
                  <a:pos x="7630" y="17148"/>
                </a:cxn>
                <a:cxn ang="0">
                  <a:pos x="7288" y="17448"/>
                </a:cxn>
                <a:cxn ang="0">
                  <a:pos x="6540" y="17393"/>
                </a:cxn>
                <a:cxn ang="0">
                  <a:pos x="5392" y="16200"/>
                </a:cxn>
                <a:cxn ang="0">
                  <a:pos x="3856" y="14808"/>
                </a:cxn>
                <a:cxn ang="0">
                  <a:pos x="2368" y="14088"/>
                </a:cxn>
                <a:cxn ang="0">
                  <a:pos x="1144" y="13848"/>
                </a:cxn>
                <a:cxn ang="0">
                  <a:pos x="0" y="13718"/>
                </a:cxn>
              </a:cxnLst>
              <a:rect l="0" t="0" r="r" b="b"/>
              <a:pathLst>
                <a:path w="11435" h="17601">
                  <a:moveTo>
                    <a:pt x="13" y="13719"/>
                  </a:moveTo>
                  <a:lnTo>
                    <a:pt x="16" y="0"/>
                  </a:lnTo>
                  <a:lnTo>
                    <a:pt x="9904" y="0"/>
                  </a:lnTo>
                  <a:cubicBezTo>
                    <a:pt x="11435" y="24"/>
                    <a:pt x="9457" y="105"/>
                    <a:pt x="9184" y="144"/>
                  </a:cubicBezTo>
                  <a:cubicBezTo>
                    <a:pt x="8911" y="183"/>
                    <a:pt x="8555" y="185"/>
                    <a:pt x="8263" y="237"/>
                  </a:cubicBezTo>
                  <a:cubicBezTo>
                    <a:pt x="7971" y="289"/>
                    <a:pt x="7702" y="301"/>
                    <a:pt x="7432" y="456"/>
                  </a:cubicBezTo>
                  <a:cubicBezTo>
                    <a:pt x="7162" y="611"/>
                    <a:pt x="6715" y="915"/>
                    <a:pt x="6640" y="1167"/>
                  </a:cubicBezTo>
                  <a:cubicBezTo>
                    <a:pt x="6565" y="1419"/>
                    <a:pt x="6613" y="1592"/>
                    <a:pt x="6540" y="1592"/>
                  </a:cubicBezTo>
                  <a:cubicBezTo>
                    <a:pt x="6467" y="1592"/>
                    <a:pt x="6286" y="1286"/>
                    <a:pt x="6104" y="1225"/>
                  </a:cubicBezTo>
                  <a:cubicBezTo>
                    <a:pt x="5922" y="1164"/>
                    <a:pt x="5613" y="1193"/>
                    <a:pt x="5450" y="1225"/>
                  </a:cubicBezTo>
                  <a:lnTo>
                    <a:pt x="5128" y="1416"/>
                  </a:lnTo>
                  <a:cubicBezTo>
                    <a:pt x="5022" y="1516"/>
                    <a:pt x="4770" y="1449"/>
                    <a:pt x="4624" y="1560"/>
                  </a:cubicBezTo>
                  <a:cubicBezTo>
                    <a:pt x="4478" y="1671"/>
                    <a:pt x="4386" y="1995"/>
                    <a:pt x="4251" y="2082"/>
                  </a:cubicBezTo>
                  <a:lnTo>
                    <a:pt x="3815" y="2082"/>
                  </a:lnTo>
                  <a:lnTo>
                    <a:pt x="3520" y="2256"/>
                  </a:lnTo>
                  <a:lnTo>
                    <a:pt x="3488" y="2695"/>
                  </a:lnTo>
                  <a:cubicBezTo>
                    <a:pt x="3410" y="2809"/>
                    <a:pt x="3234" y="2797"/>
                    <a:pt x="3052" y="2940"/>
                  </a:cubicBezTo>
                  <a:cubicBezTo>
                    <a:pt x="2894" y="3059"/>
                    <a:pt x="2654" y="3150"/>
                    <a:pt x="2536" y="3408"/>
                  </a:cubicBezTo>
                  <a:cubicBezTo>
                    <a:pt x="2418" y="3666"/>
                    <a:pt x="2331" y="4219"/>
                    <a:pt x="2344" y="4488"/>
                  </a:cubicBezTo>
                  <a:lnTo>
                    <a:pt x="2616" y="5022"/>
                  </a:lnTo>
                  <a:cubicBezTo>
                    <a:pt x="2589" y="5193"/>
                    <a:pt x="2307" y="5328"/>
                    <a:pt x="2180" y="5512"/>
                  </a:cubicBezTo>
                  <a:cubicBezTo>
                    <a:pt x="2053" y="5696"/>
                    <a:pt x="1907" y="5900"/>
                    <a:pt x="1853" y="6124"/>
                  </a:cubicBezTo>
                  <a:cubicBezTo>
                    <a:pt x="1799" y="6348"/>
                    <a:pt x="1799" y="6634"/>
                    <a:pt x="1853" y="6859"/>
                  </a:cubicBezTo>
                  <a:cubicBezTo>
                    <a:pt x="1907" y="7084"/>
                    <a:pt x="2216" y="7247"/>
                    <a:pt x="2180" y="7472"/>
                  </a:cubicBezTo>
                  <a:cubicBezTo>
                    <a:pt x="2144" y="7697"/>
                    <a:pt x="1744" y="7942"/>
                    <a:pt x="1635" y="8207"/>
                  </a:cubicBezTo>
                  <a:cubicBezTo>
                    <a:pt x="1498" y="8542"/>
                    <a:pt x="1360" y="9113"/>
                    <a:pt x="1360" y="9480"/>
                  </a:cubicBezTo>
                  <a:cubicBezTo>
                    <a:pt x="1360" y="9847"/>
                    <a:pt x="1498" y="10133"/>
                    <a:pt x="1635" y="10411"/>
                  </a:cubicBezTo>
                  <a:lnTo>
                    <a:pt x="2180" y="11146"/>
                  </a:lnTo>
                  <a:lnTo>
                    <a:pt x="2616" y="11269"/>
                  </a:lnTo>
                  <a:cubicBezTo>
                    <a:pt x="2870" y="11330"/>
                    <a:pt x="3325" y="11453"/>
                    <a:pt x="3706" y="11514"/>
                  </a:cubicBezTo>
                  <a:cubicBezTo>
                    <a:pt x="4087" y="11575"/>
                    <a:pt x="4578" y="11616"/>
                    <a:pt x="4905" y="11636"/>
                  </a:cubicBezTo>
                  <a:cubicBezTo>
                    <a:pt x="5232" y="11656"/>
                    <a:pt x="5341" y="11534"/>
                    <a:pt x="5668" y="11636"/>
                  </a:cubicBezTo>
                  <a:cubicBezTo>
                    <a:pt x="6005" y="11713"/>
                    <a:pt x="6619" y="11871"/>
                    <a:pt x="6928" y="12096"/>
                  </a:cubicBezTo>
                  <a:cubicBezTo>
                    <a:pt x="7237" y="12321"/>
                    <a:pt x="7386" y="12632"/>
                    <a:pt x="7521" y="12984"/>
                  </a:cubicBezTo>
                  <a:lnTo>
                    <a:pt x="7739" y="14208"/>
                  </a:lnTo>
                  <a:cubicBezTo>
                    <a:pt x="7775" y="14616"/>
                    <a:pt x="7792" y="15017"/>
                    <a:pt x="7792" y="15384"/>
                  </a:cubicBezTo>
                  <a:cubicBezTo>
                    <a:pt x="7792" y="15751"/>
                    <a:pt x="7766" y="16119"/>
                    <a:pt x="7739" y="16413"/>
                  </a:cubicBezTo>
                  <a:cubicBezTo>
                    <a:pt x="7712" y="16707"/>
                    <a:pt x="7705" y="16975"/>
                    <a:pt x="7630" y="17148"/>
                  </a:cubicBezTo>
                  <a:cubicBezTo>
                    <a:pt x="7555" y="17321"/>
                    <a:pt x="7470" y="17407"/>
                    <a:pt x="7288" y="17448"/>
                  </a:cubicBezTo>
                  <a:cubicBezTo>
                    <a:pt x="7106" y="17489"/>
                    <a:pt x="6856" y="17601"/>
                    <a:pt x="6540" y="17393"/>
                  </a:cubicBezTo>
                  <a:cubicBezTo>
                    <a:pt x="6224" y="17185"/>
                    <a:pt x="5839" y="16631"/>
                    <a:pt x="5392" y="16200"/>
                  </a:cubicBezTo>
                  <a:cubicBezTo>
                    <a:pt x="4945" y="15769"/>
                    <a:pt x="4360" y="15160"/>
                    <a:pt x="3856" y="14808"/>
                  </a:cubicBezTo>
                  <a:cubicBezTo>
                    <a:pt x="3352" y="14456"/>
                    <a:pt x="2820" y="14248"/>
                    <a:pt x="2368" y="14088"/>
                  </a:cubicBezTo>
                  <a:cubicBezTo>
                    <a:pt x="1916" y="13928"/>
                    <a:pt x="1538" y="13910"/>
                    <a:pt x="1144" y="13848"/>
                  </a:cubicBezTo>
                  <a:lnTo>
                    <a:pt x="0" y="13718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920750" y="1419678"/>
              <a:ext cx="650875" cy="34185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7" y="0"/>
                </a:cxn>
                <a:cxn ang="0">
                  <a:pos x="840" y="150"/>
                </a:cxn>
                <a:cxn ang="0">
                  <a:pos x="1872" y="654"/>
                </a:cxn>
                <a:cxn ang="0">
                  <a:pos x="3024" y="1830"/>
                </a:cxn>
                <a:cxn ang="0">
                  <a:pos x="6768" y="6462"/>
                </a:cxn>
                <a:cxn ang="0">
                  <a:pos x="12072" y="8214"/>
                </a:cxn>
                <a:cxn ang="0">
                  <a:pos x="18816" y="7206"/>
                </a:cxn>
                <a:cxn ang="0">
                  <a:pos x="22776" y="8238"/>
                </a:cxn>
                <a:cxn ang="0">
                  <a:pos x="25402" y="10196"/>
                </a:cxn>
                <a:cxn ang="0">
                  <a:pos x="27245" y="12731"/>
                </a:cxn>
                <a:cxn ang="0">
                  <a:pos x="28344" y="14799"/>
                </a:cxn>
                <a:cxn ang="0">
                  <a:pos x="28362" y="14856"/>
                </a:cxn>
                <a:cxn ang="0">
                  <a:pos x="0" y="14859"/>
                </a:cxn>
                <a:cxn ang="0">
                  <a:pos x="0" y="3"/>
                </a:cxn>
              </a:cxnLst>
              <a:rect l="0" t="0" r="r" b="b"/>
              <a:pathLst>
                <a:path w="28362" h="14859">
                  <a:moveTo>
                    <a:pt x="0" y="3"/>
                  </a:moveTo>
                  <a:lnTo>
                    <a:pt x="57" y="0"/>
                  </a:lnTo>
                  <a:cubicBezTo>
                    <a:pt x="197" y="24"/>
                    <a:pt x="538" y="41"/>
                    <a:pt x="840" y="150"/>
                  </a:cubicBezTo>
                  <a:cubicBezTo>
                    <a:pt x="1104" y="226"/>
                    <a:pt x="1508" y="374"/>
                    <a:pt x="1872" y="654"/>
                  </a:cubicBezTo>
                  <a:cubicBezTo>
                    <a:pt x="2236" y="934"/>
                    <a:pt x="2208" y="862"/>
                    <a:pt x="3024" y="1830"/>
                  </a:cubicBezTo>
                  <a:cubicBezTo>
                    <a:pt x="3840" y="2798"/>
                    <a:pt x="5260" y="5398"/>
                    <a:pt x="6768" y="6462"/>
                  </a:cubicBezTo>
                  <a:cubicBezTo>
                    <a:pt x="8276" y="7526"/>
                    <a:pt x="10064" y="8090"/>
                    <a:pt x="12072" y="8214"/>
                  </a:cubicBezTo>
                  <a:cubicBezTo>
                    <a:pt x="14080" y="8338"/>
                    <a:pt x="17032" y="7202"/>
                    <a:pt x="18816" y="7206"/>
                  </a:cubicBezTo>
                  <a:cubicBezTo>
                    <a:pt x="20600" y="7210"/>
                    <a:pt x="21678" y="7740"/>
                    <a:pt x="22776" y="8238"/>
                  </a:cubicBezTo>
                  <a:cubicBezTo>
                    <a:pt x="23874" y="8736"/>
                    <a:pt x="24657" y="9447"/>
                    <a:pt x="25402" y="10196"/>
                  </a:cubicBezTo>
                  <a:cubicBezTo>
                    <a:pt x="26147" y="10945"/>
                    <a:pt x="26755" y="11964"/>
                    <a:pt x="27245" y="12731"/>
                  </a:cubicBezTo>
                  <a:cubicBezTo>
                    <a:pt x="27728" y="13499"/>
                    <a:pt x="28169" y="14452"/>
                    <a:pt x="28344" y="14799"/>
                  </a:cubicBezTo>
                  <a:lnTo>
                    <a:pt x="28362" y="14856"/>
                  </a:lnTo>
                  <a:lnTo>
                    <a:pt x="0" y="14859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009900">
                    <a:alpha val="50000"/>
                  </a:srgbClr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Activated Sludge/MBRs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Hydraulic Detention Time</a:t>
            </a:r>
          </a:p>
          <a:p>
            <a:r>
              <a:rPr lang="en-US" dirty="0" smtClean="0"/>
              <a:t>Sludge Age</a:t>
            </a:r>
            <a:endParaRPr lang="en-US" dirty="0"/>
          </a:p>
        </p:txBody>
      </p:sp>
      <p:pic>
        <p:nvPicPr>
          <p:cNvPr id="7" name="Picture 8" descr="DSC00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46747"/>
            <a:ext cx="3276600" cy="24574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6" descr="C:\Documents and Settings\betty\Desktop\McKinney Roughs Photos\6-24-02 Site Visit\IM00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25403"/>
            <a:ext cx="4775200" cy="33657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</a:p>
          <a:p>
            <a:pPr lvl="1"/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Suspended solids</a:t>
            </a:r>
          </a:p>
          <a:p>
            <a:pPr lvl="1"/>
            <a:r>
              <a:rPr lang="en-US" dirty="0" smtClean="0"/>
              <a:t>Organics</a:t>
            </a:r>
          </a:p>
          <a:p>
            <a:pPr lvl="1"/>
            <a:r>
              <a:rPr lang="en-US" dirty="0" err="1" smtClean="0"/>
              <a:t>Microconsituents</a:t>
            </a:r>
            <a:endParaRPr lang="en-US" dirty="0" smtClean="0"/>
          </a:p>
          <a:p>
            <a:r>
              <a:rPr lang="en-US" dirty="0" smtClean="0"/>
              <a:t>Soil Filtration</a:t>
            </a:r>
          </a:p>
          <a:p>
            <a:pPr lvl="1"/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Suspended Solids</a:t>
            </a:r>
          </a:p>
          <a:p>
            <a:pPr lvl="1"/>
            <a:r>
              <a:rPr lang="en-US" dirty="0" smtClean="0"/>
              <a:t>Organics</a:t>
            </a:r>
          </a:p>
          <a:p>
            <a:pPr lvl="1"/>
            <a:r>
              <a:rPr lang="en-US" dirty="0" err="1" smtClean="0"/>
              <a:t>Microconstituents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D:\Presentation Pictures\pic1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15601"/>
            <a:ext cx="2590800" cy="18643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" name="Picture 2" descr="F:\USERS\SHARE\Powerpoint\prop\P00181\Photo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95600"/>
            <a:ext cx="4342049" cy="2895600"/>
          </a:xfrm>
          <a:prstGeom prst="rect">
            <a:avLst/>
          </a:prstGeom>
          <a:noFill/>
          <a:effectLst>
            <a:outerShdw dist="99190" dir="2388334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Direct Reuse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8600" y="3437691"/>
            <a:ext cx="8763000" cy="3176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/>
          <p:cNvSpPr/>
          <p:nvPr/>
        </p:nvSpPr>
        <p:spPr>
          <a:xfrm>
            <a:off x="506790" y="2705100"/>
            <a:ext cx="973667" cy="1600200"/>
          </a:xfrm>
          <a:prstGeom prst="flowChartAlternateProcess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790" y="3296960"/>
            <a:ext cx="97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Bar Screens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647371" y="27051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2787952" y="27051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3928533" y="27051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94806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5069114" y="2705100"/>
            <a:ext cx="973667" cy="1600200"/>
          </a:xfrm>
          <a:prstGeom prst="flowChartAlternateProcess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6209695" y="27051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89100" y="3296960"/>
            <a:ext cx="97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Grit 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Removal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9695" y="3437691"/>
            <a:ext cx="97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Filters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4624" y="3296960"/>
            <a:ext cx="97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Activated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Sludge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2767" y="3296960"/>
            <a:ext cx="125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Primary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Clarification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9567" y="3296960"/>
            <a:ext cx="121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Final Clarification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392005" y="27051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22457" y="3439180"/>
            <a:ext cx="1182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Disinfection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29" name="Picture 6" descr="http://static.arttoday.com/download/Gr/Gregc1/1367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8291" y="4572000"/>
            <a:ext cx="2952623" cy="1981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506790" y="5257800"/>
            <a:ext cx="3760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Reuse applications: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Landscape irrigation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Industrial supply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 flipV="1">
            <a:off x="2092476" y="2359024"/>
            <a:ext cx="5814181" cy="3176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hape 32"/>
          <p:cNvCxnSpPr/>
          <p:nvPr/>
        </p:nvCxnSpPr>
        <p:spPr>
          <a:xfrm>
            <a:off x="1143000" y="4859059"/>
            <a:ext cx="1718129" cy="112910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132588"/>
            <a:ext cx="8305800" cy="1143000"/>
          </a:xfrm>
        </p:spPr>
        <p:txBody>
          <a:bodyPr/>
          <a:lstStyle/>
          <a:p>
            <a:r>
              <a:rPr lang="en-US" dirty="0" smtClean="0"/>
              <a:t>Indirect Potable Reuse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33967" y="4097060"/>
            <a:ext cx="3657600" cy="1588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/>
          <p:cNvSpPr/>
          <p:nvPr/>
        </p:nvSpPr>
        <p:spPr>
          <a:xfrm>
            <a:off x="506790" y="2192060"/>
            <a:ext cx="973667" cy="291334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790" y="3048000"/>
            <a:ext cx="97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Advanced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Secondary or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Tertiary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Effluent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787952" y="16002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3928533" y="16002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94806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5069114" y="1600200"/>
            <a:ext cx="973667" cy="1600200"/>
          </a:xfrm>
          <a:prstGeom prst="flowChartAlternateProcess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6209695" y="16002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9695" y="2237601"/>
            <a:ext cx="97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AOP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4624" y="2192060"/>
            <a:ext cx="97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MF/UF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2767" y="2192060"/>
            <a:ext cx="125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Carbon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Filtration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9567" y="2237601"/>
            <a:ext cx="121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RO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819400" y="3505200"/>
            <a:ext cx="973667" cy="1600200"/>
          </a:xfrm>
          <a:prstGeom prst="flowChartAlternateProcess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61129" y="4097060"/>
            <a:ext cx="97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Wetlands</a:t>
            </a:r>
            <a:endParaRPr lang="en-US" sz="1200" b="1" dirty="0">
              <a:solidFill>
                <a:schemeClr val="bg2"/>
              </a:solidFill>
            </a:endParaRPr>
          </a:p>
        </p:txBody>
      </p:sp>
      <p:cxnSp>
        <p:nvCxnSpPr>
          <p:cNvPr id="33" name="Shape 32"/>
          <p:cNvCxnSpPr/>
          <p:nvPr/>
        </p:nvCxnSpPr>
        <p:spPr>
          <a:xfrm flipV="1">
            <a:off x="1480457" y="2391428"/>
            <a:ext cx="1338943" cy="131314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7768772" y="1789734"/>
            <a:ext cx="1299028" cy="1358650"/>
          </a:xfrm>
          <a:custGeom>
            <a:avLst/>
            <a:gdLst>
              <a:gd name="connsiteX0" fmla="*/ 615857 w 1869940"/>
              <a:gd name="connsiteY0" fmla="*/ 263614 h 1358650"/>
              <a:gd name="connsiteX1" fmla="*/ 615857 w 1869940"/>
              <a:gd name="connsiteY1" fmla="*/ 263614 h 1358650"/>
              <a:gd name="connsiteX2" fmla="*/ 297805 w 1869940"/>
              <a:gd name="connsiteY2" fmla="*/ 263614 h 1358650"/>
              <a:gd name="connsiteX3" fmla="*/ 178536 w 1869940"/>
              <a:gd name="connsiteY3" fmla="*/ 343127 h 1358650"/>
              <a:gd name="connsiteX4" fmla="*/ 138779 w 1869940"/>
              <a:gd name="connsiteY4" fmla="*/ 760571 h 1358650"/>
              <a:gd name="connsiteX5" fmla="*/ 99023 w 1869940"/>
              <a:gd name="connsiteY5" fmla="*/ 820206 h 1358650"/>
              <a:gd name="connsiteX6" fmla="*/ 59266 w 1869940"/>
              <a:gd name="connsiteY6" fmla="*/ 939475 h 1358650"/>
              <a:gd name="connsiteX7" fmla="*/ 79144 w 1869940"/>
              <a:gd name="connsiteY7" fmla="*/ 1178014 h 1358650"/>
              <a:gd name="connsiteX8" fmla="*/ 138779 w 1869940"/>
              <a:gd name="connsiteY8" fmla="*/ 1237649 h 1358650"/>
              <a:gd name="connsiteX9" fmla="*/ 615857 w 1869940"/>
              <a:gd name="connsiteY9" fmla="*/ 1257527 h 1358650"/>
              <a:gd name="connsiteX10" fmla="*/ 933909 w 1869940"/>
              <a:gd name="connsiteY10" fmla="*/ 1297284 h 1358650"/>
              <a:gd name="connsiteX11" fmla="*/ 1092936 w 1869940"/>
              <a:gd name="connsiteY11" fmla="*/ 1337041 h 1358650"/>
              <a:gd name="connsiteX12" fmla="*/ 1172449 w 1869940"/>
              <a:gd name="connsiteY12" fmla="*/ 1356919 h 1358650"/>
              <a:gd name="connsiteX13" fmla="*/ 1470623 w 1869940"/>
              <a:gd name="connsiteY13" fmla="*/ 1337041 h 1358650"/>
              <a:gd name="connsiteX14" fmla="*/ 1530257 w 1869940"/>
              <a:gd name="connsiteY14" fmla="*/ 1277406 h 1358650"/>
              <a:gd name="connsiteX15" fmla="*/ 1589892 w 1869940"/>
              <a:gd name="connsiteY15" fmla="*/ 1237649 h 1358650"/>
              <a:gd name="connsiteX16" fmla="*/ 1609770 w 1869940"/>
              <a:gd name="connsiteY16" fmla="*/ 1158136 h 1358650"/>
              <a:gd name="connsiteX17" fmla="*/ 1669405 w 1869940"/>
              <a:gd name="connsiteY17" fmla="*/ 1118380 h 1358650"/>
              <a:gd name="connsiteX18" fmla="*/ 1788675 w 1869940"/>
              <a:gd name="connsiteY18" fmla="*/ 1018988 h 1358650"/>
              <a:gd name="connsiteX19" fmla="*/ 1808553 w 1869940"/>
              <a:gd name="connsiteY19" fmla="*/ 681058 h 1358650"/>
              <a:gd name="connsiteX20" fmla="*/ 1748918 w 1869940"/>
              <a:gd name="connsiteY20" fmla="*/ 641301 h 1358650"/>
              <a:gd name="connsiteX21" fmla="*/ 1669405 w 1869940"/>
              <a:gd name="connsiteY21" fmla="*/ 522032 h 1358650"/>
              <a:gd name="connsiteX22" fmla="*/ 1649527 w 1869940"/>
              <a:gd name="connsiteY22" fmla="*/ 462397 h 1358650"/>
              <a:gd name="connsiteX23" fmla="*/ 1589892 w 1869940"/>
              <a:gd name="connsiteY23" fmla="*/ 402762 h 1358650"/>
              <a:gd name="connsiteX24" fmla="*/ 1550136 w 1869940"/>
              <a:gd name="connsiteY24" fmla="*/ 343127 h 1358650"/>
              <a:gd name="connsiteX25" fmla="*/ 1490501 w 1869940"/>
              <a:gd name="connsiteY25" fmla="*/ 323249 h 1358650"/>
              <a:gd name="connsiteX26" fmla="*/ 1430866 w 1869940"/>
              <a:gd name="connsiteY26" fmla="*/ 263614 h 1358650"/>
              <a:gd name="connsiteX27" fmla="*/ 1391109 w 1869940"/>
              <a:gd name="connsiteY27" fmla="*/ 144345 h 1358650"/>
              <a:gd name="connsiteX28" fmla="*/ 1291718 w 1869940"/>
              <a:gd name="connsiteY28" fmla="*/ 25075 h 1358650"/>
              <a:gd name="connsiteX29" fmla="*/ 1232083 w 1869940"/>
              <a:gd name="connsiteY29" fmla="*/ 5197 h 1358650"/>
              <a:gd name="connsiteX30" fmla="*/ 1013423 w 1869940"/>
              <a:gd name="connsiteY30" fmla="*/ 44954 h 1358650"/>
              <a:gd name="connsiteX31" fmla="*/ 953788 w 1869940"/>
              <a:gd name="connsiteY31" fmla="*/ 64832 h 1358650"/>
              <a:gd name="connsiteX32" fmla="*/ 814640 w 1869940"/>
              <a:gd name="connsiteY32" fmla="*/ 84710 h 1358650"/>
              <a:gd name="connsiteX33" fmla="*/ 755005 w 1869940"/>
              <a:gd name="connsiteY33" fmla="*/ 104588 h 1358650"/>
              <a:gd name="connsiteX34" fmla="*/ 516466 w 1869940"/>
              <a:gd name="connsiteY34" fmla="*/ 223858 h 1358650"/>
              <a:gd name="connsiteX35" fmla="*/ 496588 w 1869940"/>
              <a:gd name="connsiteY35" fmla="*/ 223858 h 1358650"/>
              <a:gd name="connsiteX36" fmla="*/ 556223 w 1869940"/>
              <a:gd name="connsiteY36" fmla="*/ 203980 h 135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69940" h="1358650">
                <a:moveTo>
                  <a:pt x="615857" y="263614"/>
                </a:moveTo>
                <a:lnTo>
                  <a:pt x="615857" y="263614"/>
                </a:lnTo>
                <a:cubicBezTo>
                  <a:pt x="551781" y="257789"/>
                  <a:pt x="382066" y="221483"/>
                  <a:pt x="297805" y="263614"/>
                </a:cubicBezTo>
                <a:cubicBezTo>
                  <a:pt x="0" y="412516"/>
                  <a:pt x="431315" y="258867"/>
                  <a:pt x="178536" y="343127"/>
                </a:cubicBezTo>
                <a:cubicBezTo>
                  <a:pt x="110732" y="546532"/>
                  <a:pt x="217678" y="208270"/>
                  <a:pt x="138779" y="760571"/>
                </a:cubicBezTo>
                <a:cubicBezTo>
                  <a:pt x="135400" y="784222"/>
                  <a:pt x="108726" y="798374"/>
                  <a:pt x="99023" y="820206"/>
                </a:cubicBezTo>
                <a:cubicBezTo>
                  <a:pt x="82003" y="858501"/>
                  <a:pt x="59266" y="939475"/>
                  <a:pt x="59266" y="939475"/>
                </a:cubicBezTo>
                <a:cubicBezTo>
                  <a:pt x="65892" y="1018988"/>
                  <a:pt x="58585" y="1100919"/>
                  <a:pt x="79144" y="1178014"/>
                </a:cubicBezTo>
                <a:cubicBezTo>
                  <a:pt x="86387" y="1205177"/>
                  <a:pt x="110970" y="1233529"/>
                  <a:pt x="138779" y="1237649"/>
                </a:cubicBezTo>
                <a:cubicBezTo>
                  <a:pt x="296225" y="1260974"/>
                  <a:pt x="456831" y="1250901"/>
                  <a:pt x="615857" y="1257527"/>
                </a:cubicBezTo>
                <a:cubicBezTo>
                  <a:pt x="780900" y="1312543"/>
                  <a:pt x="557920" y="1243571"/>
                  <a:pt x="933909" y="1297284"/>
                </a:cubicBezTo>
                <a:cubicBezTo>
                  <a:pt x="988000" y="1305011"/>
                  <a:pt x="1039927" y="1323789"/>
                  <a:pt x="1092936" y="1337041"/>
                </a:cubicBezTo>
                <a:lnTo>
                  <a:pt x="1172449" y="1356919"/>
                </a:lnTo>
                <a:cubicBezTo>
                  <a:pt x="1271840" y="1350293"/>
                  <a:pt x="1373383" y="1358650"/>
                  <a:pt x="1470623" y="1337041"/>
                </a:cubicBezTo>
                <a:cubicBezTo>
                  <a:pt x="1498066" y="1330943"/>
                  <a:pt x="1508661" y="1295403"/>
                  <a:pt x="1530257" y="1277406"/>
                </a:cubicBezTo>
                <a:cubicBezTo>
                  <a:pt x="1548610" y="1262111"/>
                  <a:pt x="1570014" y="1250901"/>
                  <a:pt x="1589892" y="1237649"/>
                </a:cubicBezTo>
                <a:cubicBezTo>
                  <a:pt x="1596518" y="1211145"/>
                  <a:pt x="1594616" y="1180868"/>
                  <a:pt x="1609770" y="1158136"/>
                </a:cubicBezTo>
                <a:cubicBezTo>
                  <a:pt x="1623022" y="1138258"/>
                  <a:pt x="1651052" y="1133674"/>
                  <a:pt x="1669405" y="1118380"/>
                </a:cubicBezTo>
                <a:cubicBezTo>
                  <a:pt x="1822469" y="990827"/>
                  <a:pt x="1640606" y="1117702"/>
                  <a:pt x="1788675" y="1018988"/>
                </a:cubicBezTo>
                <a:cubicBezTo>
                  <a:pt x="1869940" y="897091"/>
                  <a:pt x="1869370" y="924328"/>
                  <a:pt x="1808553" y="681058"/>
                </a:cubicBezTo>
                <a:cubicBezTo>
                  <a:pt x="1802759" y="657880"/>
                  <a:pt x="1768796" y="654553"/>
                  <a:pt x="1748918" y="641301"/>
                </a:cubicBezTo>
                <a:cubicBezTo>
                  <a:pt x="1722414" y="601545"/>
                  <a:pt x="1684515" y="567361"/>
                  <a:pt x="1669405" y="522032"/>
                </a:cubicBezTo>
                <a:cubicBezTo>
                  <a:pt x="1662779" y="502154"/>
                  <a:pt x="1661150" y="479831"/>
                  <a:pt x="1649527" y="462397"/>
                </a:cubicBezTo>
                <a:cubicBezTo>
                  <a:pt x="1633933" y="439006"/>
                  <a:pt x="1607889" y="424358"/>
                  <a:pt x="1589892" y="402762"/>
                </a:cubicBezTo>
                <a:cubicBezTo>
                  <a:pt x="1574598" y="384409"/>
                  <a:pt x="1568791" y="358051"/>
                  <a:pt x="1550136" y="343127"/>
                </a:cubicBezTo>
                <a:cubicBezTo>
                  <a:pt x="1533774" y="330037"/>
                  <a:pt x="1510379" y="329875"/>
                  <a:pt x="1490501" y="323249"/>
                </a:cubicBezTo>
                <a:cubicBezTo>
                  <a:pt x="1470623" y="303371"/>
                  <a:pt x="1444519" y="288188"/>
                  <a:pt x="1430866" y="263614"/>
                </a:cubicBezTo>
                <a:cubicBezTo>
                  <a:pt x="1410514" y="226981"/>
                  <a:pt x="1414355" y="179214"/>
                  <a:pt x="1391109" y="144345"/>
                </a:cubicBezTo>
                <a:cubicBezTo>
                  <a:pt x="1361773" y="100340"/>
                  <a:pt x="1337636" y="55687"/>
                  <a:pt x="1291718" y="25075"/>
                </a:cubicBezTo>
                <a:cubicBezTo>
                  <a:pt x="1274284" y="13452"/>
                  <a:pt x="1251961" y="11823"/>
                  <a:pt x="1232083" y="5197"/>
                </a:cubicBezTo>
                <a:cubicBezTo>
                  <a:pt x="1095322" y="50784"/>
                  <a:pt x="1260670" y="0"/>
                  <a:pt x="1013423" y="44954"/>
                </a:cubicBezTo>
                <a:cubicBezTo>
                  <a:pt x="992807" y="48702"/>
                  <a:pt x="974335" y="60723"/>
                  <a:pt x="953788" y="64832"/>
                </a:cubicBezTo>
                <a:cubicBezTo>
                  <a:pt x="907844" y="74021"/>
                  <a:pt x="861023" y="78084"/>
                  <a:pt x="814640" y="84710"/>
                </a:cubicBezTo>
                <a:cubicBezTo>
                  <a:pt x="794762" y="91336"/>
                  <a:pt x="773322" y="94412"/>
                  <a:pt x="755005" y="104588"/>
                </a:cubicBezTo>
                <a:cubicBezTo>
                  <a:pt x="682642" y="144790"/>
                  <a:pt x="609343" y="223858"/>
                  <a:pt x="516466" y="223858"/>
                </a:cubicBezTo>
                <a:lnTo>
                  <a:pt x="496588" y="223858"/>
                </a:lnTo>
                <a:lnTo>
                  <a:pt x="556223" y="203980"/>
                </a:lnTo>
              </a:path>
            </a:pathLst>
          </a:custGeom>
          <a:gradFill>
            <a:gsLst>
              <a:gs pos="69000">
                <a:schemeClr val="accent1">
                  <a:lumMod val="20000"/>
                  <a:lumOff val="80000"/>
                </a:schemeClr>
              </a:gs>
              <a:gs pos="25000">
                <a:srgbClr val="3981A9"/>
              </a:gs>
              <a:gs pos="100000">
                <a:srgbClr val="002D47"/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419600" y="3352800"/>
            <a:ext cx="1299028" cy="1358650"/>
            <a:chOff x="4419600" y="3694734"/>
            <a:chExt cx="1299028" cy="1358650"/>
          </a:xfrm>
        </p:grpSpPr>
        <p:sp>
          <p:nvSpPr>
            <p:cNvPr id="49" name="Freeform 48"/>
            <p:cNvSpPr/>
            <p:nvPr/>
          </p:nvSpPr>
          <p:spPr>
            <a:xfrm>
              <a:off x="4419600" y="3694734"/>
              <a:ext cx="1299028" cy="1358650"/>
            </a:xfrm>
            <a:custGeom>
              <a:avLst/>
              <a:gdLst>
                <a:gd name="connsiteX0" fmla="*/ 615857 w 1869940"/>
                <a:gd name="connsiteY0" fmla="*/ 263614 h 1358650"/>
                <a:gd name="connsiteX1" fmla="*/ 615857 w 1869940"/>
                <a:gd name="connsiteY1" fmla="*/ 263614 h 1358650"/>
                <a:gd name="connsiteX2" fmla="*/ 297805 w 1869940"/>
                <a:gd name="connsiteY2" fmla="*/ 263614 h 1358650"/>
                <a:gd name="connsiteX3" fmla="*/ 178536 w 1869940"/>
                <a:gd name="connsiteY3" fmla="*/ 343127 h 1358650"/>
                <a:gd name="connsiteX4" fmla="*/ 138779 w 1869940"/>
                <a:gd name="connsiteY4" fmla="*/ 760571 h 1358650"/>
                <a:gd name="connsiteX5" fmla="*/ 99023 w 1869940"/>
                <a:gd name="connsiteY5" fmla="*/ 820206 h 1358650"/>
                <a:gd name="connsiteX6" fmla="*/ 59266 w 1869940"/>
                <a:gd name="connsiteY6" fmla="*/ 939475 h 1358650"/>
                <a:gd name="connsiteX7" fmla="*/ 79144 w 1869940"/>
                <a:gd name="connsiteY7" fmla="*/ 1178014 h 1358650"/>
                <a:gd name="connsiteX8" fmla="*/ 138779 w 1869940"/>
                <a:gd name="connsiteY8" fmla="*/ 1237649 h 1358650"/>
                <a:gd name="connsiteX9" fmla="*/ 615857 w 1869940"/>
                <a:gd name="connsiteY9" fmla="*/ 1257527 h 1358650"/>
                <a:gd name="connsiteX10" fmla="*/ 933909 w 1869940"/>
                <a:gd name="connsiteY10" fmla="*/ 1297284 h 1358650"/>
                <a:gd name="connsiteX11" fmla="*/ 1092936 w 1869940"/>
                <a:gd name="connsiteY11" fmla="*/ 1337041 h 1358650"/>
                <a:gd name="connsiteX12" fmla="*/ 1172449 w 1869940"/>
                <a:gd name="connsiteY12" fmla="*/ 1356919 h 1358650"/>
                <a:gd name="connsiteX13" fmla="*/ 1470623 w 1869940"/>
                <a:gd name="connsiteY13" fmla="*/ 1337041 h 1358650"/>
                <a:gd name="connsiteX14" fmla="*/ 1530257 w 1869940"/>
                <a:gd name="connsiteY14" fmla="*/ 1277406 h 1358650"/>
                <a:gd name="connsiteX15" fmla="*/ 1589892 w 1869940"/>
                <a:gd name="connsiteY15" fmla="*/ 1237649 h 1358650"/>
                <a:gd name="connsiteX16" fmla="*/ 1609770 w 1869940"/>
                <a:gd name="connsiteY16" fmla="*/ 1158136 h 1358650"/>
                <a:gd name="connsiteX17" fmla="*/ 1669405 w 1869940"/>
                <a:gd name="connsiteY17" fmla="*/ 1118380 h 1358650"/>
                <a:gd name="connsiteX18" fmla="*/ 1788675 w 1869940"/>
                <a:gd name="connsiteY18" fmla="*/ 1018988 h 1358650"/>
                <a:gd name="connsiteX19" fmla="*/ 1808553 w 1869940"/>
                <a:gd name="connsiteY19" fmla="*/ 681058 h 1358650"/>
                <a:gd name="connsiteX20" fmla="*/ 1748918 w 1869940"/>
                <a:gd name="connsiteY20" fmla="*/ 641301 h 1358650"/>
                <a:gd name="connsiteX21" fmla="*/ 1669405 w 1869940"/>
                <a:gd name="connsiteY21" fmla="*/ 522032 h 1358650"/>
                <a:gd name="connsiteX22" fmla="*/ 1649527 w 1869940"/>
                <a:gd name="connsiteY22" fmla="*/ 462397 h 1358650"/>
                <a:gd name="connsiteX23" fmla="*/ 1589892 w 1869940"/>
                <a:gd name="connsiteY23" fmla="*/ 402762 h 1358650"/>
                <a:gd name="connsiteX24" fmla="*/ 1550136 w 1869940"/>
                <a:gd name="connsiteY24" fmla="*/ 343127 h 1358650"/>
                <a:gd name="connsiteX25" fmla="*/ 1490501 w 1869940"/>
                <a:gd name="connsiteY25" fmla="*/ 323249 h 1358650"/>
                <a:gd name="connsiteX26" fmla="*/ 1430866 w 1869940"/>
                <a:gd name="connsiteY26" fmla="*/ 263614 h 1358650"/>
                <a:gd name="connsiteX27" fmla="*/ 1391109 w 1869940"/>
                <a:gd name="connsiteY27" fmla="*/ 144345 h 1358650"/>
                <a:gd name="connsiteX28" fmla="*/ 1291718 w 1869940"/>
                <a:gd name="connsiteY28" fmla="*/ 25075 h 1358650"/>
                <a:gd name="connsiteX29" fmla="*/ 1232083 w 1869940"/>
                <a:gd name="connsiteY29" fmla="*/ 5197 h 1358650"/>
                <a:gd name="connsiteX30" fmla="*/ 1013423 w 1869940"/>
                <a:gd name="connsiteY30" fmla="*/ 44954 h 1358650"/>
                <a:gd name="connsiteX31" fmla="*/ 953788 w 1869940"/>
                <a:gd name="connsiteY31" fmla="*/ 64832 h 1358650"/>
                <a:gd name="connsiteX32" fmla="*/ 814640 w 1869940"/>
                <a:gd name="connsiteY32" fmla="*/ 84710 h 1358650"/>
                <a:gd name="connsiteX33" fmla="*/ 755005 w 1869940"/>
                <a:gd name="connsiteY33" fmla="*/ 104588 h 1358650"/>
                <a:gd name="connsiteX34" fmla="*/ 516466 w 1869940"/>
                <a:gd name="connsiteY34" fmla="*/ 223858 h 1358650"/>
                <a:gd name="connsiteX35" fmla="*/ 496588 w 1869940"/>
                <a:gd name="connsiteY35" fmla="*/ 223858 h 1358650"/>
                <a:gd name="connsiteX36" fmla="*/ 556223 w 1869940"/>
                <a:gd name="connsiteY36" fmla="*/ 203980 h 135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69940" h="1358650">
                  <a:moveTo>
                    <a:pt x="615857" y="263614"/>
                  </a:moveTo>
                  <a:lnTo>
                    <a:pt x="615857" y="263614"/>
                  </a:lnTo>
                  <a:cubicBezTo>
                    <a:pt x="551781" y="257789"/>
                    <a:pt x="382066" y="221483"/>
                    <a:pt x="297805" y="263614"/>
                  </a:cubicBezTo>
                  <a:cubicBezTo>
                    <a:pt x="0" y="412516"/>
                    <a:pt x="431315" y="258867"/>
                    <a:pt x="178536" y="343127"/>
                  </a:cubicBezTo>
                  <a:cubicBezTo>
                    <a:pt x="110732" y="546532"/>
                    <a:pt x="217678" y="208270"/>
                    <a:pt x="138779" y="760571"/>
                  </a:cubicBezTo>
                  <a:cubicBezTo>
                    <a:pt x="135400" y="784222"/>
                    <a:pt x="108726" y="798374"/>
                    <a:pt x="99023" y="820206"/>
                  </a:cubicBezTo>
                  <a:cubicBezTo>
                    <a:pt x="82003" y="858501"/>
                    <a:pt x="59266" y="939475"/>
                    <a:pt x="59266" y="939475"/>
                  </a:cubicBezTo>
                  <a:cubicBezTo>
                    <a:pt x="65892" y="1018988"/>
                    <a:pt x="58585" y="1100919"/>
                    <a:pt x="79144" y="1178014"/>
                  </a:cubicBezTo>
                  <a:cubicBezTo>
                    <a:pt x="86387" y="1205177"/>
                    <a:pt x="110970" y="1233529"/>
                    <a:pt x="138779" y="1237649"/>
                  </a:cubicBezTo>
                  <a:cubicBezTo>
                    <a:pt x="296225" y="1260974"/>
                    <a:pt x="456831" y="1250901"/>
                    <a:pt x="615857" y="1257527"/>
                  </a:cubicBezTo>
                  <a:cubicBezTo>
                    <a:pt x="780900" y="1312543"/>
                    <a:pt x="557920" y="1243571"/>
                    <a:pt x="933909" y="1297284"/>
                  </a:cubicBezTo>
                  <a:cubicBezTo>
                    <a:pt x="988000" y="1305011"/>
                    <a:pt x="1039927" y="1323789"/>
                    <a:pt x="1092936" y="1337041"/>
                  </a:cubicBezTo>
                  <a:lnTo>
                    <a:pt x="1172449" y="1356919"/>
                  </a:lnTo>
                  <a:cubicBezTo>
                    <a:pt x="1271840" y="1350293"/>
                    <a:pt x="1373383" y="1358650"/>
                    <a:pt x="1470623" y="1337041"/>
                  </a:cubicBezTo>
                  <a:cubicBezTo>
                    <a:pt x="1498066" y="1330943"/>
                    <a:pt x="1508661" y="1295403"/>
                    <a:pt x="1530257" y="1277406"/>
                  </a:cubicBezTo>
                  <a:cubicBezTo>
                    <a:pt x="1548610" y="1262111"/>
                    <a:pt x="1570014" y="1250901"/>
                    <a:pt x="1589892" y="1237649"/>
                  </a:cubicBezTo>
                  <a:cubicBezTo>
                    <a:pt x="1596518" y="1211145"/>
                    <a:pt x="1594616" y="1180868"/>
                    <a:pt x="1609770" y="1158136"/>
                  </a:cubicBezTo>
                  <a:cubicBezTo>
                    <a:pt x="1623022" y="1138258"/>
                    <a:pt x="1651052" y="1133674"/>
                    <a:pt x="1669405" y="1118380"/>
                  </a:cubicBezTo>
                  <a:cubicBezTo>
                    <a:pt x="1822469" y="990827"/>
                    <a:pt x="1640606" y="1117702"/>
                    <a:pt x="1788675" y="1018988"/>
                  </a:cubicBezTo>
                  <a:cubicBezTo>
                    <a:pt x="1869940" y="897091"/>
                    <a:pt x="1869370" y="924328"/>
                    <a:pt x="1808553" y="681058"/>
                  </a:cubicBezTo>
                  <a:cubicBezTo>
                    <a:pt x="1802759" y="657880"/>
                    <a:pt x="1768796" y="654553"/>
                    <a:pt x="1748918" y="641301"/>
                  </a:cubicBezTo>
                  <a:cubicBezTo>
                    <a:pt x="1722414" y="601545"/>
                    <a:pt x="1684515" y="567361"/>
                    <a:pt x="1669405" y="522032"/>
                  </a:cubicBezTo>
                  <a:cubicBezTo>
                    <a:pt x="1662779" y="502154"/>
                    <a:pt x="1661150" y="479831"/>
                    <a:pt x="1649527" y="462397"/>
                  </a:cubicBezTo>
                  <a:cubicBezTo>
                    <a:pt x="1633933" y="439006"/>
                    <a:pt x="1607889" y="424358"/>
                    <a:pt x="1589892" y="402762"/>
                  </a:cubicBezTo>
                  <a:cubicBezTo>
                    <a:pt x="1574598" y="384409"/>
                    <a:pt x="1568791" y="358051"/>
                    <a:pt x="1550136" y="343127"/>
                  </a:cubicBezTo>
                  <a:cubicBezTo>
                    <a:pt x="1533774" y="330037"/>
                    <a:pt x="1510379" y="329875"/>
                    <a:pt x="1490501" y="323249"/>
                  </a:cubicBezTo>
                  <a:cubicBezTo>
                    <a:pt x="1470623" y="303371"/>
                    <a:pt x="1444519" y="288188"/>
                    <a:pt x="1430866" y="263614"/>
                  </a:cubicBezTo>
                  <a:cubicBezTo>
                    <a:pt x="1410514" y="226981"/>
                    <a:pt x="1414355" y="179214"/>
                    <a:pt x="1391109" y="144345"/>
                  </a:cubicBezTo>
                  <a:cubicBezTo>
                    <a:pt x="1361773" y="100340"/>
                    <a:pt x="1337636" y="55687"/>
                    <a:pt x="1291718" y="25075"/>
                  </a:cubicBezTo>
                  <a:cubicBezTo>
                    <a:pt x="1274284" y="13452"/>
                    <a:pt x="1251961" y="11823"/>
                    <a:pt x="1232083" y="5197"/>
                  </a:cubicBezTo>
                  <a:cubicBezTo>
                    <a:pt x="1095322" y="50784"/>
                    <a:pt x="1260670" y="0"/>
                    <a:pt x="1013423" y="44954"/>
                  </a:cubicBezTo>
                  <a:cubicBezTo>
                    <a:pt x="992807" y="48702"/>
                    <a:pt x="974335" y="60723"/>
                    <a:pt x="953788" y="64832"/>
                  </a:cubicBezTo>
                  <a:cubicBezTo>
                    <a:pt x="907844" y="74021"/>
                    <a:pt x="861023" y="78084"/>
                    <a:pt x="814640" y="84710"/>
                  </a:cubicBezTo>
                  <a:cubicBezTo>
                    <a:pt x="794762" y="91336"/>
                    <a:pt x="773322" y="94412"/>
                    <a:pt x="755005" y="104588"/>
                  </a:cubicBezTo>
                  <a:cubicBezTo>
                    <a:pt x="682642" y="144790"/>
                    <a:pt x="609343" y="223858"/>
                    <a:pt x="516466" y="223858"/>
                  </a:cubicBezTo>
                  <a:lnTo>
                    <a:pt x="496588" y="223858"/>
                  </a:lnTo>
                  <a:lnTo>
                    <a:pt x="556223" y="203980"/>
                  </a:lnTo>
                </a:path>
              </a:pathLst>
            </a:custGeom>
            <a:gradFill>
              <a:gsLst>
                <a:gs pos="69000">
                  <a:schemeClr val="accent1">
                    <a:lumMod val="20000"/>
                    <a:lumOff val="80000"/>
                  </a:schemeClr>
                </a:gs>
                <a:gs pos="25000">
                  <a:srgbClr val="3981A9"/>
                </a:gs>
                <a:gs pos="100000">
                  <a:srgbClr val="002D47"/>
                </a:gs>
              </a:gsLst>
              <a:path path="circle">
                <a:fillToRect r="100000" b="100000"/>
              </a:path>
            </a:gra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82280" y="4340423"/>
              <a:ext cx="973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25000"/>
                    </a:schemeClr>
                  </a:solidFill>
                </a:rPr>
                <a:t>Reservoir</a:t>
              </a:r>
              <a:endParaRPr lang="en-US" sz="14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17933" y="2362200"/>
            <a:ext cx="97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</a:rPr>
              <a:t>Reservoir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914574" y="3627873"/>
            <a:ext cx="1282670" cy="1425100"/>
            <a:chOff x="6914574" y="3321094"/>
            <a:chExt cx="1282670" cy="1425100"/>
          </a:xfrm>
        </p:grpSpPr>
        <p:sp>
          <p:nvSpPr>
            <p:cNvPr id="54" name="Freeform 53"/>
            <p:cNvSpPr/>
            <p:nvPr/>
          </p:nvSpPr>
          <p:spPr>
            <a:xfrm>
              <a:off x="6914574" y="3321094"/>
              <a:ext cx="1275269" cy="1425100"/>
            </a:xfrm>
            <a:custGeom>
              <a:avLst/>
              <a:gdLst>
                <a:gd name="connsiteX0" fmla="*/ 181965 w 1275269"/>
                <a:gd name="connsiteY0" fmla="*/ 1270784 h 1425100"/>
                <a:gd name="connsiteX1" fmla="*/ 181965 w 1275269"/>
                <a:gd name="connsiteY1" fmla="*/ 1270784 h 1425100"/>
                <a:gd name="connsiteX2" fmla="*/ 82574 w 1275269"/>
                <a:gd name="connsiteY2" fmla="*/ 992489 h 1425100"/>
                <a:gd name="connsiteX3" fmla="*/ 62696 w 1275269"/>
                <a:gd name="connsiteY3" fmla="*/ 893097 h 1425100"/>
                <a:gd name="connsiteX4" fmla="*/ 42817 w 1275269"/>
                <a:gd name="connsiteY4" fmla="*/ 833463 h 1425100"/>
                <a:gd name="connsiteX5" fmla="*/ 62696 w 1275269"/>
                <a:gd name="connsiteY5" fmla="*/ 58210 h 1425100"/>
                <a:gd name="connsiteX6" fmla="*/ 241600 w 1275269"/>
                <a:gd name="connsiteY6" fmla="*/ 38332 h 1425100"/>
                <a:gd name="connsiteX7" fmla="*/ 301235 w 1275269"/>
                <a:gd name="connsiteY7" fmla="*/ 58210 h 1425100"/>
                <a:gd name="connsiteX8" fmla="*/ 440383 w 1275269"/>
                <a:gd name="connsiteY8" fmla="*/ 78089 h 1425100"/>
                <a:gd name="connsiteX9" fmla="*/ 559652 w 1275269"/>
                <a:gd name="connsiteY9" fmla="*/ 97967 h 1425100"/>
                <a:gd name="connsiteX10" fmla="*/ 619287 w 1275269"/>
                <a:gd name="connsiteY10" fmla="*/ 137723 h 1425100"/>
                <a:gd name="connsiteX11" fmla="*/ 758435 w 1275269"/>
                <a:gd name="connsiteY11" fmla="*/ 97967 h 1425100"/>
                <a:gd name="connsiteX12" fmla="*/ 877704 w 1275269"/>
                <a:gd name="connsiteY12" fmla="*/ 137723 h 1425100"/>
                <a:gd name="connsiteX13" fmla="*/ 1116243 w 1275269"/>
                <a:gd name="connsiteY13" fmla="*/ 117845 h 1425100"/>
                <a:gd name="connsiteX14" fmla="*/ 1156000 w 1275269"/>
                <a:gd name="connsiteY14" fmla="*/ 177480 h 1425100"/>
                <a:gd name="connsiteX15" fmla="*/ 1215635 w 1275269"/>
                <a:gd name="connsiteY15" fmla="*/ 475654 h 1425100"/>
                <a:gd name="connsiteX16" fmla="*/ 1215635 w 1275269"/>
                <a:gd name="connsiteY16" fmla="*/ 1171393 h 1425100"/>
                <a:gd name="connsiteX17" fmla="*/ 1255391 w 1275269"/>
                <a:gd name="connsiteY17" fmla="*/ 1290663 h 1425100"/>
                <a:gd name="connsiteX18" fmla="*/ 1235513 w 1275269"/>
                <a:gd name="connsiteY18" fmla="*/ 1409932 h 1425100"/>
                <a:gd name="connsiteX19" fmla="*/ 639165 w 1275269"/>
                <a:gd name="connsiteY19" fmla="*/ 1350297 h 1425100"/>
                <a:gd name="connsiteX20" fmla="*/ 579530 w 1275269"/>
                <a:gd name="connsiteY20" fmla="*/ 1330419 h 1425100"/>
                <a:gd name="connsiteX21" fmla="*/ 142209 w 1275269"/>
                <a:gd name="connsiteY21" fmla="*/ 1290663 h 1425100"/>
                <a:gd name="connsiteX22" fmla="*/ 181965 w 1275269"/>
                <a:gd name="connsiteY22" fmla="*/ 1231028 h 1425100"/>
                <a:gd name="connsiteX23" fmla="*/ 82574 w 1275269"/>
                <a:gd name="connsiteY23" fmla="*/ 1091880 h 1425100"/>
                <a:gd name="connsiteX24" fmla="*/ 62696 w 1275269"/>
                <a:gd name="connsiteY24" fmla="*/ 1091880 h 1425100"/>
                <a:gd name="connsiteX25" fmla="*/ 62696 w 1275269"/>
                <a:gd name="connsiteY25" fmla="*/ 1052123 h 1425100"/>
                <a:gd name="connsiteX26" fmla="*/ 82574 w 1275269"/>
                <a:gd name="connsiteY26" fmla="*/ 1032245 h 14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5269" h="1425100">
                  <a:moveTo>
                    <a:pt x="181965" y="1270784"/>
                  </a:moveTo>
                  <a:lnTo>
                    <a:pt x="181965" y="1270784"/>
                  </a:lnTo>
                  <a:cubicBezTo>
                    <a:pt x="148835" y="1178019"/>
                    <a:pt x="112236" y="1086420"/>
                    <a:pt x="82574" y="992489"/>
                  </a:cubicBezTo>
                  <a:cubicBezTo>
                    <a:pt x="72400" y="960271"/>
                    <a:pt x="70891" y="925875"/>
                    <a:pt x="62696" y="893097"/>
                  </a:cubicBezTo>
                  <a:cubicBezTo>
                    <a:pt x="57614" y="872769"/>
                    <a:pt x="49443" y="853341"/>
                    <a:pt x="42817" y="833463"/>
                  </a:cubicBezTo>
                  <a:cubicBezTo>
                    <a:pt x="49443" y="575045"/>
                    <a:pt x="0" y="308994"/>
                    <a:pt x="62696" y="58210"/>
                  </a:cubicBezTo>
                  <a:cubicBezTo>
                    <a:pt x="77249" y="0"/>
                    <a:pt x="181598" y="38332"/>
                    <a:pt x="241600" y="38332"/>
                  </a:cubicBezTo>
                  <a:cubicBezTo>
                    <a:pt x="262554" y="38332"/>
                    <a:pt x="280688" y="54101"/>
                    <a:pt x="301235" y="58210"/>
                  </a:cubicBezTo>
                  <a:cubicBezTo>
                    <a:pt x="347179" y="67399"/>
                    <a:pt x="394000" y="71463"/>
                    <a:pt x="440383" y="78089"/>
                  </a:cubicBezTo>
                  <a:cubicBezTo>
                    <a:pt x="611284" y="192023"/>
                    <a:pt x="395055" y="70535"/>
                    <a:pt x="559652" y="97967"/>
                  </a:cubicBezTo>
                  <a:cubicBezTo>
                    <a:pt x="583218" y="101895"/>
                    <a:pt x="599409" y="124471"/>
                    <a:pt x="619287" y="137723"/>
                  </a:cubicBezTo>
                  <a:cubicBezTo>
                    <a:pt x="642991" y="129822"/>
                    <a:pt x="739235" y="96047"/>
                    <a:pt x="758435" y="97967"/>
                  </a:cubicBezTo>
                  <a:cubicBezTo>
                    <a:pt x="800134" y="102137"/>
                    <a:pt x="877704" y="137723"/>
                    <a:pt x="877704" y="137723"/>
                  </a:cubicBezTo>
                  <a:cubicBezTo>
                    <a:pt x="967487" y="77869"/>
                    <a:pt x="963264" y="62216"/>
                    <a:pt x="1116243" y="117845"/>
                  </a:cubicBezTo>
                  <a:cubicBezTo>
                    <a:pt x="1138695" y="126010"/>
                    <a:pt x="1142748" y="157602"/>
                    <a:pt x="1156000" y="177480"/>
                  </a:cubicBezTo>
                  <a:cubicBezTo>
                    <a:pt x="1214730" y="353672"/>
                    <a:pt x="1191128" y="255099"/>
                    <a:pt x="1215635" y="475654"/>
                  </a:cubicBezTo>
                  <a:cubicBezTo>
                    <a:pt x="1179041" y="768391"/>
                    <a:pt x="1175374" y="728526"/>
                    <a:pt x="1215635" y="1171393"/>
                  </a:cubicBezTo>
                  <a:cubicBezTo>
                    <a:pt x="1219429" y="1213128"/>
                    <a:pt x="1255391" y="1290663"/>
                    <a:pt x="1255391" y="1290663"/>
                  </a:cubicBezTo>
                  <a:cubicBezTo>
                    <a:pt x="1248765" y="1330419"/>
                    <a:pt x="1275269" y="1403306"/>
                    <a:pt x="1235513" y="1409932"/>
                  </a:cubicBezTo>
                  <a:cubicBezTo>
                    <a:pt x="1144503" y="1425100"/>
                    <a:pt x="803296" y="1373745"/>
                    <a:pt x="639165" y="1350297"/>
                  </a:cubicBezTo>
                  <a:cubicBezTo>
                    <a:pt x="619287" y="1343671"/>
                    <a:pt x="600077" y="1334528"/>
                    <a:pt x="579530" y="1330419"/>
                  </a:cubicBezTo>
                  <a:cubicBezTo>
                    <a:pt x="443667" y="1303247"/>
                    <a:pt x="270499" y="1299216"/>
                    <a:pt x="142209" y="1290663"/>
                  </a:cubicBezTo>
                  <a:cubicBezTo>
                    <a:pt x="155461" y="1270785"/>
                    <a:pt x="181965" y="1254919"/>
                    <a:pt x="181965" y="1231028"/>
                  </a:cubicBezTo>
                  <a:cubicBezTo>
                    <a:pt x="181965" y="1186853"/>
                    <a:pt x="113519" y="1115089"/>
                    <a:pt x="82574" y="1091880"/>
                  </a:cubicBezTo>
                  <a:cubicBezTo>
                    <a:pt x="77273" y="1087904"/>
                    <a:pt x="69322" y="1091880"/>
                    <a:pt x="62696" y="1091880"/>
                  </a:cubicBezTo>
                  <a:lnTo>
                    <a:pt x="62696" y="1052123"/>
                  </a:lnTo>
                  <a:lnTo>
                    <a:pt x="82574" y="1032245"/>
                  </a:lnTo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4800000" scaled="0"/>
              <a:tileRect/>
            </a:gra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940628" y="4069343"/>
              <a:ext cx="1256616" cy="363509"/>
            </a:xfrm>
            <a:custGeom>
              <a:avLst/>
              <a:gdLst>
                <a:gd name="connsiteX0" fmla="*/ 16763 w 1256616"/>
                <a:gd name="connsiteY0" fmla="*/ 65335 h 363509"/>
                <a:gd name="connsiteX1" fmla="*/ 16763 w 1256616"/>
                <a:gd name="connsiteY1" fmla="*/ 65335 h 363509"/>
                <a:gd name="connsiteX2" fmla="*/ 175789 w 1256616"/>
                <a:gd name="connsiteY2" fmla="*/ 5700 h 363509"/>
                <a:gd name="connsiteX3" fmla="*/ 295059 w 1256616"/>
                <a:gd name="connsiteY3" fmla="*/ 25579 h 363509"/>
                <a:gd name="connsiteX4" fmla="*/ 891407 w 1256616"/>
                <a:gd name="connsiteY4" fmla="*/ 45457 h 363509"/>
                <a:gd name="connsiteX5" fmla="*/ 970920 w 1256616"/>
                <a:gd name="connsiteY5" fmla="*/ 65335 h 363509"/>
                <a:gd name="connsiteX6" fmla="*/ 1189581 w 1256616"/>
                <a:gd name="connsiteY6" fmla="*/ 343631 h 363509"/>
                <a:gd name="connsiteX7" fmla="*/ 1129946 w 1256616"/>
                <a:gd name="connsiteY7" fmla="*/ 363509 h 363509"/>
                <a:gd name="connsiteX8" fmla="*/ 811894 w 1256616"/>
                <a:gd name="connsiteY8" fmla="*/ 303874 h 363509"/>
                <a:gd name="connsiteX9" fmla="*/ 752259 w 1256616"/>
                <a:gd name="connsiteY9" fmla="*/ 283996 h 363509"/>
                <a:gd name="connsiteX10" fmla="*/ 692624 w 1256616"/>
                <a:gd name="connsiteY10" fmla="*/ 264118 h 363509"/>
                <a:gd name="connsiteX11" fmla="*/ 255302 w 1256616"/>
                <a:gd name="connsiteY11" fmla="*/ 283996 h 363509"/>
                <a:gd name="connsiteX12" fmla="*/ 195668 w 1256616"/>
                <a:gd name="connsiteY12" fmla="*/ 303874 h 363509"/>
                <a:gd name="connsiteX13" fmla="*/ 36642 w 1256616"/>
                <a:gd name="connsiteY13" fmla="*/ 283996 h 363509"/>
                <a:gd name="connsiteX14" fmla="*/ 16763 w 1256616"/>
                <a:gd name="connsiteY14" fmla="*/ 65335 h 3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616" h="363509">
                  <a:moveTo>
                    <a:pt x="16763" y="65335"/>
                  </a:moveTo>
                  <a:lnTo>
                    <a:pt x="16763" y="65335"/>
                  </a:lnTo>
                  <a:cubicBezTo>
                    <a:pt x="69772" y="45457"/>
                    <a:pt x="119745" y="13706"/>
                    <a:pt x="175789" y="5700"/>
                  </a:cubicBezTo>
                  <a:cubicBezTo>
                    <a:pt x="215689" y="0"/>
                    <a:pt x="254816" y="23343"/>
                    <a:pt x="295059" y="25579"/>
                  </a:cubicBezTo>
                  <a:cubicBezTo>
                    <a:pt x="493646" y="36612"/>
                    <a:pt x="692624" y="38831"/>
                    <a:pt x="891407" y="45457"/>
                  </a:cubicBezTo>
                  <a:cubicBezTo>
                    <a:pt x="917911" y="52083"/>
                    <a:pt x="943875" y="61471"/>
                    <a:pt x="970920" y="65335"/>
                  </a:cubicBezTo>
                  <a:cubicBezTo>
                    <a:pt x="1256616" y="106149"/>
                    <a:pt x="1163363" y="2811"/>
                    <a:pt x="1189581" y="343631"/>
                  </a:cubicBezTo>
                  <a:cubicBezTo>
                    <a:pt x="1169703" y="350257"/>
                    <a:pt x="1150900" y="363509"/>
                    <a:pt x="1129946" y="363509"/>
                  </a:cubicBezTo>
                  <a:cubicBezTo>
                    <a:pt x="961604" y="363509"/>
                    <a:pt x="948939" y="349556"/>
                    <a:pt x="811894" y="303874"/>
                  </a:cubicBezTo>
                  <a:lnTo>
                    <a:pt x="752259" y="283996"/>
                  </a:lnTo>
                  <a:lnTo>
                    <a:pt x="692624" y="264118"/>
                  </a:lnTo>
                  <a:cubicBezTo>
                    <a:pt x="546850" y="270744"/>
                    <a:pt x="400762" y="272359"/>
                    <a:pt x="255302" y="283996"/>
                  </a:cubicBezTo>
                  <a:cubicBezTo>
                    <a:pt x="234415" y="285667"/>
                    <a:pt x="216621" y="303874"/>
                    <a:pt x="195668" y="303874"/>
                  </a:cubicBezTo>
                  <a:cubicBezTo>
                    <a:pt x="142247" y="303874"/>
                    <a:pt x="89651" y="290622"/>
                    <a:pt x="36642" y="283996"/>
                  </a:cubicBezTo>
                  <a:cubicBezTo>
                    <a:pt x="0" y="174073"/>
                    <a:pt x="20076" y="101778"/>
                    <a:pt x="16763" y="6533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61129" y="5432900"/>
            <a:ext cx="1282670" cy="1425100"/>
            <a:chOff x="6914574" y="3321094"/>
            <a:chExt cx="1282670" cy="1425100"/>
          </a:xfrm>
        </p:grpSpPr>
        <p:sp>
          <p:nvSpPr>
            <p:cNvPr id="58" name="Freeform 57"/>
            <p:cNvSpPr/>
            <p:nvPr/>
          </p:nvSpPr>
          <p:spPr>
            <a:xfrm>
              <a:off x="6914574" y="3321094"/>
              <a:ext cx="1275269" cy="1425100"/>
            </a:xfrm>
            <a:custGeom>
              <a:avLst/>
              <a:gdLst>
                <a:gd name="connsiteX0" fmla="*/ 181965 w 1275269"/>
                <a:gd name="connsiteY0" fmla="*/ 1270784 h 1425100"/>
                <a:gd name="connsiteX1" fmla="*/ 181965 w 1275269"/>
                <a:gd name="connsiteY1" fmla="*/ 1270784 h 1425100"/>
                <a:gd name="connsiteX2" fmla="*/ 82574 w 1275269"/>
                <a:gd name="connsiteY2" fmla="*/ 992489 h 1425100"/>
                <a:gd name="connsiteX3" fmla="*/ 62696 w 1275269"/>
                <a:gd name="connsiteY3" fmla="*/ 893097 h 1425100"/>
                <a:gd name="connsiteX4" fmla="*/ 42817 w 1275269"/>
                <a:gd name="connsiteY4" fmla="*/ 833463 h 1425100"/>
                <a:gd name="connsiteX5" fmla="*/ 62696 w 1275269"/>
                <a:gd name="connsiteY5" fmla="*/ 58210 h 1425100"/>
                <a:gd name="connsiteX6" fmla="*/ 241600 w 1275269"/>
                <a:gd name="connsiteY6" fmla="*/ 38332 h 1425100"/>
                <a:gd name="connsiteX7" fmla="*/ 301235 w 1275269"/>
                <a:gd name="connsiteY7" fmla="*/ 58210 h 1425100"/>
                <a:gd name="connsiteX8" fmla="*/ 440383 w 1275269"/>
                <a:gd name="connsiteY8" fmla="*/ 78089 h 1425100"/>
                <a:gd name="connsiteX9" fmla="*/ 559652 w 1275269"/>
                <a:gd name="connsiteY9" fmla="*/ 97967 h 1425100"/>
                <a:gd name="connsiteX10" fmla="*/ 619287 w 1275269"/>
                <a:gd name="connsiteY10" fmla="*/ 137723 h 1425100"/>
                <a:gd name="connsiteX11" fmla="*/ 758435 w 1275269"/>
                <a:gd name="connsiteY11" fmla="*/ 97967 h 1425100"/>
                <a:gd name="connsiteX12" fmla="*/ 877704 w 1275269"/>
                <a:gd name="connsiteY12" fmla="*/ 137723 h 1425100"/>
                <a:gd name="connsiteX13" fmla="*/ 1116243 w 1275269"/>
                <a:gd name="connsiteY13" fmla="*/ 117845 h 1425100"/>
                <a:gd name="connsiteX14" fmla="*/ 1156000 w 1275269"/>
                <a:gd name="connsiteY14" fmla="*/ 177480 h 1425100"/>
                <a:gd name="connsiteX15" fmla="*/ 1215635 w 1275269"/>
                <a:gd name="connsiteY15" fmla="*/ 475654 h 1425100"/>
                <a:gd name="connsiteX16" fmla="*/ 1215635 w 1275269"/>
                <a:gd name="connsiteY16" fmla="*/ 1171393 h 1425100"/>
                <a:gd name="connsiteX17" fmla="*/ 1255391 w 1275269"/>
                <a:gd name="connsiteY17" fmla="*/ 1290663 h 1425100"/>
                <a:gd name="connsiteX18" fmla="*/ 1235513 w 1275269"/>
                <a:gd name="connsiteY18" fmla="*/ 1409932 h 1425100"/>
                <a:gd name="connsiteX19" fmla="*/ 639165 w 1275269"/>
                <a:gd name="connsiteY19" fmla="*/ 1350297 h 1425100"/>
                <a:gd name="connsiteX20" fmla="*/ 579530 w 1275269"/>
                <a:gd name="connsiteY20" fmla="*/ 1330419 h 1425100"/>
                <a:gd name="connsiteX21" fmla="*/ 142209 w 1275269"/>
                <a:gd name="connsiteY21" fmla="*/ 1290663 h 1425100"/>
                <a:gd name="connsiteX22" fmla="*/ 181965 w 1275269"/>
                <a:gd name="connsiteY22" fmla="*/ 1231028 h 1425100"/>
                <a:gd name="connsiteX23" fmla="*/ 82574 w 1275269"/>
                <a:gd name="connsiteY23" fmla="*/ 1091880 h 1425100"/>
                <a:gd name="connsiteX24" fmla="*/ 62696 w 1275269"/>
                <a:gd name="connsiteY24" fmla="*/ 1091880 h 1425100"/>
                <a:gd name="connsiteX25" fmla="*/ 62696 w 1275269"/>
                <a:gd name="connsiteY25" fmla="*/ 1052123 h 1425100"/>
                <a:gd name="connsiteX26" fmla="*/ 82574 w 1275269"/>
                <a:gd name="connsiteY26" fmla="*/ 1032245 h 14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5269" h="1425100">
                  <a:moveTo>
                    <a:pt x="181965" y="1270784"/>
                  </a:moveTo>
                  <a:lnTo>
                    <a:pt x="181965" y="1270784"/>
                  </a:lnTo>
                  <a:cubicBezTo>
                    <a:pt x="148835" y="1178019"/>
                    <a:pt x="112236" y="1086420"/>
                    <a:pt x="82574" y="992489"/>
                  </a:cubicBezTo>
                  <a:cubicBezTo>
                    <a:pt x="72400" y="960271"/>
                    <a:pt x="70891" y="925875"/>
                    <a:pt x="62696" y="893097"/>
                  </a:cubicBezTo>
                  <a:cubicBezTo>
                    <a:pt x="57614" y="872769"/>
                    <a:pt x="49443" y="853341"/>
                    <a:pt x="42817" y="833463"/>
                  </a:cubicBezTo>
                  <a:cubicBezTo>
                    <a:pt x="49443" y="575045"/>
                    <a:pt x="0" y="308994"/>
                    <a:pt x="62696" y="58210"/>
                  </a:cubicBezTo>
                  <a:cubicBezTo>
                    <a:pt x="77249" y="0"/>
                    <a:pt x="181598" y="38332"/>
                    <a:pt x="241600" y="38332"/>
                  </a:cubicBezTo>
                  <a:cubicBezTo>
                    <a:pt x="262554" y="38332"/>
                    <a:pt x="280688" y="54101"/>
                    <a:pt x="301235" y="58210"/>
                  </a:cubicBezTo>
                  <a:cubicBezTo>
                    <a:pt x="347179" y="67399"/>
                    <a:pt x="394000" y="71463"/>
                    <a:pt x="440383" y="78089"/>
                  </a:cubicBezTo>
                  <a:cubicBezTo>
                    <a:pt x="611284" y="192023"/>
                    <a:pt x="395055" y="70535"/>
                    <a:pt x="559652" y="97967"/>
                  </a:cubicBezTo>
                  <a:cubicBezTo>
                    <a:pt x="583218" y="101895"/>
                    <a:pt x="599409" y="124471"/>
                    <a:pt x="619287" y="137723"/>
                  </a:cubicBezTo>
                  <a:cubicBezTo>
                    <a:pt x="642991" y="129822"/>
                    <a:pt x="739235" y="96047"/>
                    <a:pt x="758435" y="97967"/>
                  </a:cubicBezTo>
                  <a:cubicBezTo>
                    <a:pt x="800134" y="102137"/>
                    <a:pt x="877704" y="137723"/>
                    <a:pt x="877704" y="137723"/>
                  </a:cubicBezTo>
                  <a:cubicBezTo>
                    <a:pt x="967487" y="77869"/>
                    <a:pt x="963264" y="62216"/>
                    <a:pt x="1116243" y="117845"/>
                  </a:cubicBezTo>
                  <a:cubicBezTo>
                    <a:pt x="1138695" y="126010"/>
                    <a:pt x="1142748" y="157602"/>
                    <a:pt x="1156000" y="177480"/>
                  </a:cubicBezTo>
                  <a:cubicBezTo>
                    <a:pt x="1214730" y="353672"/>
                    <a:pt x="1191128" y="255099"/>
                    <a:pt x="1215635" y="475654"/>
                  </a:cubicBezTo>
                  <a:cubicBezTo>
                    <a:pt x="1179041" y="768391"/>
                    <a:pt x="1175374" y="728526"/>
                    <a:pt x="1215635" y="1171393"/>
                  </a:cubicBezTo>
                  <a:cubicBezTo>
                    <a:pt x="1219429" y="1213128"/>
                    <a:pt x="1255391" y="1290663"/>
                    <a:pt x="1255391" y="1290663"/>
                  </a:cubicBezTo>
                  <a:cubicBezTo>
                    <a:pt x="1248765" y="1330419"/>
                    <a:pt x="1275269" y="1403306"/>
                    <a:pt x="1235513" y="1409932"/>
                  </a:cubicBezTo>
                  <a:cubicBezTo>
                    <a:pt x="1144503" y="1425100"/>
                    <a:pt x="803296" y="1373745"/>
                    <a:pt x="639165" y="1350297"/>
                  </a:cubicBezTo>
                  <a:cubicBezTo>
                    <a:pt x="619287" y="1343671"/>
                    <a:pt x="600077" y="1334528"/>
                    <a:pt x="579530" y="1330419"/>
                  </a:cubicBezTo>
                  <a:cubicBezTo>
                    <a:pt x="443667" y="1303247"/>
                    <a:pt x="270499" y="1299216"/>
                    <a:pt x="142209" y="1290663"/>
                  </a:cubicBezTo>
                  <a:cubicBezTo>
                    <a:pt x="155461" y="1270785"/>
                    <a:pt x="181965" y="1254919"/>
                    <a:pt x="181965" y="1231028"/>
                  </a:cubicBezTo>
                  <a:cubicBezTo>
                    <a:pt x="181965" y="1186853"/>
                    <a:pt x="113519" y="1115089"/>
                    <a:pt x="82574" y="1091880"/>
                  </a:cubicBezTo>
                  <a:cubicBezTo>
                    <a:pt x="77273" y="1087904"/>
                    <a:pt x="69322" y="1091880"/>
                    <a:pt x="62696" y="1091880"/>
                  </a:cubicBezTo>
                  <a:lnTo>
                    <a:pt x="62696" y="1052123"/>
                  </a:lnTo>
                  <a:lnTo>
                    <a:pt x="82574" y="1032245"/>
                  </a:lnTo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4800000" scaled="0"/>
              <a:tileRect/>
            </a:gra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940628" y="4069343"/>
              <a:ext cx="1256616" cy="363509"/>
            </a:xfrm>
            <a:custGeom>
              <a:avLst/>
              <a:gdLst>
                <a:gd name="connsiteX0" fmla="*/ 16763 w 1256616"/>
                <a:gd name="connsiteY0" fmla="*/ 65335 h 363509"/>
                <a:gd name="connsiteX1" fmla="*/ 16763 w 1256616"/>
                <a:gd name="connsiteY1" fmla="*/ 65335 h 363509"/>
                <a:gd name="connsiteX2" fmla="*/ 175789 w 1256616"/>
                <a:gd name="connsiteY2" fmla="*/ 5700 h 363509"/>
                <a:gd name="connsiteX3" fmla="*/ 295059 w 1256616"/>
                <a:gd name="connsiteY3" fmla="*/ 25579 h 363509"/>
                <a:gd name="connsiteX4" fmla="*/ 891407 w 1256616"/>
                <a:gd name="connsiteY4" fmla="*/ 45457 h 363509"/>
                <a:gd name="connsiteX5" fmla="*/ 970920 w 1256616"/>
                <a:gd name="connsiteY5" fmla="*/ 65335 h 363509"/>
                <a:gd name="connsiteX6" fmla="*/ 1189581 w 1256616"/>
                <a:gd name="connsiteY6" fmla="*/ 343631 h 363509"/>
                <a:gd name="connsiteX7" fmla="*/ 1129946 w 1256616"/>
                <a:gd name="connsiteY7" fmla="*/ 363509 h 363509"/>
                <a:gd name="connsiteX8" fmla="*/ 811894 w 1256616"/>
                <a:gd name="connsiteY8" fmla="*/ 303874 h 363509"/>
                <a:gd name="connsiteX9" fmla="*/ 752259 w 1256616"/>
                <a:gd name="connsiteY9" fmla="*/ 283996 h 363509"/>
                <a:gd name="connsiteX10" fmla="*/ 692624 w 1256616"/>
                <a:gd name="connsiteY10" fmla="*/ 264118 h 363509"/>
                <a:gd name="connsiteX11" fmla="*/ 255302 w 1256616"/>
                <a:gd name="connsiteY11" fmla="*/ 283996 h 363509"/>
                <a:gd name="connsiteX12" fmla="*/ 195668 w 1256616"/>
                <a:gd name="connsiteY12" fmla="*/ 303874 h 363509"/>
                <a:gd name="connsiteX13" fmla="*/ 36642 w 1256616"/>
                <a:gd name="connsiteY13" fmla="*/ 283996 h 363509"/>
                <a:gd name="connsiteX14" fmla="*/ 16763 w 1256616"/>
                <a:gd name="connsiteY14" fmla="*/ 65335 h 3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6616" h="363509">
                  <a:moveTo>
                    <a:pt x="16763" y="65335"/>
                  </a:moveTo>
                  <a:lnTo>
                    <a:pt x="16763" y="65335"/>
                  </a:lnTo>
                  <a:cubicBezTo>
                    <a:pt x="69772" y="45457"/>
                    <a:pt x="119745" y="13706"/>
                    <a:pt x="175789" y="5700"/>
                  </a:cubicBezTo>
                  <a:cubicBezTo>
                    <a:pt x="215689" y="0"/>
                    <a:pt x="254816" y="23343"/>
                    <a:pt x="295059" y="25579"/>
                  </a:cubicBezTo>
                  <a:cubicBezTo>
                    <a:pt x="493646" y="36612"/>
                    <a:pt x="692624" y="38831"/>
                    <a:pt x="891407" y="45457"/>
                  </a:cubicBezTo>
                  <a:cubicBezTo>
                    <a:pt x="917911" y="52083"/>
                    <a:pt x="943875" y="61471"/>
                    <a:pt x="970920" y="65335"/>
                  </a:cubicBezTo>
                  <a:cubicBezTo>
                    <a:pt x="1256616" y="106149"/>
                    <a:pt x="1163363" y="2811"/>
                    <a:pt x="1189581" y="343631"/>
                  </a:cubicBezTo>
                  <a:cubicBezTo>
                    <a:pt x="1169703" y="350257"/>
                    <a:pt x="1150900" y="363509"/>
                    <a:pt x="1129946" y="363509"/>
                  </a:cubicBezTo>
                  <a:cubicBezTo>
                    <a:pt x="961604" y="363509"/>
                    <a:pt x="948939" y="349556"/>
                    <a:pt x="811894" y="303874"/>
                  </a:cubicBezTo>
                  <a:lnTo>
                    <a:pt x="752259" y="283996"/>
                  </a:lnTo>
                  <a:lnTo>
                    <a:pt x="692624" y="264118"/>
                  </a:lnTo>
                  <a:cubicBezTo>
                    <a:pt x="546850" y="270744"/>
                    <a:pt x="400762" y="272359"/>
                    <a:pt x="255302" y="283996"/>
                  </a:cubicBezTo>
                  <a:cubicBezTo>
                    <a:pt x="234415" y="285667"/>
                    <a:pt x="216621" y="303874"/>
                    <a:pt x="195668" y="303874"/>
                  </a:cubicBezTo>
                  <a:cubicBezTo>
                    <a:pt x="142247" y="303874"/>
                    <a:pt x="89651" y="290622"/>
                    <a:pt x="36642" y="283996"/>
                  </a:cubicBezTo>
                  <a:cubicBezTo>
                    <a:pt x="0" y="174073"/>
                    <a:pt x="20076" y="101778"/>
                    <a:pt x="16763" y="6533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rot="16200000" flipH="1">
            <a:off x="6787792" y="3071236"/>
            <a:ext cx="1359615" cy="1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04051" y="3773894"/>
            <a:ext cx="101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</a:t>
            </a:r>
          </a:p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914651" y="5534818"/>
            <a:ext cx="101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Aquifer</a:t>
            </a:r>
          </a:p>
          <a:p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64267" y="5334000"/>
            <a:ext cx="3657600" cy="1588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486400" y="4648200"/>
            <a:ext cx="1299028" cy="1358650"/>
            <a:chOff x="4419600" y="3694734"/>
            <a:chExt cx="1299028" cy="1358650"/>
          </a:xfrm>
        </p:grpSpPr>
        <p:sp>
          <p:nvSpPr>
            <p:cNvPr id="36" name="Freeform 35"/>
            <p:cNvSpPr/>
            <p:nvPr/>
          </p:nvSpPr>
          <p:spPr>
            <a:xfrm>
              <a:off x="4419600" y="3694734"/>
              <a:ext cx="1299028" cy="1358650"/>
            </a:xfrm>
            <a:custGeom>
              <a:avLst/>
              <a:gdLst>
                <a:gd name="connsiteX0" fmla="*/ 615857 w 1869940"/>
                <a:gd name="connsiteY0" fmla="*/ 263614 h 1358650"/>
                <a:gd name="connsiteX1" fmla="*/ 615857 w 1869940"/>
                <a:gd name="connsiteY1" fmla="*/ 263614 h 1358650"/>
                <a:gd name="connsiteX2" fmla="*/ 297805 w 1869940"/>
                <a:gd name="connsiteY2" fmla="*/ 263614 h 1358650"/>
                <a:gd name="connsiteX3" fmla="*/ 178536 w 1869940"/>
                <a:gd name="connsiteY3" fmla="*/ 343127 h 1358650"/>
                <a:gd name="connsiteX4" fmla="*/ 138779 w 1869940"/>
                <a:gd name="connsiteY4" fmla="*/ 760571 h 1358650"/>
                <a:gd name="connsiteX5" fmla="*/ 99023 w 1869940"/>
                <a:gd name="connsiteY5" fmla="*/ 820206 h 1358650"/>
                <a:gd name="connsiteX6" fmla="*/ 59266 w 1869940"/>
                <a:gd name="connsiteY6" fmla="*/ 939475 h 1358650"/>
                <a:gd name="connsiteX7" fmla="*/ 79144 w 1869940"/>
                <a:gd name="connsiteY7" fmla="*/ 1178014 h 1358650"/>
                <a:gd name="connsiteX8" fmla="*/ 138779 w 1869940"/>
                <a:gd name="connsiteY8" fmla="*/ 1237649 h 1358650"/>
                <a:gd name="connsiteX9" fmla="*/ 615857 w 1869940"/>
                <a:gd name="connsiteY9" fmla="*/ 1257527 h 1358650"/>
                <a:gd name="connsiteX10" fmla="*/ 933909 w 1869940"/>
                <a:gd name="connsiteY10" fmla="*/ 1297284 h 1358650"/>
                <a:gd name="connsiteX11" fmla="*/ 1092936 w 1869940"/>
                <a:gd name="connsiteY11" fmla="*/ 1337041 h 1358650"/>
                <a:gd name="connsiteX12" fmla="*/ 1172449 w 1869940"/>
                <a:gd name="connsiteY12" fmla="*/ 1356919 h 1358650"/>
                <a:gd name="connsiteX13" fmla="*/ 1470623 w 1869940"/>
                <a:gd name="connsiteY13" fmla="*/ 1337041 h 1358650"/>
                <a:gd name="connsiteX14" fmla="*/ 1530257 w 1869940"/>
                <a:gd name="connsiteY14" fmla="*/ 1277406 h 1358650"/>
                <a:gd name="connsiteX15" fmla="*/ 1589892 w 1869940"/>
                <a:gd name="connsiteY15" fmla="*/ 1237649 h 1358650"/>
                <a:gd name="connsiteX16" fmla="*/ 1609770 w 1869940"/>
                <a:gd name="connsiteY16" fmla="*/ 1158136 h 1358650"/>
                <a:gd name="connsiteX17" fmla="*/ 1669405 w 1869940"/>
                <a:gd name="connsiteY17" fmla="*/ 1118380 h 1358650"/>
                <a:gd name="connsiteX18" fmla="*/ 1788675 w 1869940"/>
                <a:gd name="connsiteY18" fmla="*/ 1018988 h 1358650"/>
                <a:gd name="connsiteX19" fmla="*/ 1808553 w 1869940"/>
                <a:gd name="connsiteY19" fmla="*/ 681058 h 1358650"/>
                <a:gd name="connsiteX20" fmla="*/ 1748918 w 1869940"/>
                <a:gd name="connsiteY20" fmla="*/ 641301 h 1358650"/>
                <a:gd name="connsiteX21" fmla="*/ 1669405 w 1869940"/>
                <a:gd name="connsiteY21" fmla="*/ 522032 h 1358650"/>
                <a:gd name="connsiteX22" fmla="*/ 1649527 w 1869940"/>
                <a:gd name="connsiteY22" fmla="*/ 462397 h 1358650"/>
                <a:gd name="connsiteX23" fmla="*/ 1589892 w 1869940"/>
                <a:gd name="connsiteY23" fmla="*/ 402762 h 1358650"/>
                <a:gd name="connsiteX24" fmla="*/ 1550136 w 1869940"/>
                <a:gd name="connsiteY24" fmla="*/ 343127 h 1358650"/>
                <a:gd name="connsiteX25" fmla="*/ 1490501 w 1869940"/>
                <a:gd name="connsiteY25" fmla="*/ 323249 h 1358650"/>
                <a:gd name="connsiteX26" fmla="*/ 1430866 w 1869940"/>
                <a:gd name="connsiteY26" fmla="*/ 263614 h 1358650"/>
                <a:gd name="connsiteX27" fmla="*/ 1391109 w 1869940"/>
                <a:gd name="connsiteY27" fmla="*/ 144345 h 1358650"/>
                <a:gd name="connsiteX28" fmla="*/ 1291718 w 1869940"/>
                <a:gd name="connsiteY28" fmla="*/ 25075 h 1358650"/>
                <a:gd name="connsiteX29" fmla="*/ 1232083 w 1869940"/>
                <a:gd name="connsiteY29" fmla="*/ 5197 h 1358650"/>
                <a:gd name="connsiteX30" fmla="*/ 1013423 w 1869940"/>
                <a:gd name="connsiteY30" fmla="*/ 44954 h 1358650"/>
                <a:gd name="connsiteX31" fmla="*/ 953788 w 1869940"/>
                <a:gd name="connsiteY31" fmla="*/ 64832 h 1358650"/>
                <a:gd name="connsiteX32" fmla="*/ 814640 w 1869940"/>
                <a:gd name="connsiteY32" fmla="*/ 84710 h 1358650"/>
                <a:gd name="connsiteX33" fmla="*/ 755005 w 1869940"/>
                <a:gd name="connsiteY33" fmla="*/ 104588 h 1358650"/>
                <a:gd name="connsiteX34" fmla="*/ 516466 w 1869940"/>
                <a:gd name="connsiteY34" fmla="*/ 223858 h 1358650"/>
                <a:gd name="connsiteX35" fmla="*/ 496588 w 1869940"/>
                <a:gd name="connsiteY35" fmla="*/ 223858 h 1358650"/>
                <a:gd name="connsiteX36" fmla="*/ 556223 w 1869940"/>
                <a:gd name="connsiteY36" fmla="*/ 203980 h 135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869940" h="1358650">
                  <a:moveTo>
                    <a:pt x="615857" y="263614"/>
                  </a:moveTo>
                  <a:lnTo>
                    <a:pt x="615857" y="263614"/>
                  </a:lnTo>
                  <a:cubicBezTo>
                    <a:pt x="551781" y="257789"/>
                    <a:pt x="382066" y="221483"/>
                    <a:pt x="297805" y="263614"/>
                  </a:cubicBezTo>
                  <a:cubicBezTo>
                    <a:pt x="0" y="412516"/>
                    <a:pt x="431315" y="258867"/>
                    <a:pt x="178536" y="343127"/>
                  </a:cubicBezTo>
                  <a:cubicBezTo>
                    <a:pt x="110732" y="546532"/>
                    <a:pt x="217678" y="208270"/>
                    <a:pt x="138779" y="760571"/>
                  </a:cubicBezTo>
                  <a:cubicBezTo>
                    <a:pt x="135400" y="784222"/>
                    <a:pt x="108726" y="798374"/>
                    <a:pt x="99023" y="820206"/>
                  </a:cubicBezTo>
                  <a:cubicBezTo>
                    <a:pt x="82003" y="858501"/>
                    <a:pt x="59266" y="939475"/>
                    <a:pt x="59266" y="939475"/>
                  </a:cubicBezTo>
                  <a:cubicBezTo>
                    <a:pt x="65892" y="1018988"/>
                    <a:pt x="58585" y="1100919"/>
                    <a:pt x="79144" y="1178014"/>
                  </a:cubicBezTo>
                  <a:cubicBezTo>
                    <a:pt x="86387" y="1205177"/>
                    <a:pt x="110970" y="1233529"/>
                    <a:pt x="138779" y="1237649"/>
                  </a:cubicBezTo>
                  <a:cubicBezTo>
                    <a:pt x="296225" y="1260974"/>
                    <a:pt x="456831" y="1250901"/>
                    <a:pt x="615857" y="1257527"/>
                  </a:cubicBezTo>
                  <a:cubicBezTo>
                    <a:pt x="780900" y="1312543"/>
                    <a:pt x="557920" y="1243571"/>
                    <a:pt x="933909" y="1297284"/>
                  </a:cubicBezTo>
                  <a:cubicBezTo>
                    <a:pt x="988000" y="1305011"/>
                    <a:pt x="1039927" y="1323789"/>
                    <a:pt x="1092936" y="1337041"/>
                  </a:cubicBezTo>
                  <a:lnTo>
                    <a:pt x="1172449" y="1356919"/>
                  </a:lnTo>
                  <a:cubicBezTo>
                    <a:pt x="1271840" y="1350293"/>
                    <a:pt x="1373383" y="1358650"/>
                    <a:pt x="1470623" y="1337041"/>
                  </a:cubicBezTo>
                  <a:cubicBezTo>
                    <a:pt x="1498066" y="1330943"/>
                    <a:pt x="1508661" y="1295403"/>
                    <a:pt x="1530257" y="1277406"/>
                  </a:cubicBezTo>
                  <a:cubicBezTo>
                    <a:pt x="1548610" y="1262111"/>
                    <a:pt x="1570014" y="1250901"/>
                    <a:pt x="1589892" y="1237649"/>
                  </a:cubicBezTo>
                  <a:cubicBezTo>
                    <a:pt x="1596518" y="1211145"/>
                    <a:pt x="1594616" y="1180868"/>
                    <a:pt x="1609770" y="1158136"/>
                  </a:cubicBezTo>
                  <a:cubicBezTo>
                    <a:pt x="1623022" y="1138258"/>
                    <a:pt x="1651052" y="1133674"/>
                    <a:pt x="1669405" y="1118380"/>
                  </a:cubicBezTo>
                  <a:cubicBezTo>
                    <a:pt x="1822469" y="990827"/>
                    <a:pt x="1640606" y="1117702"/>
                    <a:pt x="1788675" y="1018988"/>
                  </a:cubicBezTo>
                  <a:cubicBezTo>
                    <a:pt x="1869940" y="897091"/>
                    <a:pt x="1869370" y="924328"/>
                    <a:pt x="1808553" y="681058"/>
                  </a:cubicBezTo>
                  <a:cubicBezTo>
                    <a:pt x="1802759" y="657880"/>
                    <a:pt x="1768796" y="654553"/>
                    <a:pt x="1748918" y="641301"/>
                  </a:cubicBezTo>
                  <a:cubicBezTo>
                    <a:pt x="1722414" y="601545"/>
                    <a:pt x="1684515" y="567361"/>
                    <a:pt x="1669405" y="522032"/>
                  </a:cubicBezTo>
                  <a:cubicBezTo>
                    <a:pt x="1662779" y="502154"/>
                    <a:pt x="1661150" y="479831"/>
                    <a:pt x="1649527" y="462397"/>
                  </a:cubicBezTo>
                  <a:cubicBezTo>
                    <a:pt x="1633933" y="439006"/>
                    <a:pt x="1607889" y="424358"/>
                    <a:pt x="1589892" y="402762"/>
                  </a:cubicBezTo>
                  <a:cubicBezTo>
                    <a:pt x="1574598" y="384409"/>
                    <a:pt x="1568791" y="358051"/>
                    <a:pt x="1550136" y="343127"/>
                  </a:cubicBezTo>
                  <a:cubicBezTo>
                    <a:pt x="1533774" y="330037"/>
                    <a:pt x="1510379" y="329875"/>
                    <a:pt x="1490501" y="323249"/>
                  </a:cubicBezTo>
                  <a:cubicBezTo>
                    <a:pt x="1470623" y="303371"/>
                    <a:pt x="1444519" y="288188"/>
                    <a:pt x="1430866" y="263614"/>
                  </a:cubicBezTo>
                  <a:cubicBezTo>
                    <a:pt x="1410514" y="226981"/>
                    <a:pt x="1414355" y="179214"/>
                    <a:pt x="1391109" y="144345"/>
                  </a:cubicBezTo>
                  <a:cubicBezTo>
                    <a:pt x="1361773" y="100340"/>
                    <a:pt x="1337636" y="55687"/>
                    <a:pt x="1291718" y="25075"/>
                  </a:cubicBezTo>
                  <a:cubicBezTo>
                    <a:pt x="1274284" y="13452"/>
                    <a:pt x="1251961" y="11823"/>
                    <a:pt x="1232083" y="5197"/>
                  </a:cubicBezTo>
                  <a:cubicBezTo>
                    <a:pt x="1095322" y="50784"/>
                    <a:pt x="1260670" y="0"/>
                    <a:pt x="1013423" y="44954"/>
                  </a:cubicBezTo>
                  <a:cubicBezTo>
                    <a:pt x="992807" y="48702"/>
                    <a:pt x="974335" y="60723"/>
                    <a:pt x="953788" y="64832"/>
                  </a:cubicBezTo>
                  <a:cubicBezTo>
                    <a:pt x="907844" y="74021"/>
                    <a:pt x="861023" y="78084"/>
                    <a:pt x="814640" y="84710"/>
                  </a:cubicBezTo>
                  <a:cubicBezTo>
                    <a:pt x="794762" y="91336"/>
                    <a:pt x="773322" y="94412"/>
                    <a:pt x="755005" y="104588"/>
                  </a:cubicBezTo>
                  <a:cubicBezTo>
                    <a:pt x="682642" y="144790"/>
                    <a:pt x="609343" y="223858"/>
                    <a:pt x="516466" y="223858"/>
                  </a:cubicBezTo>
                  <a:lnTo>
                    <a:pt x="496588" y="223858"/>
                  </a:lnTo>
                  <a:lnTo>
                    <a:pt x="556223" y="203980"/>
                  </a:lnTo>
                </a:path>
              </a:pathLst>
            </a:custGeom>
            <a:gradFill>
              <a:gsLst>
                <a:gs pos="69000">
                  <a:schemeClr val="accent1">
                    <a:lumMod val="20000"/>
                    <a:lumOff val="80000"/>
                  </a:schemeClr>
                </a:gs>
                <a:gs pos="25000">
                  <a:srgbClr val="3981A9"/>
                </a:gs>
                <a:gs pos="100000">
                  <a:srgbClr val="002D47"/>
                </a:gs>
              </a:gsLst>
              <a:path path="circle">
                <a:fillToRect r="100000" b="100000"/>
              </a:path>
            </a:gra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82280" y="4340423"/>
              <a:ext cx="973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25000"/>
                    </a:schemeClr>
                  </a:solidFill>
                </a:rPr>
                <a:t>Reservoir</a:t>
              </a:r>
              <a:endParaRPr lang="en-US" sz="14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762000"/>
            <a:ext cx="5029200" cy="48006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We are the guardians of public health.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We are the guardians of the environment.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We are the stewards of public finance.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6679" y="3991959"/>
            <a:ext cx="2010760" cy="2514601"/>
            <a:chOff x="381000" y="3581400"/>
            <a:chExt cx="2010760" cy="2514601"/>
          </a:xfrm>
        </p:grpSpPr>
        <p:pic>
          <p:nvPicPr>
            <p:cNvPr id="2050" name="Picture 2" descr="http://images.clipart.com/thb/thb11/PH/5344_2005030011/11/24709202.thb.jpg?000801_0357_0204_t__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410561" y="3991959"/>
              <a:ext cx="1981199" cy="1769679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381000" y="3581400"/>
              <a:ext cx="1981199" cy="251460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7200" y="4267200"/>
              <a:ext cx="1614859" cy="1295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www.aviewoncities.com/img/london/kveen074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879" y="762000"/>
            <a:ext cx="2223594" cy="29619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ses Recy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9431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Contact information: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Betty L. Jordan, P.E.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Alan Plummer Associates, Inc.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Phone: 214.631.6100</a:t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Email:  bjordan@apaienv.com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1958608"/>
            <a:ext cx="1071357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dirty="0" smtClean="0">
                <a:solidFill>
                  <a:srgbClr val="FFFF00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To treat or not to treat –</a:t>
            </a:r>
          </a:p>
          <a:p>
            <a:pPr algn="ctr"/>
            <a:r>
              <a:rPr lang="en-US" sz="5000" dirty="0" smtClean="0">
                <a:solidFill>
                  <a:srgbClr val="FFFF00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+mj-lt"/>
                <a:cs typeface="+mj-cs"/>
              </a:rPr>
              <a:t>That is not the question.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8229600" cy="1143000"/>
          </a:xfrm>
        </p:spPr>
        <p:txBody>
          <a:bodyPr/>
          <a:lstStyle/>
          <a:p>
            <a:r>
              <a:rPr lang="en-US" dirty="0" smtClean="0"/>
              <a:t>So what is the question?</a:t>
            </a:r>
            <a:endParaRPr lang="en-US" dirty="0"/>
          </a:p>
        </p:txBody>
      </p:sp>
      <p:pic>
        <p:nvPicPr>
          <p:cNvPr id="11268" name="Picture 4" descr="http://images.clipart.com/thb/thb5/CL/STGR024/broder-6/sign4/2111392.thb.jpg?symsn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908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much treatment is required for safe and effective water reuse 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</a:t>
            </a:r>
          </a:p>
          <a:p>
            <a:pPr lvl="1"/>
            <a:r>
              <a:rPr lang="en-US" dirty="0" smtClean="0"/>
              <a:t>What is the end use of the water?</a:t>
            </a:r>
          </a:p>
          <a:p>
            <a:pPr lvl="1"/>
            <a:r>
              <a:rPr lang="en-US" dirty="0" smtClean="0"/>
              <a:t>What quality requirements are needed for the end use?</a:t>
            </a:r>
          </a:p>
          <a:p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What is the end use of the water?</a:t>
            </a:r>
          </a:p>
          <a:p>
            <a:pPr lvl="1"/>
            <a:r>
              <a:rPr lang="en-US" dirty="0" smtClean="0"/>
              <a:t>What quality requirements are needed for the end use?</a:t>
            </a:r>
          </a:p>
          <a:p>
            <a:pPr lvl="2"/>
            <a:r>
              <a:rPr lang="en-US" dirty="0" smtClean="0"/>
              <a:t>Some things we know for certain.</a:t>
            </a:r>
          </a:p>
          <a:p>
            <a:pPr lvl="2"/>
            <a:r>
              <a:rPr lang="en-US" dirty="0" smtClean="0"/>
              <a:t>Some things we don’t know.</a:t>
            </a:r>
          </a:p>
          <a:p>
            <a:pPr lvl="1"/>
            <a:r>
              <a:rPr lang="en-US" dirty="0" smtClean="0"/>
              <a:t>What does the public require for the use?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removed?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Pollutants</a:t>
            </a:r>
          </a:p>
          <a:p>
            <a:r>
              <a:rPr lang="en-US" dirty="0" smtClean="0"/>
              <a:t>Nutrients</a:t>
            </a:r>
          </a:p>
          <a:p>
            <a:r>
              <a:rPr lang="en-US" dirty="0" smtClean="0"/>
              <a:t>Minerals/Salts</a:t>
            </a:r>
          </a:p>
          <a:p>
            <a:r>
              <a:rPr lang="en-US" dirty="0" smtClean="0"/>
              <a:t>Pathogens</a:t>
            </a:r>
          </a:p>
          <a:p>
            <a:r>
              <a:rPr lang="en-US" dirty="0" smtClean="0"/>
              <a:t>Metals</a:t>
            </a:r>
          </a:p>
          <a:p>
            <a:r>
              <a:rPr lang="en-US" dirty="0" err="1" smtClean="0"/>
              <a:t>Microconstituents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images.clipart.com/thw/thw11/CL/5433_2005010014/000803_1062_35/20681403.thb.jpg?000803_1062_3595_v__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2943225" cy="3333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processes remove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Activated Carbon</a:t>
            </a:r>
          </a:p>
          <a:p>
            <a:r>
              <a:rPr lang="en-US" dirty="0" smtClean="0"/>
              <a:t>Biologically Activated Carbon</a:t>
            </a:r>
          </a:p>
          <a:p>
            <a:r>
              <a:rPr lang="en-US" dirty="0" smtClean="0"/>
              <a:t>Clarification/Flocculation</a:t>
            </a:r>
          </a:p>
          <a:p>
            <a:r>
              <a:rPr lang="en-US" dirty="0" smtClean="0"/>
              <a:t>Softening</a:t>
            </a:r>
          </a:p>
          <a:p>
            <a:r>
              <a:rPr lang="en-US" dirty="0" smtClean="0"/>
              <a:t>Ozone</a:t>
            </a:r>
          </a:p>
          <a:p>
            <a:r>
              <a:rPr lang="en-US" dirty="0" smtClean="0"/>
              <a:t>Ozone with Advanced Oxidative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Ultraviolet Radiation</a:t>
            </a:r>
          </a:p>
          <a:p>
            <a:r>
              <a:rPr lang="en-US" dirty="0" smtClean="0"/>
              <a:t>Chlorine/Hypochlorite</a:t>
            </a:r>
          </a:p>
          <a:p>
            <a:r>
              <a:rPr lang="en-US" dirty="0" smtClean="0"/>
              <a:t>Microfiltration</a:t>
            </a:r>
          </a:p>
          <a:p>
            <a:r>
              <a:rPr lang="en-US" dirty="0" smtClean="0"/>
              <a:t>Reverse Osmosis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Aquifer Sand Filtration</a:t>
            </a:r>
          </a:p>
          <a:p>
            <a:r>
              <a:rPr lang="en-US" dirty="0" smtClean="0"/>
              <a:t>Activated Sludge</a:t>
            </a:r>
          </a:p>
          <a:p>
            <a:r>
              <a:rPr lang="en-US" dirty="0" err="1" smtClean="0"/>
              <a:t>Membranee</a:t>
            </a:r>
            <a:r>
              <a:rPr lang="en-US" dirty="0" smtClean="0"/>
              <a:t> Bioreactors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Removal Efficiencies – Conventional Processes</a:t>
            </a:r>
          </a:p>
        </p:txBody>
      </p:sp>
      <p:graphicFrame>
        <p:nvGraphicFramePr>
          <p:cNvPr id="222264" name="Group 56"/>
          <p:cNvGraphicFramePr>
            <a:graphicFrameLocks noGrp="1"/>
          </p:cNvGraphicFramePr>
          <p:nvPr>
            <p:ph type="tbl" idx="1"/>
          </p:nvPr>
        </p:nvGraphicFramePr>
        <p:xfrm>
          <a:off x="1565275" y="1525588"/>
          <a:ext cx="7269163" cy="4819653"/>
        </p:xfrm>
        <a:graphic>
          <a:graphicData uri="http://schemas.openxmlformats.org/drawingml/2006/table">
            <a:tbl>
              <a:tblPr/>
              <a:tblGrid>
                <a:gridCol w="1824038"/>
                <a:gridCol w="1360487"/>
                <a:gridCol w="1282700"/>
                <a:gridCol w="1347788"/>
                <a:gridCol w="145415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PhAC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Class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C/F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Soft.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Antibiotics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Anti-depressants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Anti-infalamants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Lipid Regs.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X-ray contrast media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Psychiatric Control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2261" name="Rectangle 53"/>
          <p:cNvSpPr>
            <a:spLocks noChangeArrowheads="1"/>
          </p:cNvSpPr>
          <p:nvPr/>
        </p:nvSpPr>
        <p:spPr bwMode="auto">
          <a:xfrm>
            <a:off x="2152650" y="6491288"/>
            <a:ext cx="699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Yoon, </a:t>
            </a:r>
            <a:r>
              <a:rPr lang="en-US" sz="1800" b="1" dirty="0" err="1">
                <a:latin typeface="Arial" charset="0"/>
              </a:rPr>
              <a:t>Westerhoff</a:t>
            </a:r>
            <a:r>
              <a:rPr lang="en-US" sz="1800" b="1" dirty="0">
                <a:latin typeface="Arial" charset="0"/>
              </a:rPr>
              <a:t>, Snyder, Song, Levine, AWWA WQQTC, 2004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Removal Efficiencies – Conventional Processes</a:t>
            </a:r>
          </a:p>
        </p:txBody>
      </p:sp>
      <p:graphicFrame>
        <p:nvGraphicFramePr>
          <p:cNvPr id="220214" name="Group 54"/>
          <p:cNvGraphicFramePr>
            <a:graphicFrameLocks noGrp="1"/>
          </p:cNvGraphicFramePr>
          <p:nvPr>
            <p:ph type="tbl" idx="1"/>
          </p:nvPr>
        </p:nvGraphicFramePr>
        <p:xfrm>
          <a:off x="1560513" y="1860550"/>
          <a:ext cx="7316787" cy="3764916"/>
        </p:xfrm>
        <a:graphic>
          <a:graphicData uri="http://schemas.openxmlformats.org/drawingml/2006/table">
            <a:tbl>
              <a:tblPr/>
              <a:tblGrid>
                <a:gridCol w="1651000"/>
                <a:gridCol w="1274762"/>
                <a:gridCol w="1465263"/>
                <a:gridCol w="1462087"/>
                <a:gridCol w="1463675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C/F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Soft.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Pesticides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Steroids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Inorganics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Organo-metalics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213" name="Rectangle 53"/>
          <p:cNvSpPr>
            <a:spLocks noChangeArrowheads="1"/>
          </p:cNvSpPr>
          <p:nvPr/>
        </p:nvSpPr>
        <p:spPr bwMode="auto">
          <a:xfrm>
            <a:off x="2152650" y="6259513"/>
            <a:ext cx="699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Yoon, </a:t>
            </a:r>
            <a:r>
              <a:rPr lang="en-US" sz="1800" b="1" dirty="0" err="1">
                <a:latin typeface="Arial" charset="0"/>
              </a:rPr>
              <a:t>Westerhoff</a:t>
            </a:r>
            <a:r>
              <a:rPr lang="en-US" sz="1800" b="1" dirty="0">
                <a:latin typeface="Arial" charset="0"/>
              </a:rPr>
              <a:t>, Snyder, Song, Levine, AWWA WQQTC, 2004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Removal Efficiencies – Oxidation &amp; Membranes</a:t>
            </a:r>
          </a:p>
        </p:txBody>
      </p:sp>
      <p:graphicFrame>
        <p:nvGraphicFramePr>
          <p:cNvPr id="221250" name="Group 66"/>
          <p:cNvGraphicFramePr>
            <a:graphicFrameLocks noGrp="1"/>
          </p:cNvGraphicFramePr>
          <p:nvPr>
            <p:ph type="tbl" idx="1"/>
          </p:nvPr>
        </p:nvGraphicFramePr>
        <p:xfrm>
          <a:off x="1639888" y="1860550"/>
          <a:ext cx="7267575" cy="3711894"/>
        </p:xfrm>
        <a:graphic>
          <a:graphicData uri="http://schemas.openxmlformats.org/drawingml/2006/table">
            <a:tbl>
              <a:tblPr/>
              <a:tblGrid>
                <a:gridCol w="1390650"/>
                <a:gridCol w="1195387"/>
                <a:gridCol w="1047750"/>
                <a:gridCol w="1211263"/>
                <a:gridCol w="1211262"/>
                <a:gridCol w="1211263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Class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O3/AOPs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CL2/CLO2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Pesticides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Ind. Chem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Steroids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Metals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Inorganics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&lt;20%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Organo-metalics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70-90%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&gt;90%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45" name="Rectangle 61"/>
          <p:cNvSpPr>
            <a:spLocks noChangeArrowheads="1"/>
          </p:cNvSpPr>
          <p:nvPr/>
        </p:nvSpPr>
        <p:spPr bwMode="auto">
          <a:xfrm>
            <a:off x="2152650" y="6259513"/>
            <a:ext cx="699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Yoon, </a:t>
            </a:r>
            <a:r>
              <a:rPr lang="en-US" sz="1800" b="1" dirty="0" err="1">
                <a:latin typeface="Arial" charset="0"/>
              </a:rPr>
              <a:t>Westerhoff</a:t>
            </a:r>
            <a:r>
              <a:rPr lang="en-US" sz="1800" b="1" dirty="0">
                <a:latin typeface="Arial" charset="0"/>
              </a:rPr>
              <a:t>, Snyder, Song, Levine, AWWA WQQTC, 2002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586</Words>
  <Application>Microsoft Office PowerPoint</Application>
  <PresentationFormat>On-screen Show (4:3)</PresentationFormat>
  <Paragraphs>211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What is the appropriate balance between conventional treatment and environmental buffers?</vt:lpstr>
      <vt:lpstr>Slide 2</vt:lpstr>
      <vt:lpstr>So what is the question?</vt:lpstr>
      <vt:lpstr>How much treatment is required for safe and effective water reuse ?</vt:lpstr>
      <vt:lpstr>What is being removed?</vt:lpstr>
      <vt:lpstr>What processes remove what?</vt:lpstr>
      <vt:lpstr>Removal Efficiencies – Conventional Processes</vt:lpstr>
      <vt:lpstr>Removal Efficiencies – Conventional Processes</vt:lpstr>
      <vt:lpstr>Removal Efficiencies – Oxidation &amp; Membranes</vt:lpstr>
      <vt:lpstr>Activated Sludge/MBRs</vt:lpstr>
      <vt:lpstr>Natural Systems</vt:lpstr>
      <vt:lpstr>Conventional Direct Reuse</vt:lpstr>
      <vt:lpstr>Indirect Potable Reuse</vt:lpstr>
      <vt:lpstr>Slide 14</vt:lpstr>
      <vt:lpstr>Contact information: Betty L. Jordan, P.E. Alan Plummer Associates, Inc. Phone: 214.631.6100 Email:  bjordan@apaienv.com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Lippe</dc:creator>
  <cp:lastModifiedBy>Jordan, Betty</cp:lastModifiedBy>
  <cp:revision>127</cp:revision>
  <dcterms:created xsi:type="dcterms:W3CDTF">2009-07-10T19:14:40Z</dcterms:created>
  <dcterms:modified xsi:type="dcterms:W3CDTF">2010-10-12T14:53:56Z</dcterms:modified>
</cp:coreProperties>
</file>