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6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TWDB04\DIV\PLAN\Plan%20Share\Innovative%20Water%20Technologies\Desalination\Conference%20and%20Workshop%20Coordination\SCMA\Conferences\Calc.%20for%20Updates%20on%20Desal%20Database%20-%20201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Brackish </a:t>
            </a:r>
            <a:r>
              <a:rPr lang="en-US" dirty="0"/>
              <a:t>Groundwater </a:t>
            </a:r>
            <a:r>
              <a:rPr lang="en-US" dirty="0" smtClean="0"/>
              <a:t>Volumes per Regional </a:t>
            </a:r>
            <a:r>
              <a:rPr lang="en-US" baseline="0" dirty="0" smtClean="0"/>
              <a:t>Planning  Areas</a:t>
            </a:r>
            <a:endParaRPr lang="en-US" dirty="0" smtClean="0"/>
          </a:p>
        </c:rich>
      </c:tx>
      <c:layout>
        <c:manualLayout>
          <c:xMode val="edge"/>
          <c:yMode val="edge"/>
          <c:x val="0.20298605035481679"/>
          <c:y val="1.5434083601286178E-2"/>
        </c:manualLayout>
      </c:layout>
    </c:title>
    <c:view3D>
      <c:rAngAx val="1"/>
    </c:view3D>
    <c:sideWall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sideWall>
    <c:backWall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Volume of Brackish Groundwater per Regional Planning Area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3000"/>
                  </a:schemeClr>
                </a:gs>
                <a:gs pos="30000">
                  <a:schemeClr val="accent3">
                    <a:shade val="90000"/>
                    <a:satMod val="110000"/>
                  </a:schemeClr>
                </a:gs>
                <a:gs pos="45000">
                  <a:schemeClr val="accent3">
                    <a:shade val="100000"/>
                    <a:satMod val="118000"/>
                  </a:schemeClr>
                </a:gs>
                <a:gs pos="55000">
                  <a:schemeClr val="accent3">
                    <a:shade val="100000"/>
                    <a:satMod val="118000"/>
                  </a:schemeClr>
                </a:gs>
                <a:gs pos="73000">
                  <a:schemeClr val="accent3">
                    <a:shade val="90000"/>
                    <a:satMod val="110000"/>
                  </a:schemeClr>
                </a:gs>
                <a:gs pos="100000">
                  <a:schemeClr val="accent3">
                    <a:shade val="63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hemeClr val="accent3">
                  <a:tint val="100000"/>
                  <a:shade val="100000"/>
                  <a:hueMod val="100000"/>
                  <a:satMod val="100000"/>
                </a:schemeClr>
              </a:contourClr>
            </a:sp3d>
          </c:spPr>
          <c:cat>
            <c:strRef>
              <c:f>Sheet1!$A$2:$A$17</c:f>
              <c:strCache>
                <c:ptCount val="1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19.071999999999999</c:v>
                </c:pt>
                <c:pt idx="1">
                  <c:v>14.527999999999999</c:v>
                </c:pt>
                <c:pt idx="2">
                  <c:v>84.864000000000004</c:v>
                </c:pt>
                <c:pt idx="3">
                  <c:v>55.712000000000003</c:v>
                </c:pt>
                <c:pt idx="4">
                  <c:v>125.0048</c:v>
                </c:pt>
                <c:pt idx="5">
                  <c:v>371.5488000000002</c:v>
                </c:pt>
                <c:pt idx="6">
                  <c:v>195.11359999999991</c:v>
                </c:pt>
                <c:pt idx="7">
                  <c:v>192.91200000000001</c:v>
                </c:pt>
                <c:pt idx="8">
                  <c:v>195.43200000000004</c:v>
                </c:pt>
                <c:pt idx="9">
                  <c:v>8.5152000000000001</c:v>
                </c:pt>
                <c:pt idx="10">
                  <c:v>201.08</c:v>
                </c:pt>
                <c:pt idx="11">
                  <c:v>416.57599999999985</c:v>
                </c:pt>
                <c:pt idx="12">
                  <c:v>394.84800000000001</c:v>
                </c:pt>
                <c:pt idx="13">
                  <c:v>331.04</c:v>
                </c:pt>
                <c:pt idx="14">
                  <c:v>91.611199999999997</c:v>
                </c:pt>
                <c:pt idx="15">
                  <c:v>7.8</c:v>
                </c:pt>
              </c:numCache>
            </c:numRef>
          </c:val>
          <c:shape val="cylinder"/>
        </c:ser>
        <c:shape val="box"/>
        <c:axId val="66624896"/>
        <c:axId val="80221696"/>
        <c:axId val="0"/>
      </c:bar3DChart>
      <c:catAx>
        <c:axId val="66624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Texas</a:t>
                </a:r>
                <a:r>
                  <a:rPr lang="en-US" baseline="0" dirty="0" smtClean="0"/>
                  <a:t> Regional  Water Planning Area</a:t>
                </a:r>
                <a:endParaRPr lang="en-US" dirty="0"/>
              </a:p>
            </c:rich>
          </c:tx>
          <c:layout/>
        </c:title>
        <c:numFmt formatCode="#,##0" sourceLinked="1"/>
        <c:majorTickMark val="none"/>
        <c:tickLblPos val="nextTo"/>
        <c:crossAx val="80221696"/>
        <c:crosses val="autoZero"/>
        <c:auto val="1"/>
        <c:lblAlgn val="ctr"/>
        <c:lblOffset val="100"/>
      </c:catAx>
      <c:valAx>
        <c:axId val="802216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 dirty="0" smtClean="0"/>
                  <a:t>(million acre-ft)</a:t>
                </a:r>
                <a:endParaRPr lang="en-US" dirty="0"/>
              </a:p>
            </c:rich>
          </c:tx>
          <c:layout/>
        </c:title>
        <c:numFmt formatCode="#,##0" sourceLinked="1"/>
        <c:tickLblPos val="nextTo"/>
        <c:crossAx val="66624896"/>
        <c:crosses val="autoZero"/>
        <c:crossBetween val="between"/>
      </c:valAx>
    </c:plotArea>
    <c:plotVisOnly val="1"/>
  </c:chart>
  <c:spPr>
    <a:solidFill>
      <a:schemeClr val="bg2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412740780283826"/>
          <c:y val="5.1400515725008068E-2"/>
          <c:w val="0.80698381452318912"/>
          <c:h val="0.79822506561679785"/>
        </c:manualLayout>
      </c:layout>
      <c:lineChart>
        <c:grouping val="standard"/>
        <c:ser>
          <c:idx val="0"/>
          <c:order val="0"/>
          <c:tx>
            <c:strRef>
              <c:f>Sheet5!$A$2</c:f>
              <c:strCache>
                <c:ptCount val="1"/>
                <c:pt idx="0">
                  <c:v>Number of Facilities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0"/>
                  <c:y val="2.736318407960194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2.7777777777777998E-2"/>
                </c:manualLayout>
              </c:layout>
              <c:showVal val="1"/>
            </c:dLbl>
            <c:dLbl>
              <c:idx val="2"/>
              <c:layout>
                <c:manualLayout>
                  <c:x val="-8.0128205128205295E-3"/>
                  <c:y val="3.98009950248758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Sheet5!$B$1:$E$1</c:f>
              <c:numCache>
                <c:formatCode>General</c:formatCode>
                <c:ptCount val="4"/>
                <c:pt idx="0">
                  <c:v>1999</c:v>
                </c:pt>
                <c:pt idx="1">
                  <c:v>2001</c:v>
                </c:pt>
                <c:pt idx="2">
                  <c:v>2005</c:v>
                </c:pt>
                <c:pt idx="3">
                  <c:v>2010</c:v>
                </c:pt>
              </c:numCache>
            </c:numRef>
          </c:cat>
          <c:val>
            <c:numRef>
              <c:f>Sheet5!$B$2:$E$2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38</c:v>
                </c:pt>
                <c:pt idx="3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Design Capacity (MGD)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pPr>
              <a:ln w="57150">
                <a:solidFill>
                  <a:srgbClr val="FFFF00"/>
                </a:solidFill>
              </a:ln>
            </c:spPr>
          </c:marker>
          <c:dLbls>
            <c:dLbl>
              <c:idx val="0"/>
              <c:layout>
                <c:manualLayout>
                  <c:x val="-3.8888888888888952E-2"/>
                  <c:y val="-6.94444444444446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22 MGD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7222222222222401E-2"/>
                  <c:y val="-7.407407407407408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30 MGD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6.1111111111111206E-2"/>
                  <c:y val="-6.481481481481521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75 MGD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3333333333333341"/>
                  <c:y val="-1.53400321228503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116 MGD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Sheet5!$B$1:$E$1</c:f>
              <c:numCache>
                <c:formatCode>General</c:formatCode>
                <c:ptCount val="4"/>
                <c:pt idx="0">
                  <c:v>1999</c:v>
                </c:pt>
                <c:pt idx="1">
                  <c:v>2001</c:v>
                </c:pt>
                <c:pt idx="2">
                  <c:v>2005</c:v>
                </c:pt>
                <c:pt idx="3">
                  <c:v>2010</c:v>
                </c:pt>
              </c:numCache>
            </c:numRef>
          </c:cat>
          <c:val>
            <c:numRef>
              <c:f>Sheet5!$B$3:$E$3</c:f>
              <c:numCache>
                <c:formatCode>General</c:formatCode>
                <c:ptCount val="4"/>
                <c:pt idx="0">
                  <c:v>22</c:v>
                </c:pt>
                <c:pt idx="1">
                  <c:v>30</c:v>
                </c:pt>
                <c:pt idx="2">
                  <c:v>75</c:v>
                </c:pt>
                <c:pt idx="3">
                  <c:v>116</c:v>
                </c:pt>
              </c:numCache>
            </c:numRef>
          </c:val>
        </c:ser>
        <c:marker val="1"/>
        <c:axId val="62499840"/>
        <c:axId val="62604416"/>
      </c:lineChart>
      <c:catAx>
        <c:axId val="62499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2604416"/>
        <c:crosses val="autoZero"/>
        <c:auto val="1"/>
        <c:lblAlgn val="ctr"/>
        <c:lblOffset val="100"/>
      </c:catAx>
      <c:valAx>
        <c:axId val="626044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Number of Facilities</a:t>
                </a:r>
              </a:p>
              <a:p>
                <a:pPr>
                  <a:defRPr sz="1600"/>
                </a:pPr>
                <a:r>
                  <a:rPr lang="en-US" sz="1600"/>
                  <a:t>Design Capacity (MGD)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249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811970018170804"/>
          <c:y val="0.15142652877345555"/>
          <c:w val="0.34166666666666839"/>
          <c:h val="0.1674343832021010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solidFill>
      <a:srgbClr val="7030A0"/>
    </a:solidFill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ED5FC-ADA4-460B-AB96-DFF4705EBF69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113A08F8-3CE2-410D-8459-08689C27A4A5}">
      <dgm:prSet/>
      <dgm:spPr/>
      <dgm:t>
        <a:bodyPr/>
        <a:lstStyle/>
        <a:p>
          <a:pPr rtl="0"/>
          <a:r>
            <a:rPr lang="en-US" dirty="0" smtClean="0"/>
            <a:t>Availability</a:t>
          </a:r>
          <a:endParaRPr lang="en-US" dirty="0"/>
        </a:p>
      </dgm:t>
    </dgm:pt>
    <dgm:pt modelId="{C4E6B377-4AAB-4730-9F8A-B0099242336E}" type="parTrans" cxnId="{BABA3FFF-F98A-4C45-9040-E12CAA471943}">
      <dgm:prSet/>
      <dgm:spPr/>
      <dgm:t>
        <a:bodyPr/>
        <a:lstStyle/>
        <a:p>
          <a:endParaRPr lang="en-US"/>
        </a:p>
      </dgm:t>
    </dgm:pt>
    <dgm:pt modelId="{00032FA2-F21C-4D25-AA34-CD5F1A61869A}" type="sibTrans" cxnId="{BABA3FFF-F98A-4C45-9040-E12CAA471943}">
      <dgm:prSet/>
      <dgm:spPr/>
      <dgm:t>
        <a:bodyPr/>
        <a:lstStyle/>
        <a:p>
          <a:endParaRPr lang="en-US"/>
        </a:p>
      </dgm:t>
    </dgm:pt>
    <dgm:pt modelId="{2C2096E0-3904-480F-987E-7474B23512EC}">
      <dgm:prSet/>
      <dgm:spPr/>
      <dgm:t>
        <a:bodyPr/>
        <a:lstStyle/>
        <a:p>
          <a:pPr rtl="0"/>
          <a:r>
            <a:rPr lang="en-US" dirty="0" smtClean="0"/>
            <a:t>Current Use</a:t>
          </a:r>
          <a:endParaRPr lang="en-US" dirty="0"/>
        </a:p>
      </dgm:t>
    </dgm:pt>
    <dgm:pt modelId="{157C579E-48C8-4AF1-850B-CF0527291636}" type="parTrans" cxnId="{E169C131-BFCA-42DA-9B26-C8B1B3F091D6}">
      <dgm:prSet/>
      <dgm:spPr/>
      <dgm:t>
        <a:bodyPr/>
        <a:lstStyle/>
        <a:p>
          <a:endParaRPr lang="en-US"/>
        </a:p>
      </dgm:t>
    </dgm:pt>
    <dgm:pt modelId="{4D1D6C3A-BCC1-419B-9816-758CB3786C9D}" type="sibTrans" cxnId="{E169C131-BFCA-42DA-9B26-C8B1B3F091D6}">
      <dgm:prSet/>
      <dgm:spPr/>
      <dgm:t>
        <a:bodyPr/>
        <a:lstStyle/>
        <a:p>
          <a:endParaRPr lang="en-US"/>
        </a:p>
      </dgm:t>
    </dgm:pt>
    <dgm:pt modelId="{A0F44088-7D1D-404D-9F78-53E1E0BC46B4}">
      <dgm:prSet/>
      <dgm:spPr/>
      <dgm:t>
        <a:bodyPr/>
        <a:lstStyle/>
        <a:p>
          <a:pPr rtl="0"/>
          <a:r>
            <a:rPr lang="en-US" dirty="0" smtClean="0"/>
            <a:t>Projected Use</a:t>
          </a:r>
          <a:endParaRPr lang="en-US" dirty="0"/>
        </a:p>
      </dgm:t>
    </dgm:pt>
    <dgm:pt modelId="{46A59E76-87E6-4654-AC10-A91B90DEC58C}" type="parTrans" cxnId="{F0BE7833-2DFF-4381-A881-84FDD00B4049}">
      <dgm:prSet/>
      <dgm:spPr/>
      <dgm:t>
        <a:bodyPr/>
        <a:lstStyle/>
        <a:p>
          <a:endParaRPr lang="en-US"/>
        </a:p>
      </dgm:t>
    </dgm:pt>
    <dgm:pt modelId="{FDC71227-866A-4D2B-85FB-3EB9C9A0C518}" type="sibTrans" cxnId="{F0BE7833-2DFF-4381-A881-84FDD00B4049}">
      <dgm:prSet/>
      <dgm:spPr/>
      <dgm:t>
        <a:bodyPr/>
        <a:lstStyle/>
        <a:p>
          <a:endParaRPr lang="en-US"/>
        </a:p>
      </dgm:t>
    </dgm:pt>
    <dgm:pt modelId="{E609577B-A12A-4D72-84AB-3C0A8A48BEB2}">
      <dgm:prSet/>
      <dgm:spPr/>
      <dgm:t>
        <a:bodyPr/>
        <a:lstStyle/>
        <a:p>
          <a:pPr rtl="0"/>
          <a:r>
            <a:rPr lang="en-US" dirty="0" smtClean="0"/>
            <a:t>Challenges</a:t>
          </a:r>
          <a:endParaRPr lang="en-US" dirty="0"/>
        </a:p>
      </dgm:t>
    </dgm:pt>
    <dgm:pt modelId="{334C68F4-C80F-4BD9-8E48-7B142D72CC71}" type="parTrans" cxnId="{98D87417-F4F8-40C2-81FB-FFCC5F238F61}">
      <dgm:prSet/>
      <dgm:spPr/>
      <dgm:t>
        <a:bodyPr/>
        <a:lstStyle/>
        <a:p>
          <a:endParaRPr lang="en-US"/>
        </a:p>
      </dgm:t>
    </dgm:pt>
    <dgm:pt modelId="{F68CA26F-4960-44EE-9565-79D222C002AA}" type="sibTrans" cxnId="{98D87417-F4F8-40C2-81FB-FFCC5F238F61}">
      <dgm:prSet/>
      <dgm:spPr/>
      <dgm:t>
        <a:bodyPr/>
        <a:lstStyle/>
        <a:p>
          <a:endParaRPr lang="en-US"/>
        </a:p>
      </dgm:t>
    </dgm:pt>
    <dgm:pt modelId="{DB9BC014-29C2-48F0-A411-4DD568BA7429}">
      <dgm:prSet/>
      <dgm:spPr/>
    </dgm:pt>
    <dgm:pt modelId="{D7211AE9-6979-4EC7-8ACC-834251F30C9A}" type="parTrans" cxnId="{B9CFF5BE-C053-4A21-BF20-D9D22DA44A72}">
      <dgm:prSet/>
      <dgm:spPr/>
      <dgm:t>
        <a:bodyPr/>
        <a:lstStyle/>
        <a:p>
          <a:endParaRPr lang="en-US"/>
        </a:p>
      </dgm:t>
    </dgm:pt>
    <dgm:pt modelId="{63C939A6-57A9-4DD2-8BC1-32955D00AADB}" type="sibTrans" cxnId="{B9CFF5BE-C053-4A21-BF20-D9D22DA44A72}">
      <dgm:prSet/>
      <dgm:spPr/>
      <dgm:t>
        <a:bodyPr/>
        <a:lstStyle/>
        <a:p>
          <a:endParaRPr lang="en-US"/>
        </a:p>
      </dgm:t>
    </dgm:pt>
    <dgm:pt modelId="{023C033A-6040-4EE2-B4DE-121F5A2A4547}">
      <dgm:prSet/>
      <dgm:spPr/>
      <dgm:t>
        <a:bodyPr/>
        <a:lstStyle/>
        <a:p>
          <a:pPr rtl="0"/>
          <a:endParaRPr lang="en-US" dirty="0"/>
        </a:p>
      </dgm:t>
    </dgm:pt>
    <dgm:pt modelId="{9B1E3FF0-AEDA-44DF-A676-4FD92EE1799D}" type="parTrans" cxnId="{DD28E8D7-D70A-48CF-9665-71E50A0D4EED}">
      <dgm:prSet/>
      <dgm:spPr/>
      <dgm:t>
        <a:bodyPr/>
        <a:lstStyle/>
        <a:p>
          <a:endParaRPr lang="en-US"/>
        </a:p>
      </dgm:t>
    </dgm:pt>
    <dgm:pt modelId="{E3CA562D-6400-4F2A-8B18-1B6B5A58EEA1}" type="sibTrans" cxnId="{DD28E8D7-D70A-48CF-9665-71E50A0D4EED}">
      <dgm:prSet/>
      <dgm:spPr/>
      <dgm:t>
        <a:bodyPr/>
        <a:lstStyle/>
        <a:p>
          <a:endParaRPr lang="en-US"/>
        </a:p>
      </dgm:t>
    </dgm:pt>
    <dgm:pt modelId="{D800B7AF-5560-4556-9036-0DB528766045}" type="pres">
      <dgm:prSet presAssocID="{6EBED5FC-ADA4-460B-AB96-DFF4705EBF69}" presName="matrix" presStyleCnt="0">
        <dgm:presLayoutVars>
          <dgm:chMax val="1"/>
          <dgm:dir/>
          <dgm:resizeHandles val="exact"/>
        </dgm:presLayoutVars>
      </dgm:prSet>
      <dgm:spPr/>
    </dgm:pt>
    <dgm:pt modelId="{2207B75A-F17A-4565-A3B7-33B9E5285ACA}" type="pres">
      <dgm:prSet presAssocID="{6EBED5FC-ADA4-460B-AB96-DFF4705EBF69}" presName="diamond" presStyleLbl="bgShp" presStyleIdx="0" presStyleCnt="1"/>
      <dgm:spPr/>
    </dgm:pt>
    <dgm:pt modelId="{1021EFFB-2BAC-465E-848B-6C2079B8BE7F}" type="pres">
      <dgm:prSet presAssocID="{6EBED5FC-ADA4-460B-AB96-DFF4705EBF6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1E25BF-CB16-4530-9BCA-C7E94D4EFF22}" type="pres">
      <dgm:prSet presAssocID="{6EBED5FC-ADA4-460B-AB96-DFF4705EBF6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B2369-5AC5-4A6E-BF24-FC1269E66093}" type="pres">
      <dgm:prSet presAssocID="{6EBED5FC-ADA4-460B-AB96-DFF4705EBF6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5B91D9E-8105-48AF-B754-49DDE48EDA7F}" type="pres">
      <dgm:prSet presAssocID="{6EBED5FC-ADA4-460B-AB96-DFF4705EBF6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8D87417-F4F8-40C2-81FB-FFCC5F238F61}" srcId="{6EBED5FC-ADA4-460B-AB96-DFF4705EBF69}" destId="{E609577B-A12A-4D72-84AB-3C0A8A48BEB2}" srcOrd="3" destOrd="0" parTransId="{334C68F4-C80F-4BD9-8E48-7B142D72CC71}" sibTransId="{F68CA26F-4960-44EE-9565-79D222C002AA}"/>
    <dgm:cxn modelId="{5E7C2FBB-3D54-4C51-9595-A015B9ABAE95}" type="presOf" srcId="{E609577B-A12A-4D72-84AB-3C0A8A48BEB2}" destId="{E5B91D9E-8105-48AF-B754-49DDE48EDA7F}" srcOrd="0" destOrd="0" presId="urn:microsoft.com/office/officeart/2005/8/layout/matrix3"/>
    <dgm:cxn modelId="{B9CFF5BE-C053-4A21-BF20-D9D22DA44A72}" srcId="{6EBED5FC-ADA4-460B-AB96-DFF4705EBF69}" destId="{DB9BC014-29C2-48F0-A411-4DD568BA7429}" srcOrd="4" destOrd="0" parTransId="{D7211AE9-6979-4EC7-8ACC-834251F30C9A}" sibTransId="{63C939A6-57A9-4DD2-8BC1-32955D00AADB}"/>
    <dgm:cxn modelId="{BABA3FFF-F98A-4C45-9040-E12CAA471943}" srcId="{6EBED5FC-ADA4-460B-AB96-DFF4705EBF69}" destId="{113A08F8-3CE2-410D-8459-08689C27A4A5}" srcOrd="0" destOrd="0" parTransId="{C4E6B377-4AAB-4730-9F8A-B0099242336E}" sibTransId="{00032FA2-F21C-4D25-AA34-CD5F1A61869A}"/>
    <dgm:cxn modelId="{2FC09A19-6B15-499B-9822-597192135F40}" type="presOf" srcId="{2C2096E0-3904-480F-987E-7474B23512EC}" destId="{411E25BF-CB16-4530-9BCA-C7E94D4EFF22}" srcOrd="0" destOrd="0" presId="urn:microsoft.com/office/officeart/2005/8/layout/matrix3"/>
    <dgm:cxn modelId="{E169C131-BFCA-42DA-9B26-C8B1B3F091D6}" srcId="{6EBED5FC-ADA4-460B-AB96-DFF4705EBF69}" destId="{2C2096E0-3904-480F-987E-7474B23512EC}" srcOrd="1" destOrd="0" parTransId="{157C579E-48C8-4AF1-850B-CF0527291636}" sibTransId="{4D1D6C3A-BCC1-419B-9816-758CB3786C9D}"/>
    <dgm:cxn modelId="{8C352F37-3AB8-4C5E-8F9D-5881277336D2}" type="presOf" srcId="{6EBED5FC-ADA4-460B-AB96-DFF4705EBF69}" destId="{D800B7AF-5560-4556-9036-0DB528766045}" srcOrd="0" destOrd="0" presId="urn:microsoft.com/office/officeart/2005/8/layout/matrix3"/>
    <dgm:cxn modelId="{FB4FBDF0-ADA3-4D96-9479-085BF4C43147}" type="presOf" srcId="{A0F44088-7D1D-404D-9F78-53E1E0BC46B4}" destId="{618B2369-5AC5-4A6E-BF24-FC1269E66093}" srcOrd="0" destOrd="0" presId="urn:microsoft.com/office/officeart/2005/8/layout/matrix3"/>
    <dgm:cxn modelId="{DD28E8D7-D70A-48CF-9665-71E50A0D4EED}" srcId="{6EBED5FC-ADA4-460B-AB96-DFF4705EBF69}" destId="{023C033A-6040-4EE2-B4DE-121F5A2A4547}" srcOrd="5" destOrd="0" parTransId="{9B1E3FF0-AEDA-44DF-A676-4FD92EE1799D}" sibTransId="{E3CA562D-6400-4F2A-8B18-1B6B5A58EEA1}"/>
    <dgm:cxn modelId="{F0BE7833-2DFF-4381-A881-84FDD00B4049}" srcId="{6EBED5FC-ADA4-460B-AB96-DFF4705EBF69}" destId="{A0F44088-7D1D-404D-9F78-53E1E0BC46B4}" srcOrd="2" destOrd="0" parTransId="{46A59E76-87E6-4654-AC10-A91B90DEC58C}" sibTransId="{FDC71227-866A-4D2B-85FB-3EB9C9A0C518}"/>
    <dgm:cxn modelId="{0F12AC9E-55CF-459B-A844-1A13C45C8BF1}" type="presOf" srcId="{113A08F8-3CE2-410D-8459-08689C27A4A5}" destId="{1021EFFB-2BAC-465E-848B-6C2079B8BE7F}" srcOrd="0" destOrd="0" presId="urn:microsoft.com/office/officeart/2005/8/layout/matrix3"/>
    <dgm:cxn modelId="{5547FD50-FEAE-413B-9194-8DF0D1D65F69}" type="presParOf" srcId="{D800B7AF-5560-4556-9036-0DB528766045}" destId="{2207B75A-F17A-4565-A3B7-33B9E5285ACA}" srcOrd="0" destOrd="0" presId="urn:microsoft.com/office/officeart/2005/8/layout/matrix3"/>
    <dgm:cxn modelId="{FCAFCEF1-3896-46B1-A5B0-3673CF3D2D6D}" type="presParOf" srcId="{D800B7AF-5560-4556-9036-0DB528766045}" destId="{1021EFFB-2BAC-465E-848B-6C2079B8BE7F}" srcOrd="1" destOrd="0" presId="urn:microsoft.com/office/officeart/2005/8/layout/matrix3"/>
    <dgm:cxn modelId="{9F5DE643-4E2E-441C-AA8C-7512C6B92B5B}" type="presParOf" srcId="{D800B7AF-5560-4556-9036-0DB528766045}" destId="{411E25BF-CB16-4530-9BCA-C7E94D4EFF22}" srcOrd="2" destOrd="0" presId="urn:microsoft.com/office/officeart/2005/8/layout/matrix3"/>
    <dgm:cxn modelId="{E5A27DDA-8F4C-4110-B208-43508C02D8E7}" type="presParOf" srcId="{D800B7AF-5560-4556-9036-0DB528766045}" destId="{618B2369-5AC5-4A6E-BF24-FC1269E66093}" srcOrd="3" destOrd="0" presId="urn:microsoft.com/office/officeart/2005/8/layout/matrix3"/>
    <dgm:cxn modelId="{BB00D02E-84EC-4604-966E-175BE36A3F13}" type="presParOf" srcId="{D800B7AF-5560-4556-9036-0DB528766045}" destId="{E5B91D9E-8105-48AF-B754-49DDE48EDA7F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0767A-6FFD-467B-A81C-FB43222A6C97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C69D-1F68-4E72-ABC1-1839041E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EC0BB8A-5D0F-4689-B364-C12BE9231A04}" type="datetime1">
              <a:rPr lang="en-US" smtClean="0"/>
              <a:pPr/>
              <a:t>10/1/2010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dirty="0" smtClean="0"/>
              <a:t>Texas </a:t>
            </a:r>
            <a:r>
              <a:rPr lang="en-US" dirty="0" err="1" smtClean="0"/>
              <a:t>i</a:t>
            </a:r>
            <a:r>
              <a:rPr lang="en-US" dirty="0" smtClean="0"/>
              <a:t>-Water 2010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Color Se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1838325" cy="1838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964-4875-4472-AB76-21B49872EF48}" type="datetime1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Texas i-Water 2010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6B30-92D8-4445-B9D8-EFC7C3A75B8C}" type="datetime1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Texas i-Water 2010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3143-8BB5-4DFE-ABB8-D0D77C0C4FA6}" type="datetime1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Texas i-Water 2010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A0D4B7B-8928-4D76-A6F1-F0B4A9CAE233}" type="datetime1">
              <a:rPr lang="en-US" smtClean="0"/>
              <a:pPr/>
              <a:t>10/1/2010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Texas i-Water 2010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1961-0CA3-4B12-A2E1-DAF917CC931B}" type="datetime1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Texas </a:t>
            </a:r>
            <a:r>
              <a:rPr lang="en-US" dirty="0" err="1" smtClean="0"/>
              <a:t>i</a:t>
            </a:r>
            <a:r>
              <a:rPr lang="en-US" dirty="0" smtClean="0"/>
              <a:t>-Water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646E-9F64-4667-BCCA-AB585B2B8D1F}" type="datetime1">
              <a:rPr lang="en-US" smtClean="0"/>
              <a:pPr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Texas i-Water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458E-B17F-4FB5-8167-86B578DAB72E}" type="datetime1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Texas </a:t>
            </a:r>
            <a:r>
              <a:rPr lang="en-US" dirty="0" err="1" smtClean="0"/>
              <a:t>i</a:t>
            </a:r>
            <a:r>
              <a:rPr lang="en-US" dirty="0" smtClean="0"/>
              <a:t>-Water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48D1-C081-4DB1-860F-C576C3A8F897}" type="datetime1">
              <a:rPr lang="en-US" smtClean="0"/>
              <a:pPr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Texas </a:t>
            </a:r>
            <a:r>
              <a:rPr lang="en-US" dirty="0" err="1" smtClean="0"/>
              <a:t>i</a:t>
            </a:r>
            <a:r>
              <a:rPr lang="en-US" dirty="0" smtClean="0"/>
              <a:t>-Water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B468-3A5D-42C5-9380-62913DD68BF0}" type="datetime1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Texas i-Water 2010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B30F-5986-4F12-9DF0-1B4FB3845A06}" type="datetime1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Texas i-Water 2010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7D219C-8C8A-4CBD-B516-0C334286DF21}" type="datetime1">
              <a:rPr lang="en-US" smtClean="0"/>
              <a:pPr/>
              <a:t>10/1/2010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 smtClean="0"/>
              <a:t>Texas </a:t>
            </a:r>
            <a:r>
              <a:rPr lang="en-US" dirty="0" err="1" smtClean="0"/>
              <a:t>i</a:t>
            </a:r>
            <a:r>
              <a:rPr lang="en-US" dirty="0" smtClean="0"/>
              <a:t>-Water 2010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twdb.state.tx.us/iwt/desal/projects.asp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37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State of Brackish Groundwater Desalination in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Jorge A. Arroyo P.E.</a:t>
            </a:r>
          </a:p>
          <a:p>
            <a:r>
              <a:rPr lang="en-US" dirty="0" smtClean="0"/>
              <a:t>Innovative Water 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State of Brackish Groundwater Desalination in Texas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0" lang="en-US" dirty="0" smtClean="0"/>
              <a:t>Texas </a:t>
            </a:r>
            <a:r>
              <a:rPr kumimoji="0" lang="en-US" dirty="0" err="1" smtClean="0"/>
              <a:t>i</a:t>
            </a:r>
            <a:r>
              <a:rPr kumimoji="0" lang="en-US" dirty="0" smtClean="0"/>
              <a:t>-Water 2010</a:t>
            </a:r>
            <a:endParaRPr kumimoji="0"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Availability of Brackish Groundwater in Texas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0" lang="en-US" dirty="0" smtClean="0"/>
              <a:t>Texas </a:t>
            </a:r>
            <a:r>
              <a:rPr kumimoji="0" lang="en-US" dirty="0" err="1" smtClean="0"/>
              <a:t>i</a:t>
            </a:r>
            <a:r>
              <a:rPr kumimoji="0" lang="en-US" dirty="0" smtClean="0"/>
              <a:t>-Water 2010</a:t>
            </a:r>
            <a:endParaRPr kumimoji="0" lang="en-US" dirty="0"/>
          </a:p>
        </p:txBody>
      </p:sp>
      <p:pic>
        <p:nvPicPr>
          <p:cNvPr id="6" name="Picture 4" descr="Brackishwater map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380847" cy="1066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Picture 10" descr="F1 RWPG map (also 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395" y="5834062"/>
            <a:ext cx="107160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Brackish Groundwater </a:t>
            </a:r>
            <a:br>
              <a:rPr lang="en-US" dirty="0" smtClean="0"/>
            </a:br>
            <a:r>
              <a:rPr lang="en-US" dirty="0" smtClean="0"/>
              <a:t>Desalination in Texas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0" lang="en-US" dirty="0" smtClean="0"/>
              <a:t>Texas </a:t>
            </a:r>
            <a:r>
              <a:rPr kumimoji="0" lang="en-US" dirty="0" err="1" smtClean="0"/>
              <a:t>i</a:t>
            </a:r>
            <a:r>
              <a:rPr kumimoji="0" lang="en-US" dirty="0" smtClean="0"/>
              <a:t>-Water 2010</a:t>
            </a:r>
            <a:endParaRPr kumimoji="0"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6324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381000" y="12192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Brackish Water Desal Cap for Saq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28600"/>
            <a:ext cx="1931894" cy="1492827"/>
          </a:xfrm>
          <a:prstGeom prst="roundRect">
            <a:avLst>
              <a:gd name="adj" fmla="val 8594"/>
            </a:avLst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Brackish Groundwater Desalination in Texas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2007 Water For Texas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495800" y="1295400"/>
            <a:ext cx="4419600" cy="685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2010 Initially Prepared </a:t>
            </a:r>
            <a:r>
              <a:rPr lang="en-US" dirty="0" smtClean="0"/>
              <a:t>Plans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0" lang="en-US" smtClean="0"/>
              <a:t>Texas i-Water 2010</a:t>
            </a:r>
            <a:endParaRPr kumimoji="0"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</p:nvPr>
        </p:nvGraphicFramePr>
        <p:xfrm>
          <a:off x="457200" y="2133600"/>
          <a:ext cx="4038600" cy="362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Water from BGW Desal</a:t>
                      </a:r>
                      <a:r>
                        <a:rPr lang="en-US" baseline="0" dirty="0" smtClean="0"/>
                        <a:t> by 2060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(acre-feet/year)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              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Gill Sans MT"/>
                        </a:rPr>
                        <a:t>50,000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F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 16,221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 29,568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   5,662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 69,962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   3,360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174,773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2" name="Content Placeholder 10"/>
          <p:cNvGraphicFramePr>
            <a:graphicFrameLocks noGrp="1"/>
          </p:cNvGraphicFramePr>
          <p:nvPr>
            <p:ph sz="quarter" idx="2"/>
          </p:nvPr>
        </p:nvGraphicFramePr>
        <p:xfrm>
          <a:off x="4648200" y="2133600"/>
          <a:ext cx="4038600" cy="362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Water from BGW Desal</a:t>
                      </a:r>
                      <a:r>
                        <a:rPr lang="en-US" baseline="0" dirty="0" smtClean="0"/>
                        <a:t> by 2060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(acre-feet/year)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Gill Sans MT"/>
                        </a:rPr>
                        <a:t>              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Gill Sans MT"/>
                        </a:rPr>
                        <a:t>27,726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F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Gill Sans MT"/>
                        </a:rPr>
                        <a:t>16,050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Gill Sans MT"/>
                        </a:rPr>
                        <a:t>71,000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Gill Sans MT"/>
                        </a:rPr>
                        <a:t>40,216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Gill Sans MT"/>
                        </a:rPr>
                        <a:t>76,051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Gill Sans M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   3,360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          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Gill Sans MT"/>
                        </a:rPr>
                        <a:t>170,503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to Brackish Groundwater Desalination in Texas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0" lang="en-US" dirty="0" smtClean="0"/>
              <a:t>Texas </a:t>
            </a:r>
            <a:r>
              <a:rPr kumimoji="0" lang="en-US" dirty="0" err="1" smtClean="0"/>
              <a:t>i</a:t>
            </a:r>
            <a:r>
              <a:rPr kumimoji="0" lang="en-US" dirty="0" smtClean="0"/>
              <a:t>-Water 2010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Resource characterization</a:t>
            </a:r>
          </a:p>
          <a:p>
            <a:pPr lvl="1"/>
            <a:r>
              <a:rPr lang="en-US" dirty="0" smtClean="0"/>
              <a:t>Source location</a:t>
            </a:r>
          </a:p>
          <a:p>
            <a:pPr lvl="1"/>
            <a:r>
              <a:rPr lang="en-US" dirty="0" smtClean="0"/>
              <a:t>Quantity and quality</a:t>
            </a:r>
          </a:p>
          <a:p>
            <a:pPr lvl="1"/>
            <a:r>
              <a:rPr lang="en-US" dirty="0" smtClean="0"/>
              <a:t>Sustainability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Concentrate management</a:t>
            </a:r>
          </a:p>
          <a:p>
            <a:pPr lvl="1"/>
            <a:r>
              <a:rPr lang="en-US" dirty="0" smtClean="0"/>
              <a:t>Practical options</a:t>
            </a:r>
          </a:p>
          <a:p>
            <a:pPr lvl="1"/>
            <a:r>
              <a:rPr lang="en-US" dirty="0" smtClean="0"/>
              <a:t> Potential impacts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Permitting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Energy requirements</a:t>
            </a:r>
          </a:p>
          <a:p>
            <a:pPr lvl="1"/>
            <a:r>
              <a:rPr lang="en-US" dirty="0" smtClean="0"/>
              <a:t>Relative higher power demand</a:t>
            </a:r>
          </a:p>
          <a:p>
            <a:pPr lvl="1"/>
            <a:r>
              <a:rPr lang="en-US" dirty="0" smtClean="0"/>
              <a:t>Strategies to reduce energy requirements</a:t>
            </a:r>
          </a:p>
          <a:p>
            <a:pPr lvl="1"/>
            <a:r>
              <a:rPr lang="en-US" dirty="0" smtClean="0"/>
              <a:t>Alternative energy source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Funding</a:t>
            </a:r>
          </a:p>
          <a:p>
            <a:pPr lvl="1"/>
            <a:r>
              <a:rPr lang="en-US" dirty="0" smtClean="0"/>
              <a:t>Planning and feasibility assessments</a:t>
            </a:r>
          </a:p>
          <a:p>
            <a:pPr lvl="1"/>
            <a:r>
              <a:rPr lang="en-US" dirty="0" smtClean="0"/>
              <a:t>Pilot studies</a:t>
            </a:r>
          </a:p>
          <a:p>
            <a:pPr lvl="1"/>
            <a:r>
              <a:rPr lang="en-US" dirty="0" smtClean="0"/>
              <a:t>Demonstration projects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for Brackish Groundwater Desalination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Texas i-Water 2010</a:t>
            </a:r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2229658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4495800"/>
            <a:ext cx="2209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TWDB Contract No. 0604830581</a:t>
            </a:r>
          </a:p>
          <a:p>
            <a:r>
              <a:rPr lang="en-US" sz="1100" dirty="0" smtClean="0"/>
              <a:t>Guidance Manual for Brackish Groundwater Desalination in Texas</a:t>
            </a:r>
          </a:p>
        </p:txBody>
      </p:sp>
      <p:pic>
        <p:nvPicPr>
          <p:cNvPr id="8" name="Content Placeholder 11" descr="Brackishwater map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630" y="1226821"/>
            <a:ext cx="2473036" cy="3200399"/>
          </a:xfrm>
          <a:prstGeom prst="rect">
            <a:avLst/>
          </a:prstGeom>
          <a:ln w="158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2743200" y="4495800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TWDB Contract No. 2001483395</a:t>
            </a:r>
          </a:p>
          <a:p>
            <a:r>
              <a:rPr lang="en-US" sz="1100" dirty="0" smtClean="0"/>
              <a:t>Brackish Groundwater Manual for Texas </a:t>
            </a:r>
          </a:p>
          <a:p>
            <a:r>
              <a:rPr lang="en-US" sz="1100" dirty="0" smtClean="0"/>
              <a:t>Regional Water Planning Groups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19200"/>
            <a:ext cx="24760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0" y="44958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 Bureau of Reclamation 2003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257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Site for downloading completed reports:</a:t>
            </a:r>
            <a:endParaRPr lang="en-US" sz="2800" dirty="0" smtClean="0">
              <a:hlinkClick r:id="rId5"/>
            </a:endParaRPr>
          </a:p>
          <a:p>
            <a:r>
              <a:rPr lang="en-US" sz="2800" dirty="0" smtClean="0">
                <a:hlinkClick r:id="rId5"/>
              </a:rPr>
              <a:t>http://www.twdb.state.tx.us/iwt/desal/projects.asp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untain Top 4">
    <a:dk1>
      <a:srgbClr val="B0C8CA"/>
    </a:dk1>
    <a:lt1>
      <a:srgbClr val="FFFFFF"/>
    </a:lt1>
    <a:dk2>
      <a:srgbClr val="000099"/>
    </a:dk2>
    <a:lt2>
      <a:srgbClr val="FFFFFF"/>
    </a:lt2>
    <a:accent1>
      <a:srgbClr val="89C4FF"/>
    </a:accent1>
    <a:accent2>
      <a:srgbClr val="00008C"/>
    </a:accent2>
    <a:accent3>
      <a:srgbClr val="AAAACA"/>
    </a:accent3>
    <a:accent4>
      <a:srgbClr val="DADADA"/>
    </a:accent4>
    <a:accent5>
      <a:srgbClr val="C4DEFF"/>
    </a:accent5>
    <a:accent6>
      <a:srgbClr val="00007E"/>
    </a:accent6>
    <a:hlink>
      <a:srgbClr val="6666FF"/>
    </a:hlink>
    <a:folHlink>
      <a:srgbClr val="C0C0C0"/>
    </a:folHlink>
  </a:clrScheme>
  <a:fontScheme name="Mountain To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1952</TotalTime>
  <Words>266</Words>
  <Application>Microsoft Office PowerPoint</Application>
  <PresentationFormat>On-screen Show (4:3)</PresentationFormat>
  <Paragraphs>94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Origin</vt:lpstr>
      <vt:lpstr>The State of Brackish Groundwater Desalination in Texas</vt:lpstr>
      <vt:lpstr>The State of Brackish Groundwater Desalination in Texas</vt:lpstr>
      <vt:lpstr>Availability of Brackish Groundwater in Texas</vt:lpstr>
      <vt:lpstr>Existing Brackish Groundwater  Desalination in Texas</vt:lpstr>
      <vt:lpstr>Projected Brackish Groundwater Desalination in Texas</vt:lpstr>
      <vt:lpstr>Challenges to Brackish Groundwater Desalination in Texas</vt:lpstr>
      <vt:lpstr>Resources for Brackish Groundwater Desalination</vt:lpstr>
    </vt:vector>
  </TitlesOfParts>
  <Company>Texas Water Development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Brackish Groundwater Desalination in Texas</dc:title>
  <dc:creator>TWDB</dc:creator>
  <cp:lastModifiedBy>TWDB</cp:lastModifiedBy>
  <cp:revision>177</cp:revision>
  <dcterms:created xsi:type="dcterms:W3CDTF">2010-09-08T16:12:39Z</dcterms:created>
  <dcterms:modified xsi:type="dcterms:W3CDTF">2010-10-01T17:59:00Z</dcterms:modified>
</cp:coreProperties>
</file>