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61" r:id="rId4"/>
    <p:sldId id="263" r:id="rId5"/>
    <p:sldId id="267" r:id="rId6"/>
    <p:sldId id="259" r:id="rId7"/>
    <p:sldId id="275" r:id="rId8"/>
    <p:sldId id="276" r:id="rId9"/>
    <p:sldId id="286" r:id="rId10"/>
    <p:sldId id="270" r:id="rId11"/>
    <p:sldId id="272" r:id="rId12"/>
    <p:sldId id="287" r:id="rId13"/>
    <p:sldId id="279" r:id="rId14"/>
    <p:sldId id="281" r:id="rId15"/>
    <p:sldId id="271" r:id="rId16"/>
    <p:sldId id="278" r:id="rId17"/>
    <p:sldId id="269" r:id="rId18"/>
    <p:sldId id="280" r:id="rId19"/>
    <p:sldId id="268" r:id="rId20"/>
    <p:sldId id="260" r:id="rId21"/>
    <p:sldId id="283" r:id="rId22"/>
    <p:sldId id="285" r:id="rId23"/>
    <p:sldId id="258" r:id="rId24"/>
  </p:sldIdLst>
  <p:sldSz cx="9144000" cy="6858000" type="screen4x3"/>
  <p:notesSz cx="7077075"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5357" autoAdjust="0"/>
  </p:normalViewPr>
  <p:slideViewPr>
    <p:cSldViewPr>
      <p:cViewPr>
        <p:scale>
          <a:sx n="71" d="100"/>
          <a:sy n="71" d="100"/>
        </p:scale>
        <p:origin x="-4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1B2AA-3421-4F62-BA70-619EACBF824A}" type="doc">
      <dgm:prSet loTypeId="urn:microsoft.com/office/officeart/2005/8/layout/vList2" loCatId="list" qsTypeId="urn:microsoft.com/office/officeart/2005/8/quickstyle/3d2" qsCatId="3D" csTypeId="urn:microsoft.com/office/officeart/2005/8/colors/accent1_3" csCatId="accent1" phldr="1"/>
      <dgm:spPr/>
      <dgm:t>
        <a:bodyPr/>
        <a:lstStyle/>
        <a:p>
          <a:endParaRPr lang="en-US"/>
        </a:p>
      </dgm:t>
    </dgm:pt>
    <dgm:pt modelId="{88B4BDEA-933F-4F8D-84FB-F7713A471AAA}">
      <dgm:prSet custT="1"/>
      <dgm:spPr/>
      <dgm:t>
        <a:bodyPr/>
        <a:lstStyle/>
        <a:p>
          <a:pPr rtl="0"/>
          <a:r>
            <a:rPr lang="en-US" sz="2800" dirty="0" smtClean="0">
              <a:latin typeface="Arial" pitchFamily="34" charset="0"/>
              <a:cs typeface="Arial" pitchFamily="34" charset="0"/>
            </a:rPr>
            <a:t>Introduction to ASR and its National Perspective</a:t>
          </a:r>
          <a:endParaRPr lang="en-US" sz="2800" dirty="0">
            <a:latin typeface="Arial" pitchFamily="34" charset="0"/>
            <a:cs typeface="Arial" pitchFamily="34" charset="0"/>
          </a:endParaRPr>
        </a:p>
      </dgm:t>
    </dgm:pt>
    <dgm:pt modelId="{8B3AFAF4-291C-43D6-9E2C-504E7759FC0D}" type="parTrans" cxnId="{679DCA64-8CEE-445E-B7C7-E05D113E51A9}">
      <dgm:prSet/>
      <dgm:spPr/>
      <dgm:t>
        <a:bodyPr/>
        <a:lstStyle/>
        <a:p>
          <a:endParaRPr lang="en-US"/>
        </a:p>
      </dgm:t>
    </dgm:pt>
    <dgm:pt modelId="{857BB6B5-C1B4-4CB5-86ED-6C598460545F}" type="sibTrans" cxnId="{679DCA64-8CEE-445E-B7C7-E05D113E51A9}">
      <dgm:prSet/>
      <dgm:spPr/>
      <dgm:t>
        <a:bodyPr/>
        <a:lstStyle/>
        <a:p>
          <a:endParaRPr lang="en-US"/>
        </a:p>
      </dgm:t>
    </dgm:pt>
    <dgm:pt modelId="{AD075235-9ABF-4610-B654-2A1742DAA37B}">
      <dgm:prSet custT="1"/>
      <dgm:spPr/>
      <dgm:t>
        <a:bodyPr/>
        <a:lstStyle/>
        <a:p>
          <a:pPr rtl="0"/>
          <a:r>
            <a:rPr lang="en-US" sz="2800" dirty="0" smtClean="0">
              <a:latin typeface="Arial" pitchFamily="34" charset="0"/>
              <a:cs typeface="Arial" pitchFamily="34" charset="0"/>
            </a:rPr>
            <a:t>Current Texas ASR Projects</a:t>
          </a:r>
          <a:endParaRPr lang="en-US" sz="2800" dirty="0">
            <a:latin typeface="Arial" pitchFamily="34" charset="0"/>
            <a:cs typeface="Arial" pitchFamily="34" charset="0"/>
          </a:endParaRPr>
        </a:p>
      </dgm:t>
    </dgm:pt>
    <dgm:pt modelId="{1C26CB26-0753-40BE-AB54-1C9342A38C56}" type="parTrans" cxnId="{23AFFDB5-635D-455B-9443-694D18C49633}">
      <dgm:prSet/>
      <dgm:spPr/>
      <dgm:t>
        <a:bodyPr/>
        <a:lstStyle/>
        <a:p>
          <a:endParaRPr lang="en-US"/>
        </a:p>
      </dgm:t>
    </dgm:pt>
    <dgm:pt modelId="{5372F25A-95EB-4326-B31D-550BB016575C}" type="sibTrans" cxnId="{23AFFDB5-635D-455B-9443-694D18C49633}">
      <dgm:prSet/>
      <dgm:spPr/>
      <dgm:t>
        <a:bodyPr/>
        <a:lstStyle/>
        <a:p>
          <a:endParaRPr lang="en-US"/>
        </a:p>
      </dgm:t>
    </dgm:pt>
    <dgm:pt modelId="{405D38C5-F531-4E2B-A310-3B3DCC907063}">
      <dgm:prSet custT="1"/>
      <dgm:spPr/>
      <dgm:t>
        <a:bodyPr/>
        <a:lstStyle/>
        <a:p>
          <a:pPr rtl="0"/>
          <a:r>
            <a:rPr lang="en-US" sz="2800" dirty="0" smtClean="0">
              <a:latin typeface="Arial" pitchFamily="34" charset="0"/>
              <a:cs typeface="Arial" pitchFamily="34" charset="0"/>
            </a:rPr>
            <a:t>TWDB Priority Research</a:t>
          </a:r>
          <a:endParaRPr lang="en-US" sz="2800" dirty="0">
            <a:latin typeface="Arial" pitchFamily="34" charset="0"/>
            <a:cs typeface="Arial" pitchFamily="34" charset="0"/>
          </a:endParaRPr>
        </a:p>
      </dgm:t>
    </dgm:pt>
    <dgm:pt modelId="{9AC2F38C-9E97-4658-A41C-8C25C93EA637}" type="parTrans" cxnId="{453A7205-6E37-4C5C-9AFD-A71A86C0D56B}">
      <dgm:prSet/>
      <dgm:spPr/>
      <dgm:t>
        <a:bodyPr/>
        <a:lstStyle/>
        <a:p>
          <a:endParaRPr lang="en-US"/>
        </a:p>
      </dgm:t>
    </dgm:pt>
    <dgm:pt modelId="{72A0CC2C-11BE-431A-BF89-B108074C31FC}" type="sibTrans" cxnId="{453A7205-6E37-4C5C-9AFD-A71A86C0D56B}">
      <dgm:prSet/>
      <dgm:spPr/>
      <dgm:t>
        <a:bodyPr/>
        <a:lstStyle/>
        <a:p>
          <a:endParaRPr lang="en-US"/>
        </a:p>
      </dgm:t>
    </dgm:pt>
    <dgm:pt modelId="{C89287B5-347C-45A2-9673-50EA8356D33B}">
      <dgm:prSet custT="1"/>
      <dgm:spPr/>
      <dgm:t>
        <a:bodyPr/>
        <a:lstStyle/>
        <a:p>
          <a:pPr rtl="0"/>
          <a:r>
            <a:rPr lang="en-US" sz="2800" dirty="0" smtClean="0">
              <a:latin typeface="Arial" pitchFamily="34" charset="0"/>
              <a:cs typeface="Arial" pitchFamily="34" charset="0"/>
            </a:rPr>
            <a:t>Preliminary Findings</a:t>
          </a:r>
          <a:endParaRPr lang="en-US" sz="2800" dirty="0">
            <a:latin typeface="Arial" pitchFamily="34" charset="0"/>
            <a:cs typeface="Arial" pitchFamily="34" charset="0"/>
          </a:endParaRPr>
        </a:p>
      </dgm:t>
    </dgm:pt>
    <dgm:pt modelId="{C558619C-EAAD-481D-9B36-546006232989}" type="parTrans" cxnId="{8975272E-7920-435A-B4E1-867B9E5D4BC3}">
      <dgm:prSet/>
      <dgm:spPr/>
      <dgm:t>
        <a:bodyPr/>
        <a:lstStyle/>
        <a:p>
          <a:endParaRPr lang="en-US"/>
        </a:p>
      </dgm:t>
    </dgm:pt>
    <dgm:pt modelId="{85792B5C-D34A-49FA-B974-50C326D56076}" type="sibTrans" cxnId="{8975272E-7920-435A-B4E1-867B9E5D4BC3}">
      <dgm:prSet/>
      <dgm:spPr/>
      <dgm:t>
        <a:bodyPr/>
        <a:lstStyle/>
        <a:p>
          <a:endParaRPr lang="en-US"/>
        </a:p>
      </dgm:t>
    </dgm:pt>
    <dgm:pt modelId="{CECB439F-7BCF-4208-A3AF-081A213C2A80}" type="pres">
      <dgm:prSet presAssocID="{CD51B2AA-3421-4F62-BA70-619EACBF824A}" presName="linear" presStyleCnt="0">
        <dgm:presLayoutVars>
          <dgm:animLvl val="lvl"/>
          <dgm:resizeHandles val="exact"/>
        </dgm:presLayoutVars>
      </dgm:prSet>
      <dgm:spPr/>
      <dgm:t>
        <a:bodyPr/>
        <a:lstStyle/>
        <a:p>
          <a:endParaRPr lang="en-US"/>
        </a:p>
      </dgm:t>
    </dgm:pt>
    <dgm:pt modelId="{2CB125C0-A4EB-4635-A354-E35C6B392493}" type="pres">
      <dgm:prSet presAssocID="{88B4BDEA-933F-4F8D-84FB-F7713A471AAA}" presName="parentText" presStyleLbl="node1" presStyleIdx="0" presStyleCnt="4">
        <dgm:presLayoutVars>
          <dgm:chMax val="0"/>
          <dgm:bulletEnabled val="1"/>
        </dgm:presLayoutVars>
      </dgm:prSet>
      <dgm:spPr/>
      <dgm:t>
        <a:bodyPr/>
        <a:lstStyle/>
        <a:p>
          <a:endParaRPr lang="en-US"/>
        </a:p>
      </dgm:t>
    </dgm:pt>
    <dgm:pt modelId="{8BC4BBBB-DC85-4DC4-B918-6600533E8CE6}" type="pres">
      <dgm:prSet presAssocID="{857BB6B5-C1B4-4CB5-86ED-6C598460545F}" presName="spacer" presStyleCnt="0"/>
      <dgm:spPr/>
      <dgm:t>
        <a:bodyPr/>
        <a:lstStyle/>
        <a:p>
          <a:endParaRPr lang="en-US"/>
        </a:p>
      </dgm:t>
    </dgm:pt>
    <dgm:pt modelId="{A1FDC5F6-B456-4215-98A3-E2750CFBF06D}" type="pres">
      <dgm:prSet presAssocID="{AD075235-9ABF-4610-B654-2A1742DAA37B}" presName="parentText" presStyleLbl="node1" presStyleIdx="1" presStyleCnt="4">
        <dgm:presLayoutVars>
          <dgm:chMax val="0"/>
          <dgm:bulletEnabled val="1"/>
        </dgm:presLayoutVars>
      </dgm:prSet>
      <dgm:spPr/>
      <dgm:t>
        <a:bodyPr/>
        <a:lstStyle/>
        <a:p>
          <a:endParaRPr lang="en-US"/>
        </a:p>
      </dgm:t>
    </dgm:pt>
    <dgm:pt modelId="{9C4B66C8-E75B-43D2-B8CC-63C1ED7DC5B3}" type="pres">
      <dgm:prSet presAssocID="{5372F25A-95EB-4326-B31D-550BB016575C}" presName="spacer" presStyleCnt="0"/>
      <dgm:spPr/>
      <dgm:t>
        <a:bodyPr/>
        <a:lstStyle/>
        <a:p>
          <a:endParaRPr lang="en-US"/>
        </a:p>
      </dgm:t>
    </dgm:pt>
    <dgm:pt modelId="{3730C6B7-B9FE-4254-92AA-8D7314072F78}" type="pres">
      <dgm:prSet presAssocID="{405D38C5-F531-4E2B-A310-3B3DCC907063}" presName="parentText" presStyleLbl="node1" presStyleIdx="2" presStyleCnt="4">
        <dgm:presLayoutVars>
          <dgm:chMax val="0"/>
          <dgm:bulletEnabled val="1"/>
        </dgm:presLayoutVars>
      </dgm:prSet>
      <dgm:spPr/>
      <dgm:t>
        <a:bodyPr/>
        <a:lstStyle/>
        <a:p>
          <a:endParaRPr lang="en-US"/>
        </a:p>
      </dgm:t>
    </dgm:pt>
    <dgm:pt modelId="{926D0B5A-6D1C-4B51-A6C9-7D94E84DEA65}" type="pres">
      <dgm:prSet presAssocID="{72A0CC2C-11BE-431A-BF89-B108074C31FC}" presName="spacer" presStyleCnt="0"/>
      <dgm:spPr/>
      <dgm:t>
        <a:bodyPr/>
        <a:lstStyle/>
        <a:p>
          <a:endParaRPr lang="en-US"/>
        </a:p>
      </dgm:t>
    </dgm:pt>
    <dgm:pt modelId="{FF0D9077-1900-42B2-9AB2-73F8118BBEA1}" type="pres">
      <dgm:prSet presAssocID="{C89287B5-347C-45A2-9673-50EA8356D33B}" presName="parentText" presStyleLbl="node1" presStyleIdx="3" presStyleCnt="4">
        <dgm:presLayoutVars>
          <dgm:chMax val="0"/>
          <dgm:bulletEnabled val="1"/>
        </dgm:presLayoutVars>
      </dgm:prSet>
      <dgm:spPr/>
      <dgm:t>
        <a:bodyPr/>
        <a:lstStyle/>
        <a:p>
          <a:endParaRPr lang="en-US"/>
        </a:p>
      </dgm:t>
    </dgm:pt>
  </dgm:ptLst>
  <dgm:cxnLst>
    <dgm:cxn modelId="{679DCA64-8CEE-445E-B7C7-E05D113E51A9}" srcId="{CD51B2AA-3421-4F62-BA70-619EACBF824A}" destId="{88B4BDEA-933F-4F8D-84FB-F7713A471AAA}" srcOrd="0" destOrd="0" parTransId="{8B3AFAF4-291C-43D6-9E2C-504E7759FC0D}" sibTransId="{857BB6B5-C1B4-4CB5-86ED-6C598460545F}"/>
    <dgm:cxn modelId="{791102A3-0120-46C8-A2A4-665EBC77249D}" type="presOf" srcId="{AD075235-9ABF-4610-B654-2A1742DAA37B}" destId="{A1FDC5F6-B456-4215-98A3-E2750CFBF06D}" srcOrd="0" destOrd="0" presId="urn:microsoft.com/office/officeart/2005/8/layout/vList2"/>
    <dgm:cxn modelId="{23AFFDB5-635D-455B-9443-694D18C49633}" srcId="{CD51B2AA-3421-4F62-BA70-619EACBF824A}" destId="{AD075235-9ABF-4610-B654-2A1742DAA37B}" srcOrd="1" destOrd="0" parTransId="{1C26CB26-0753-40BE-AB54-1C9342A38C56}" sibTransId="{5372F25A-95EB-4326-B31D-550BB016575C}"/>
    <dgm:cxn modelId="{52C7BD6B-0027-4384-BBF4-E1303DCA7412}" type="presOf" srcId="{CD51B2AA-3421-4F62-BA70-619EACBF824A}" destId="{CECB439F-7BCF-4208-A3AF-081A213C2A80}" srcOrd="0" destOrd="0" presId="urn:microsoft.com/office/officeart/2005/8/layout/vList2"/>
    <dgm:cxn modelId="{65B6E9AB-28D3-44BE-8435-83C7B7E0AB22}" type="presOf" srcId="{C89287B5-347C-45A2-9673-50EA8356D33B}" destId="{FF0D9077-1900-42B2-9AB2-73F8118BBEA1}" srcOrd="0" destOrd="0" presId="urn:microsoft.com/office/officeart/2005/8/layout/vList2"/>
    <dgm:cxn modelId="{41EC0466-BF97-4038-9DC7-93B394965CEB}" type="presOf" srcId="{88B4BDEA-933F-4F8D-84FB-F7713A471AAA}" destId="{2CB125C0-A4EB-4635-A354-E35C6B392493}" srcOrd="0" destOrd="0" presId="urn:microsoft.com/office/officeart/2005/8/layout/vList2"/>
    <dgm:cxn modelId="{FCDAA403-043C-4AC8-B12C-2E850A2DF86C}" type="presOf" srcId="{405D38C5-F531-4E2B-A310-3B3DCC907063}" destId="{3730C6B7-B9FE-4254-92AA-8D7314072F78}" srcOrd="0" destOrd="0" presId="urn:microsoft.com/office/officeart/2005/8/layout/vList2"/>
    <dgm:cxn modelId="{8975272E-7920-435A-B4E1-867B9E5D4BC3}" srcId="{CD51B2AA-3421-4F62-BA70-619EACBF824A}" destId="{C89287B5-347C-45A2-9673-50EA8356D33B}" srcOrd="3" destOrd="0" parTransId="{C558619C-EAAD-481D-9B36-546006232989}" sibTransId="{85792B5C-D34A-49FA-B974-50C326D56076}"/>
    <dgm:cxn modelId="{453A7205-6E37-4C5C-9AFD-A71A86C0D56B}" srcId="{CD51B2AA-3421-4F62-BA70-619EACBF824A}" destId="{405D38C5-F531-4E2B-A310-3B3DCC907063}" srcOrd="2" destOrd="0" parTransId="{9AC2F38C-9E97-4658-A41C-8C25C93EA637}" sibTransId="{72A0CC2C-11BE-431A-BF89-B108074C31FC}"/>
    <dgm:cxn modelId="{F9CEA175-9A0D-4F3B-ABA6-FBB2F5A7C558}" type="presParOf" srcId="{CECB439F-7BCF-4208-A3AF-081A213C2A80}" destId="{2CB125C0-A4EB-4635-A354-E35C6B392493}" srcOrd="0" destOrd="0" presId="urn:microsoft.com/office/officeart/2005/8/layout/vList2"/>
    <dgm:cxn modelId="{3948E1B6-84DB-4EC4-9B5C-5FE87B32F375}" type="presParOf" srcId="{CECB439F-7BCF-4208-A3AF-081A213C2A80}" destId="{8BC4BBBB-DC85-4DC4-B918-6600533E8CE6}" srcOrd="1" destOrd="0" presId="urn:microsoft.com/office/officeart/2005/8/layout/vList2"/>
    <dgm:cxn modelId="{76011102-895F-457A-830C-6B92E217D611}" type="presParOf" srcId="{CECB439F-7BCF-4208-A3AF-081A213C2A80}" destId="{A1FDC5F6-B456-4215-98A3-E2750CFBF06D}" srcOrd="2" destOrd="0" presId="urn:microsoft.com/office/officeart/2005/8/layout/vList2"/>
    <dgm:cxn modelId="{9FAB1062-BB14-48F1-B705-24EE5FE15D30}" type="presParOf" srcId="{CECB439F-7BCF-4208-A3AF-081A213C2A80}" destId="{9C4B66C8-E75B-43D2-B8CC-63C1ED7DC5B3}" srcOrd="3" destOrd="0" presId="urn:microsoft.com/office/officeart/2005/8/layout/vList2"/>
    <dgm:cxn modelId="{5E2A9BDB-6A0C-4681-B400-20BF7A43912E}" type="presParOf" srcId="{CECB439F-7BCF-4208-A3AF-081A213C2A80}" destId="{3730C6B7-B9FE-4254-92AA-8D7314072F78}" srcOrd="4" destOrd="0" presId="urn:microsoft.com/office/officeart/2005/8/layout/vList2"/>
    <dgm:cxn modelId="{76BBF293-4D0D-4F64-B547-7460BF4E31FD}" type="presParOf" srcId="{CECB439F-7BCF-4208-A3AF-081A213C2A80}" destId="{926D0B5A-6D1C-4B51-A6C9-7D94E84DEA65}" srcOrd="5" destOrd="0" presId="urn:microsoft.com/office/officeart/2005/8/layout/vList2"/>
    <dgm:cxn modelId="{88D2E09F-91DB-4CB6-80E0-131C1ABE5CB0}" type="presParOf" srcId="{CECB439F-7BCF-4208-A3AF-081A213C2A80}" destId="{FF0D9077-1900-42B2-9AB2-73F8118BBEA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B125C0-A4EB-4635-A354-E35C6B392493}">
      <dsp:nvSpPr>
        <dsp:cNvPr id="0" name=""/>
        <dsp:cNvSpPr/>
      </dsp:nvSpPr>
      <dsp:spPr>
        <a:xfrm>
          <a:off x="0" y="1729"/>
          <a:ext cx="6360279" cy="983074"/>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Introduction to ASR and its National Perspective</a:t>
          </a:r>
          <a:endParaRPr lang="en-US" sz="2800" kern="1200" dirty="0">
            <a:latin typeface="Arial" pitchFamily="34" charset="0"/>
            <a:cs typeface="Arial" pitchFamily="34" charset="0"/>
          </a:endParaRPr>
        </a:p>
      </dsp:txBody>
      <dsp:txXfrm>
        <a:off x="0" y="1729"/>
        <a:ext cx="6360279" cy="983074"/>
      </dsp:txXfrm>
    </dsp:sp>
    <dsp:sp modelId="{A1FDC5F6-B456-4215-98A3-E2750CFBF06D}">
      <dsp:nvSpPr>
        <dsp:cNvPr id="0" name=""/>
        <dsp:cNvSpPr/>
      </dsp:nvSpPr>
      <dsp:spPr>
        <a:xfrm>
          <a:off x="0" y="998247"/>
          <a:ext cx="6360279" cy="983074"/>
        </a:xfrm>
        <a:prstGeom prst="round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Current Texas ASR Projects</a:t>
          </a:r>
          <a:endParaRPr lang="en-US" sz="2800" kern="1200" dirty="0">
            <a:latin typeface="Arial" pitchFamily="34" charset="0"/>
            <a:cs typeface="Arial" pitchFamily="34" charset="0"/>
          </a:endParaRPr>
        </a:p>
      </dsp:txBody>
      <dsp:txXfrm>
        <a:off x="0" y="998247"/>
        <a:ext cx="6360279" cy="983074"/>
      </dsp:txXfrm>
    </dsp:sp>
    <dsp:sp modelId="{3730C6B7-B9FE-4254-92AA-8D7314072F78}">
      <dsp:nvSpPr>
        <dsp:cNvPr id="0" name=""/>
        <dsp:cNvSpPr/>
      </dsp:nvSpPr>
      <dsp:spPr>
        <a:xfrm>
          <a:off x="0" y="1994765"/>
          <a:ext cx="6360279" cy="983074"/>
        </a:xfrm>
        <a:prstGeom prst="round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TWDB Priority Research</a:t>
          </a:r>
          <a:endParaRPr lang="en-US" sz="2800" kern="1200" dirty="0">
            <a:latin typeface="Arial" pitchFamily="34" charset="0"/>
            <a:cs typeface="Arial" pitchFamily="34" charset="0"/>
          </a:endParaRPr>
        </a:p>
      </dsp:txBody>
      <dsp:txXfrm>
        <a:off x="0" y="1994765"/>
        <a:ext cx="6360279" cy="983074"/>
      </dsp:txXfrm>
    </dsp:sp>
    <dsp:sp modelId="{FF0D9077-1900-42B2-9AB2-73F8118BBEA1}">
      <dsp:nvSpPr>
        <dsp:cNvPr id="0" name=""/>
        <dsp:cNvSpPr/>
      </dsp:nvSpPr>
      <dsp:spPr>
        <a:xfrm>
          <a:off x="0" y="2991283"/>
          <a:ext cx="6360279" cy="983074"/>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Preliminary Findings</a:t>
          </a:r>
          <a:endParaRPr lang="en-US" sz="2800" kern="1200" dirty="0">
            <a:latin typeface="Arial" pitchFamily="34" charset="0"/>
            <a:cs typeface="Arial" pitchFamily="34" charset="0"/>
          </a:endParaRPr>
        </a:p>
      </dsp:txBody>
      <dsp:txXfrm>
        <a:off x="0" y="2991283"/>
        <a:ext cx="6360279" cy="9830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6" tIns="47128" rIns="94256" bIns="47128" rtlCol="0"/>
          <a:lstStyle>
            <a:lvl1pPr algn="l">
              <a:defRPr sz="1200"/>
            </a:lvl1pPr>
          </a:lstStyle>
          <a:p>
            <a:endParaRPr lang="en-US"/>
          </a:p>
        </p:txBody>
      </p:sp>
      <p:sp>
        <p:nvSpPr>
          <p:cNvPr id="3" name="Date Placeholder 2"/>
          <p:cNvSpPr>
            <a:spLocks noGrp="1"/>
          </p:cNvSpPr>
          <p:nvPr>
            <p:ph type="dt" idx="1"/>
          </p:nvPr>
        </p:nvSpPr>
        <p:spPr>
          <a:xfrm>
            <a:off x="4008705" y="0"/>
            <a:ext cx="3066733" cy="470932"/>
          </a:xfrm>
          <a:prstGeom prst="rect">
            <a:avLst/>
          </a:prstGeom>
        </p:spPr>
        <p:txBody>
          <a:bodyPr vert="horz" lIns="94256" tIns="47128" rIns="94256" bIns="47128" rtlCol="0"/>
          <a:lstStyle>
            <a:lvl1pPr algn="r">
              <a:defRPr sz="1200"/>
            </a:lvl1pPr>
          </a:lstStyle>
          <a:p>
            <a:fld id="{1BBDADA4-4418-4D11-BBA2-FC650E5C91F7}" type="datetimeFigureOut">
              <a:rPr lang="en-US" smtClean="0"/>
              <a:pPr/>
              <a:t>9/10/2010</a:t>
            </a:fld>
            <a:endParaRPr lang="en-US"/>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256" tIns="47128" rIns="94256" bIns="47128" rtlCol="0" anchor="ctr"/>
          <a:lstStyle/>
          <a:p>
            <a:endParaRPr lang="en-US"/>
          </a:p>
        </p:txBody>
      </p:sp>
      <p:sp>
        <p:nvSpPr>
          <p:cNvPr id="5" name="Notes Placeholder 4"/>
          <p:cNvSpPr>
            <a:spLocks noGrp="1"/>
          </p:cNvSpPr>
          <p:nvPr>
            <p:ph type="body" sz="quarter" idx="3"/>
          </p:nvPr>
        </p:nvSpPr>
        <p:spPr>
          <a:xfrm>
            <a:off x="707708" y="4473853"/>
            <a:ext cx="5661660" cy="4238387"/>
          </a:xfrm>
          <a:prstGeom prst="rect">
            <a:avLst/>
          </a:prstGeom>
        </p:spPr>
        <p:txBody>
          <a:bodyPr vert="horz" lIns="94256" tIns="47128" rIns="94256" bIns="471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66733" cy="470932"/>
          </a:xfrm>
          <a:prstGeom prst="rect">
            <a:avLst/>
          </a:prstGeom>
        </p:spPr>
        <p:txBody>
          <a:bodyPr vert="horz" lIns="94256" tIns="47128" rIns="94256" bIns="471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46071"/>
            <a:ext cx="3066733" cy="470932"/>
          </a:xfrm>
          <a:prstGeom prst="rect">
            <a:avLst/>
          </a:prstGeom>
        </p:spPr>
        <p:txBody>
          <a:bodyPr vert="horz" lIns="94256" tIns="47128" rIns="94256" bIns="47128" rtlCol="0" anchor="b"/>
          <a:lstStyle>
            <a:lvl1pPr algn="r">
              <a:defRPr sz="1200"/>
            </a:lvl1pPr>
          </a:lstStyle>
          <a:p>
            <a:fld id="{78BA6EBC-2D8D-43AD-889B-816D11659E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Omit slide if David is included as a presentation author.</a:t>
            </a:r>
            <a:endParaRPr lang="en-US" dirty="0"/>
          </a:p>
        </p:txBody>
      </p:sp>
      <p:sp>
        <p:nvSpPr>
          <p:cNvPr id="4" name="Slide Number Placeholder 3"/>
          <p:cNvSpPr>
            <a:spLocks noGrp="1"/>
          </p:cNvSpPr>
          <p:nvPr>
            <p:ph type="sldNum" sz="quarter" idx="10"/>
          </p:nvPr>
        </p:nvSpPr>
        <p:spPr/>
        <p:txBody>
          <a:bodyPr/>
          <a:lstStyle/>
          <a:p>
            <a:fld id="{78BA6EBC-2D8D-43AD-889B-816D11659EC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1EC2D-6772-4545-9729-2726DE2D3A5A}" type="slidenum">
              <a:rPr lang="en-US"/>
              <a:pPr/>
              <a:t>5</a:t>
            </a:fld>
            <a:endParaRPr lang="en-US"/>
          </a:p>
        </p:txBody>
      </p:sp>
      <p:sp>
        <p:nvSpPr>
          <p:cNvPr id="5122" name="Rectangle 2"/>
          <p:cNvSpPr>
            <a:spLocks noGrp="1" noRot="1" noChangeAspect="1" noChangeArrowheads="1" noTextEdit="1"/>
          </p:cNvSpPr>
          <p:nvPr>
            <p:ph type="sldImg"/>
          </p:nvPr>
        </p:nvSpPr>
        <p:spPr>
          <a:xfrm>
            <a:off x="1190625" y="712788"/>
            <a:ext cx="4694238" cy="3519487"/>
          </a:xfrm>
          <a:ln/>
        </p:spPr>
      </p:sp>
      <p:sp>
        <p:nvSpPr>
          <p:cNvPr id="5123" name="Rectangle 3"/>
          <p:cNvSpPr>
            <a:spLocks noGrp="1" noChangeArrowheads="1"/>
          </p:cNvSpPr>
          <p:nvPr>
            <p:ph type="body" idx="1"/>
          </p:nvPr>
        </p:nvSpPr>
        <p:spPr>
          <a:xfrm>
            <a:off x="941973" y="4473853"/>
            <a:ext cx="5191493" cy="4238387"/>
          </a:xfrm>
        </p:spPr>
        <p:txBody>
          <a:bodyPr lIns="92032" tIns="46016" rIns="92032" bIns="46016"/>
          <a:lstStyle/>
          <a:p>
            <a:r>
              <a:rPr lang="en-US" dirty="0"/>
              <a:t>This shows that the TSV is the sum of the stored water volume and the buffer zone volume.  The TSV can be developed in a series of cycles, each of which leaves some water underground to form the buffer zone, or it can be achieved in one continuous initial injection period.  We are transitioning toward the latter in areas where ASR feasibility is already accepted.  In other areas, we usually have to do successive cycles for clients and regulators to gain confidence in the data.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F46DCC-DB4E-43DF-9E99-D16DCD85D2C6}" type="slidenum">
              <a:rPr lang="en-US" altLang="en-US" smtClean="0"/>
              <a:pPr/>
              <a:t>19</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However, it’s important to consider the impacts on other DS water quality parameters if the pH is adjusted to controlled nitrification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F46DCC-DB4E-43DF-9E99-D16DCD85D2C6}" type="slidenum">
              <a:rPr lang="en-US" altLang="en-US" smtClean="0"/>
              <a:pPr/>
              <a:t>20</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However, it’s important to consider the impacts on other DS water quality parameters if the pH is adjusted to controlled nitrification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 background.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5410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5562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510367-EB78-4962-BDB6-D25583FF860A}"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FB5F7-3AEF-4938-8482-7E75596BF476}" type="slidenum">
              <a:rPr lang="en-US" smtClean="0"/>
              <a:pPr/>
              <a:t>‹#›</a:t>
            </a:fld>
            <a:endParaRPr lang="en-US"/>
          </a:p>
        </p:txBody>
      </p:sp>
      <p:sp>
        <p:nvSpPr>
          <p:cNvPr id="8" name="Rectangle 7"/>
          <p:cNvSpPr>
            <a:spLocks noChangeArrowheads="1"/>
          </p:cNvSpPr>
          <p:nvPr userDrawn="1"/>
        </p:nvSpPr>
        <p:spPr bwMode="auto">
          <a:xfrm>
            <a:off x="6604000" y="0"/>
            <a:ext cx="2540000" cy="6858000"/>
          </a:xfrm>
          <a:prstGeom prst="rect">
            <a:avLst/>
          </a:prstGeom>
          <a:gradFill flip="none" rotWithShape="1">
            <a:gsLst>
              <a:gs pos="0">
                <a:srgbClr val="005D82">
                  <a:shade val="30000"/>
                  <a:satMod val="115000"/>
                </a:srgbClr>
              </a:gs>
              <a:gs pos="50000">
                <a:srgbClr val="005D82">
                  <a:shade val="67500"/>
                  <a:satMod val="115000"/>
                </a:srgbClr>
              </a:gs>
              <a:gs pos="100000">
                <a:srgbClr val="005D82">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pic>
        <p:nvPicPr>
          <p:cNvPr id="10" name="Picture 9" descr="SFL black letters_black MP Box with White Letters .png"/>
          <p:cNvPicPr>
            <a:picLocks noChangeAspect="1"/>
          </p:cNvPicPr>
          <p:nvPr userDrawn="1"/>
        </p:nvPicPr>
        <p:blipFill>
          <a:blip r:embed="rId3" cstate="print"/>
          <a:stretch>
            <a:fillRect/>
          </a:stretch>
        </p:blipFill>
        <p:spPr>
          <a:xfrm>
            <a:off x="6906681" y="5453349"/>
            <a:ext cx="1934639" cy="1079653"/>
          </a:xfrm>
          <a:prstGeom prst="rect">
            <a:avLst/>
          </a:prstGeom>
        </p:spPr>
      </p:pic>
      <p:sp>
        <p:nvSpPr>
          <p:cNvPr id="11" name="Text Box 6"/>
          <p:cNvSpPr txBox="1">
            <a:spLocks noChangeArrowheads="1"/>
          </p:cNvSpPr>
          <p:nvPr userDrawn="1"/>
        </p:nvSpPr>
        <p:spPr bwMode="auto">
          <a:xfrm>
            <a:off x="139700" y="6567488"/>
            <a:ext cx="2679700" cy="214312"/>
          </a:xfrm>
          <a:prstGeom prst="rect">
            <a:avLst/>
          </a:prstGeom>
          <a:noFill/>
          <a:ln w="9525">
            <a:noFill/>
            <a:miter lim="800000"/>
            <a:headEnd/>
            <a:tailEnd/>
          </a:ln>
        </p:spPr>
        <p:txBody>
          <a:bodyPr>
            <a:spAutoFit/>
          </a:bodyPr>
          <a:lstStyle/>
          <a:p>
            <a:r>
              <a:rPr lang="en-US" altLang="en-US" sz="800" b="1" i="0" dirty="0">
                <a:solidFill>
                  <a:schemeClr val="bg1">
                    <a:lumMod val="75000"/>
                  </a:schemeClr>
                </a:solidFill>
                <a:latin typeface="Arial" charset="0"/>
                <a:cs typeface="Arial" charset="0"/>
              </a:rPr>
              <a:t>© </a:t>
            </a:r>
            <a:r>
              <a:rPr lang="en-US" altLang="en-US" sz="800" b="1" i="0" dirty="0" smtClean="0">
                <a:solidFill>
                  <a:schemeClr val="bg1">
                    <a:lumMod val="75000"/>
                  </a:schemeClr>
                </a:solidFill>
                <a:latin typeface="Arial" charset="0"/>
                <a:cs typeface="Arial" charset="0"/>
              </a:rPr>
              <a:t>2009 </a:t>
            </a:r>
            <a:r>
              <a:rPr lang="en-US" altLang="en-US" sz="800" b="1" i="0" dirty="0">
                <a:solidFill>
                  <a:schemeClr val="bg1">
                    <a:lumMod val="75000"/>
                  </a:schemeClr>
                </a:solidFill>
                <a:latin typeface="Arial" charset="0"/>
                <a:cs typeface="Arial" charset="0"/>
              </a:rPr>
              <a:t>Malcolm Pirnie, Inc. All Rights Reserved</a:t>
            </a:r>
            <a:r>
              <a:rPr lang="en-US" altLang="en-US" sz="800" b="1" i="0" dirty="0">
                <a:solidFill>
                  <a:schemeClr val="bg1">
                    <a:lumMod val="75000"/>
                  </a:schemeClr>
                </a:solidFill>
                <a:latin typeface="Arial" charset="0"/>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10367-EB78-4962-BDB6-D25583FF860A}"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FB5F7-3AEF-4938-8482-7E75596BF4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510367-EB78-4962-BDB6-D25583FF860A}" type="datetimeFigureOut">
              <a:rPr lang="en-US" smtClean="0"/>
              <a:pPr/>
              <a:t>9/10/2010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FB5F7-3AEF-4938-8482-7E75596BF4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10367-EB78-4962-BDB6-D25583FF860A}" type="datetimeFigureOut">
              <a:rPr lang="en-US" smtClean="0"/>
              <a:pPr/>
              <a:t>9/10/2010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FB5F7-3AEF-4938-8482-7E75596BF4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10367-EB78-4962-BDB6-D25583FF860A}" type="datetimeFigureOut">
              <a:rPr lang="en-US" smtClean="0"/>
              <a:pPr/>
              <a:t>9/10/2010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FB5F7-3AEF-4938-8482-7E75596BF4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10367-EB78-4962-BDB6-D25583FF860A}" type="datetimeFigureOut">
              <a:rPr lang="en-US" smtClean="0"/>
              <a:pPr/>
              <a:t>9/10/2010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FB5F7-3AEF-4938-8482-7E75596BF476}" type="slidenum">
              <a:rPr lang="en-US" smtClean="0"/>
              <a:pPr/>
              <a:t>‹#›</a:t>
            </a:fld>
            <a:endParaRPr lang="en-US"/>
          </a:p>
        </p:txBody>
      </p:sp>
      <p:pic>
        <p:nvPicPr>
          <p:cNvPr id="5" name="Picture 4" descr="cover background.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ver background.png"/>
          <p:cNvPicPr>
            <a:picLocks noChangeAspect="1"/>
          </p:cNvPicPr>
          <p:nvPr/>
        </p:nvPicPr>
        <p:blipFill>
          <a:blip r:embed="rId8" cstate="print"/>
          <a:stretch>
            <a:fillRect/>
          </a:stretch>
        </p:blipFill>
        <p:spPr>
          <a:xfrm>
            <a:off x="0" y="0"/>
            <a:ext cx="9144000" cy="6858000"/>
          </a:xfrm>
          <a:prstGeom prst="rect">
            <a:avLst/>
          </a:prstGeom>
        </p:spPr>
      </p:pic>
      <p:sp>
        <p:nvSpPr>
          <p:cNvPr id="8" name="Rectangle 7"/>
          <p:cNvSpPr/>
          <p:nvPr/>
        </p:nvSpPr>
        <p:spPr>
          <a:xfrm>
            <a:off x="0" y="3672"/>
            <a:ext cx="9144000" cy="1520328"/>
          </a:xfrm>
          <a:prstGeom prst="rect">
            <a:avLst/>
          </a:prstGeom>
          <a:gradFill flip="none" rotWithShape="1">
            <a:gsLst>
              <a:gs pos="0">
                <a:srgbClr val="005D82">
                  <a:shade val="30000"/>
                  <a:satMod val="115000"/>
                </a:srgbClr>
              </a:gs>
              <a:gs pos="50000">
                <a:srgbClr val="005D82">
                  <a:shade val="67500"/>
                  <a:satMod val="115000"/>
                </a:srgbClr>
              </a:gs>
              <a:gs pos="100000">
                <a:srgbClr val="005D82">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cxnSp>
        <p:nvCxnSpPr>
          <p:cNvPr id="9" name="Straight Connector 8"/>
          <p:cNvCxnSpPr/>
          <p:nvPr/>
        </p:nvCxnSpPr>
        <p:spPr>
          <a:xfrm>
            <a:off x="0" y="1524000"/>
            <a:ext cx="9144000"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75228"/>
            <a:ext cx="9144000" cy="382772"/>
          </a:xfrm>
          <a:prstGeom prst="rect">
            <a:avLst/>
          </a:prstGeom>
          <a:gradFill flip="none" rotWithShape="1">
            <a:gsLst>
              <a:gs pos="0">
                <a:srgbClr val="005D82">
                  <a:shade val="30000"/>
                  <a:satMod val="115000"/>
                </a:srgbClr>
              </a:gs>
              <a:gs pos="50000">
                <a:srgbClr val="005D82">
                  <a:shade val="67500"/>
                  <a:satMod val="115000"/>
                </a:srgbClr>
              </a:gs>
              <a:gs pos="100000">
                <a:srgbClr val="005D82">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7" descr="MPLOGOCMYK_NoBleed.tif"/>
          <p:cNvPicPr>
            <a:picLocks noChangeAspect="1"/>
          </p:cNvPicPr>
          <p:nvPr/>
        </p:nvPicPr>
        <p:blipFill>
          <a:blip r:embed="rId9" cstate="print"/>
          <a:srcRect/>
          <a:stretch>
            <a:fillRect/>
          </a:stretch>
        </p:blipFill>
        <p:spPr bwMode="auto">
          <a:xfrm>
            <a:off x="7791450" y="6196013"/>
            <a:ext cx="1154113" cy="581025"/>
          </a:xfrm>
          <a:prstGeom prst="rect">
            <a:avLst/>
          </a:prstGeom>
          <a:noFill/>
          <a:ln w="9525">
            <a:noFill/>
            <a:miter lim="800000"/>
            <a:headEnd/>
            <a:tailEnd/>
          </a:ln>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10367-EB78-4962-BDB6-D25583FF860A}" type="datetimeFigureOut">
              <a:rPr lang="en-US" smtClean="0"/>
              <a:pPr/>
              <a:t>9/10/2010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FB5F7-3AEF-4938-8482-7E75596BF4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Lst>
  <p:txStyles>
    <p:titleStyle>
      <a:lvl1pPr algn="l" defTabSz="914400" rtl="0" eaLnBrk="1" latinLnBrk="0" hangingPunct="1">
        <a:lnSpc>
          <a:spcPts val="4600"/>
        </a:lnSpc>
        <a:spcBef>
          <a:spcPct val="0"/>
        </a:spcBef>
        <a:buNone/>
        <a:defRPr sz="4000" b="1" kern="1200">
          <a:solidFill>
            <a:schemeClr val="bg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Wingdings" pitchFamily="2" charset="2"/>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SzPct val="120000"/>
        <a:buFont typeface="Arial" pitchFamily="34" charset="0"/>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errville.org/" TargetMode="Externa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5410200" cy="1470025"/>
          </a:xfrm>
        </p:spPr>
        <p:txBody>
          <a:bodyPr>
            <a:normAutofit fontScale="90000"/>
          </a:bodyPr>
          <a:lstStyle/>
          <a:p>
            <a:r>
              <a:rPr lang="en-US" dirty="0" smtClean="0">
                <a:latin typeface="Arial" pitchFamily="34" charset="0"/>
                <a:cs typeface="Arial" pitchFamily="34" charset="0"/>
              </a:rPr>
              <a:t>The State of Aquifer Storage Recovery in Texas</a:t>
            </a:r>
            <a:endParaRPr lang="en-US" i="1"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685800" y="4038600"/>
            <a:ext cx="5562600" cy="1752600"/>
          </a:xfrm>
        </p:spPr>
        <p:txBody>
          <a:bodyPr>
            <a:normAutofit fontScale="32500" lnSpcReduction="20000"/>
          </a:bodyPr>
          <a:lstStyle/>
          <a:p>
            <a:r>
              <a:rPr lang="en-US" sz="6000" dirty="0" smtClean="0">
                <a:solidFill>
                  <a:schemeClr val="tx1"/>
                </a:solidFill>
              </a:rPr>
              <a:t>Texas Innovative Water 2010</a:t>
            </a:r>
          </a:p>
          <a:p>
            <a:r>
              <a:rPr lang="en-US" sz="5000" i="1" dirty="0" smtClean="0">
                <a:solidFill>
                  <a:schemeClr val="tx1"/>
                </a:solidFill>
              </a:rPr>
              <a:t>Advancing the Development of New Water Supplies in Texas</a:t>
            </a:r>
          </a:p>
          <a:p>
            <a:endParaRPr lang="en-US" sz="2200" dirty="0" smtClean="0"/>
          </a:p>
          <a:p>
            <a:endParaRPr lang="en-US" sz="3400" b="1" dirty="0" smtClean="0"/>
          </a:p>
          <a:p>
            <a:r>
              <a:rPr lang="en-US" sz="4300" b="1" dirty="0" smtClean="0"/>
              <a:t>Fred M. Blumberg</a:t>
            </a:r>
          </a:p>
          <a:p>
            <a:r>
              <a:rPr lang="en-US" b="1" dirty="0" smtClean="0"/>
              <a:t>Senior Associate</a:t>
            </a:r>
          </a:p>
          <a:p>
            <a:r>
              <a:rPr lang="en-US" b="1" dirty="0" smtClean="0"/>
              <a:t>Malcolm Pirnie, Inc.</a:t>
            </a:r>
            <a:endParaRPr lang="en-US" sz="2500" b="1" dirty="0" smtClean="0"/>
          </a:p>
          <a:p>
            <a:endParaRPr lang="en-US" sz="2200" dirty="0"/>
          </a:p>
        </p:txBody>
      </p:sp>
      <p:pic>
        <p:nvPicPr>
          <p:cNvPr id="5" name="Picture 4" descr="K:\MKT - Marketing Staff Use Only\2008 Proposals\Texas Water Development Board (TWDB)\M037602 TWDB Reuse\Graphics\twdb_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934200" y="304800"/>
            <a:ext cx="1981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77"/>
          <p:cNvSpPr txBox="1">
            <a:spLocks noChangeArrowheads="1"/>
          </p:cNvSpPr>
          <p:nvPr/>
        </p:nvSpPr>
        <p:spPr bwMode="auto">
          <a:xfrm>
            <a:off x="381000" y="358914"/>
            <a:ext cx="8153400" cy="1261884"/>
          </a:xfrm>
          <a:prstGeom prst="rect">
            <a:avLst/>
          </a:prstGeom>
          <a:noFill/>
          <a:ln w="9525">
            <a:noFill/>
            <a:miter lim="800000"/>
            <a:headEnd/>
            <a:tailEnd/>
          </a:ln>
          <a:effectLst/>
        </p:spPr>
        <p:txBody>
          <a:bodyPr wrap="square">
            <a:spAutoFit/>
          </a:bodyPr>
          <a:lstStyle/>
          <a:p>
            <a:pPr>
              <a:spcBef>
                <a:spcPct val="50000"/>
              </a:spcBef>
            </a:pPr>
            <a:r>
              <a:rPr lang="en-US" sz="4000" b="1" dirty="0" smtClean="0">
                <a:solidFill>
                  <a:schemeClr val="bg1"/>
                </a:solidFill>
                <a:latin typeface="Arial" pitchFamily="34" charset="0"/>
                <a:cs typeface="Arial" pitchFamily="34" charset="0"/>
              </a:rPr>
              <a:t>San Antonio Water System</a:t>
            </a:r>
          </a:p>
          <a:p>
            <a:pPr>
              <a:spcBef>
                <a:spcPct val="50000"/>
              </a:spcBef>
            </a:pPr>
            <a:r>
              <a:rPr lang="en-US" sz="2400" b="1" i="1" dirty="0" smtClean="0">
                <a:solidFill>
                  <a:srgbClr val="FFFF00"/>
                </a:solidFill>
                <a:latin typeface="Arial" pitchFamily="34" charset="0"/>
                <a:cs typeface="Arial" pitchFamily="34" charset="0"/>
              </a:rPr>
              <a:t>Twin Oaks ASR Facility</a:t>
            </a:r>
            <a:endParaRPr lang="en-US" sz="2400" b="1" i="1" dirty="0">
              <a:solidFill>
                <a:srgbClr val="FFFF00"/>
              </a:solidFill>
              <a:latin typeface="Arial" pitchFamily="34" charset="0"/>
              <a:cs typeface="Arial" pitchFamily="34" charset="0"/>
            </a:endParaRPr>
          </a:p>
        </p:txBody>
      </p:sp>
      <p:sp>
        <p:nvSpPr>
          <p:cNvPr id="92" name="Rectangle 37"/>
          <p:cNvSpPr>
            <a:spLocks noChangeArrowheads="1"/>
          </p:cNvSpPr>
          <p:nvPr/>
        </p:nvSpPr>
        <p:spPr bwMode="auto">
          <a:xfrm>
            <a:off x="304800" y="1676400"/>
            <a:ext cx="5334000" cy="4672690"/>
          </a:xfrm>
          <a:prstGeom prst="rect">
            <a:avLst/>
          </a:prstGeom>
          <a:noFill/>
          <a:ln w="9525">
            <a:noFill/>
            <a:miter lim="800000"/>
            <a:headEnd/>
            <a:tailEnd/>
          </a:ln>
        </p:spPr>
        <p:txBody>
          <a:bodyPr wrap="square" lIns="92075" tIns="46038" rIns="92075" bIns="46038">
            <a:spAutoFit/>
          </a:bodyPr>
          <a:lstStyle/>
          <a:p>
            <a:pPr marL="280988" lvl="1" indent="-280988">
              <a:spcBef>
                <a:spcPct val="40000"/>
              </a:spcBef>
              <a:buClr>
                <a:schemeClr val="bg1"/>
              </a:buClr>
              <a:tabLst>
                <a:tab pos="457200" algn="l"/>
              </a:tabLst>
            </a:pPr>
            <a:r>
              <a:rPr lang="en-US" sz="2400" b="1" dirty="0" smtClean="0">
                <a:solidFill>
                  <a:schemeClr val="bg1"/>
                </a:solidFill>
                <a:latin typeface="Arial" charset="0"/>
              </a:rPr>
              <a:t>OBJECTIVES: Began as seasonal storage reserve; transitioned to long-term storage</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3</a:t>
            </a:r>
            <a:r>
              <a:rPr lang="en-US" sz="2400" baseline="30000" dirty="0" smtClean="0">
                <a:solidFill>
                  <a:schemeClr val="bg1"/>
                </a:solidFill>
                <a:latin typeface="Arial" charset="0"/>
              </a:rPr>
              <a:t>rd</a:t>
            </a:r>
            <a:r>
              <a:rPr lang="en-US" sz="2400" dirty="0" smtClean="0">
                <a:solidFill>
                  <a:schemeClr val="bg1"/>
                </a:solidFill>
                <a:latin typeface="Arial" charset="0"/>
              </a:rPr>
              <a:t>  largest ASR project in U.S.</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29 ASR wells </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Capacity:  60 </a:t>
            </a:r>
            <a:r>
              <a:rPr lang="en-US" sz="2400" dirty="0" err="1" smtClean="0">
                <a:solidFill>
                  <a:schemeClr val="bg1"/>
                </a:solidFill>
                <a:latin typeface="Arial" charset="0"/>
              </a:rPr>
              <a:t>mgd</a:t>
            </a:r>
            <a:endParaRPr lang="en-US" sz="2400" dirty="0" smtClean="0">
              <a:solidFill>
                <a:schemeClr val="bg1"/>
              </a:solidFill>
              <a:latin typeface="Arial" charset="0"/>
            </a:endParaRP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Source:  Groundwater from the Edwards Aquifer</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Storage zone:  Carrizo Aquifer</a:t>
            </a:r>
          </a:p>
          <a:p>
            <a:pPr marL="280988" lvl="1" indent="-280988">
              <a:spcBef>
                <a:spcPct val="40000"/>
              </a:spcBef>
              <a:buClr>
                <a:schemeClr val="bg1"/>
              </a:buClr>
              <a:tabLst>
                <a:tab pos="457200" algn="l"/>
              </a:tabLst>
            </a:pPr>
            <a:endParaRPr lang="en-US" sz="2400" dirty="0" smtClean="0">
              <a:solidFill>
                <a:schemeClr val="bg1"/>
              </a:solidFill>
              <a:latin typeface="Arial" charset="0"/>
            </a:endParaRPr>
          </a:p>
        </p:txBody>
      </p:sp>
      <p:pic>
        <p:nvPicPr>
          <p:cNvPr id="4" name="Picture 3" descr="saws2"/>
          <p:cNvPicPr/>
          <p:nvPr/>
        </p:nvPicPr>
        <p:blipFill>
          <a:blip r:embed="rId2" cstate="print"/>
          <a:srcRect/>
          <a:stretch>
            <a:fillRect/>
          </a:stretch>
        </p:blipFill>
        <p:spPr bwMode="auto">
          <a:xfrm>
            <a:off x="5826084" y="1981200"/>
            <a:ext cx="3317916" cy="3610099"/>
          </a:xfrm>
          <a:prstGeom prst="rect">
            <a:avLst/>
          </a:prstGeom>
          <a:noFill/>
          <a:ln w="9525">
            <a:noFill/>
            <a:miter lim="800000"/>
            <a:headEnd/>
            <a:tailEnd/>
          </a:ln>
        </p:spPr>
      </p:pic>
      <p:pic>
        <p:nvPicPr>
          <p:cNvPr id="6" name="Picture 5" descr="SAWS_Logo.jpg"/>
          <p:cNvPicPr>
            <a:picLocks noChangeAspect="1"/>
          </p:cNvPicPr>
          <p:nvPr/>
        </p:nvPicPr>
        <p:blipFill>
          <a:blip r:embed="rId3" cstate="print"/>
          <a:stretch>
            <a:fillRect/>
          </a:stretch>
        </p:blipFill>
        <p:spPr>
          <a:xfrm>
            <a:off x="7239000" y="381000"/>
            <a:ext cx="1447800" cy="817620"/>
          </a:xfrm>
          <a:prstGeom prst="rect">
            <a:avLst/>
          </a:prstGeom>
          <a:ln w="3175">
            <a:noFill/>
          </a:ln>
          <a:effectLst>
            <a:outerShdw sx="1000" sy="1000" algn="ctr" rotWithShape="0">
              <a:schemeClr val="tx2"/>
            </a:outerShdw>
          </a:effectLst>
        </p:spPr>
      </p:pic>
      <p:sp>
        <p:nvSpPr>
          <p:cNvPr id="8" name="Rectangle 7"/>
          <p:cNvSpPr/>
          <p:nvPr/>
        </p:nvSpPr>
        <p:spPr>
          <a:xfrm>
            <a:off x="6477000" y="5562600"/>
            <a:ext cx="2286000" cy="646331"/>
          </a:xfrm>
          <a:prstGeom prst="rect">
            <a:avLst/>
          </a:prstGeom>
        </p:spPr>
        <p:txBody>
          <a:bodyPr>
            <a:spAutoFit/>
          </a:bodyPr>
          <a:lstStyle/>
          <a:p>
            <a:pPr lvl="0" algn="ctr"/>
            <a:r>
              <a:rPr lang="en-US" dirty="0" smtClean="0">
                <a:solidFill>
                  <a:prstClr val="white"/>
                </a:solidFill>
                <a:latin typeface="Arial" pitchFamily="34" charset="0"/>
                <a:cs typeface="Arial" pitchFamily="34" charset="0"/>
              </a:rPr>
              <a:t>Operation began in 2004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77"/>
          <p:cNvSpPr txBox="1">
            <a:spLocks noChangeArrowheads="1"/>
          </p:cNvSpPr>
          <p:nvPr/>
        </p:nvSpPr>
        <p:spPr bwMode="auto">
          <a:xfrm>
            <a:off x="381000" y="358914"/>
            <a:ext cx="8153400" cy="707886"/>
          </a:xfrm>
          <a:prstGeom prst="rect">
            <a:avLst/>
          </a:prstGeom>
          <a:noFill/>
          <a:ln w="9525">
            <a:noFill/>
            <a:miter lim="800000"/>
            <a:headEnd/>
            <a:tailEnd/>
          </a:ln>
          <a:effectLst/>
        </p:spPr>
        <p:txBody>
          <a:bodyPr wrap="square">
            <a:spAutoFit/>
          </a:bodyPr>
          <a:lstStyle/>
          <a:p>
            <a:pPr>
              <a:spcBef>
                <a:spcPct val="50000"/>
              </a:spcBef>
            </a:pPr>
            <a:r>
              <a:rPr lang="en-US" sz="4000" b="1" dirty="0" smtClean="0">
                <a:solidFill>
                  <a:schemeClr val="bg1"/>
                </a:solidFill>
                <a:latin typeface="Arial" pitchFamily="34" charset="0"/>
                <a:cs typeface="Arial" pitchFamily="34" charset="0"/>
              </a:rPr>
              <a:t>Twin Oaks ASR Facility</a:t>
            </a:r>
            <a:endParaRPr lang="en-US" sz="4000" b="1" dirty="0">
              <a:solidFill>
                <a:schemeClr val="bg1"/>
              </a:solidFill>
              <a:latin typeface="Arial" pitchFamily="34" charset="0"/>
              <a:cs typeface="Arial" pitchFamily="34" charset="0"/>
            </a:endParaRPr>
          </a:p>
        </p:txBody>
      </p:sp>
      <p:sp>
        <p:nvSpPr>
          <p:cNvPr id="92" name="Rectangle 37"/>
          <p:cNvSpPr>
            <a:spLocks noChangeArrowheads="1"/>
          </p:cNvSpPr>
          <p:nvPr/>
        </p:nvSpPr>
        <p:spPr bwMode="auto">
          <a:xfrm>
            <a:off x="304800" y="1676400"/>
            <a:ext cx="3581400" cy="4303359"/>
          </a:xfrm>
          <a:prstGeom prst="rect">
            <a:avLst/>
          </a:prstGeom>
          <a:noFill/>
          <a:ln w="9525">
            <a:noFill/>
            <a:miter lim="800000"/>
            <a:headEnd/>
            <a:tailEnd/>
          </a:ln>
        </p:spPr>
        <p:txBody>
          <a:bodyPr wrap="square" lIns="92075" tIns="46038" rIns="92075" bIns="46038">
            <a:spAutoFit/>
          </a:bodyPr>
          <a:lstStyle/>
          <a:p>
            <a:pPr marL="280988" lvl="1" indent="-280988">
              <a:spcBef>
                <a:spcPct val="40000"/>
              </a:spcBef>
              <a:buClr>
                <a:schemeClr val="bg1"/>
              </a:buClr>
              <a:tabLst>
                <a:tab pos="457200" algn="l"/>
              </a:tabLst>
            </a:pPr>
            <a:r>
              <a:rPr lang="en-US" sz="2400" b="1" dirty="0" smtClean="0">
                <a:solidFill>
                  <a:schemeClr val="bg1"/>
                </a:solidFill>
                <a:latin typeface="Arial" charset="0"/>
              </a:rPr>
              <a:t>Carrizo Aquifer</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Confined aquifer</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pH 5.5</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Elevated Fe/</a:t>
            </a:r>
            <a:r>
              <a:rPr lang="en-US" sz="2400" dirty="0" err="1" smtClean="0">
                <a:solidFill>
                  <a:schemeClr val="bg1"/>
                </a:solidFill>
                <a:latin typeface="Arial" charset="0"/>
              </a:rPr>
              <a:t>Mn</a:t>
            </a:r>
            <a:r>
              <a:rPr lang="en-US" sz="2400" dirty="0" smtClean="0">
                <a:solidFill>
                  <a:schemeClr val="bg1"/>
                </a:solidFill>
                <a:latin typeface="Arial" charset="0"/>
              </a:rPr>
              <a:t> and hydrogen sulfide</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Project includes 7 local Carrizo wells</a:t>
            </a:r>
          </a:p>
          <a:p>
            <a:pPr marL="280988" lvl="1" indent="-280988">
              <a:spcBef>
                <a:spcPct val="40000"/>
              </a:spcBef>
              <a:buClr>
                <a:schemeClr val="bg1"/>
              </a:buClr>
              <a:buFont typeface="Wingdings" pitchFamily="2" charset="2"/>
              <a:buChar char="§"/>
              <a:tabLst>
                <a:tab pos="457200" algn="l"/>
              </a:tabLst>
            </a:pPr>
            <a:endParaRPr lang="en-US" sz="2400" dirty="0" smtClean="0">
              <a:solidFill>
                <a:schemeClr val="bg1"/>
              </a:solidFill>
              <a:latin typeface="Arial" charset="0"/>
            </a:endParaRPr>
          </a:p>
          <a:p>
            <a:pPr marL="280988" lvl="1" indent="-280988">
              <a:spcBef>
                <a:spcPct val="40000"/>
              </a:spcBef>
              <a:buClr>
                <a:schemeClr val="bg1"/>
              </a:buClr>
              <a:buFont typeface="Wingdings" pitchFamily="2" charset="2"/>
              <a:buChar char="§"/>
              <a:tabLst>
                <a:tab pos="457200" algn="l"/>
              </a:tabLst>
            </a:pPr>
            <a:endParaRPr lang="en-US" sz="2400" dirty="0" smtClean="0">
              <a:solidFill>
                <a:schemeClr val="bg1"/>
              </a:solidFill>
              <a:latin typeface="Arial" charset="0"/>
            </a:endParaRPr>
          </a:p>
        </p:txBody>
      </p:sp>
      <p:pic>
        <p:nvPicPr>
          <p:cNvPr id="1026" name="Picture 2" descr="100_0125 (2)"/>
          <p:cNvPicPr>
            <a:picLocks noChangeAspect="1" noChangeArrowheads="1"/>
          </p:cNvPicPr>
          <p:nvPr/>
        </p:nvPicPr>
        <p:blipFill>
          <a:blip r:embed="rId2" cstate="print"/>
          <a:srcRect/>
          <a:stretch>
            <a:fillRect/>
          </a:stretch>
        </p:blipFill>
        <p:spPr bwMode="auto">
          <a:xfrm>
            <a:off x="3905250" y="1600200"/>
            <a:ext cx="5238750" cy="1866900"/>
          </a:xfrm>
          <a:prstGeom prst="rect">
            <a:avLst/>
          </a:prstGeom>
          <a:noFill/>
          <a:ln w="9525">
            <a:noFill/>
            <a:miter lim="800000"/>
            <a:headEnd/>
            <a:tailEnd/>
          </a:ln>
        </p:spPr>
      </p:pic>
      <p:sp>
        <p:nvSpPr>
          <p:cNvPr id="7" name="TextBox 6"/>
          <p:cNvSpPr txBox="1"/>
          <p:nvPr/>
        </p:nvSpPr>
        <p:spPr>
          <a:xfrm>
            <a:off x="3810000" y="3429000"/>
            <a:ext cx="5334000" cy="707886"/>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Water treatment available to remove Fe/</a:t>
            </a:r>
            <a:r>
              <a:rPr lang="en-US" sz="2000" dirty="0" err="1" smtClean="0">
                <a:solidFill>
                  <a:schemeClr val="bg1"/>
                </a:solidFill>
                <a:latin typeface="Arial" pitchFamily="34" charset="0"/>
                <a:cs typeface="Arial" pitchFamily="34" charset="0"/>
              </a:rPr>
              <a:t>Mn</a:t>
            </a:r>
            <a:r>
              <a:rPr lang="en-US" sz="2000" dirty="0" smtClean="0">
                <a:solidFill>
                  <a:schemeClr val="bg1"/>
                </a:solidFill>
                <a:latin typeface="Arial" pitchFamily="34" charset="0"/>
                <a:cs typeface="Arial" pitchFamily="34" charset="0"/>
              </a:rPr>
              <a:t>, adjust pH, and provide disinfection </a:t>
            </a:r>
          </a:p>
        </p:txBody>
      </p:sp>
      <p:sp>
        <p:nvSpPr>
          <p:cNvPr id="6" name="Rectangle 5"/>
          <p:cNvSpPr/>
          <p:nvPr/>
        </p:nvSpPr>
        <p:spPr>
          <a:xfrm>
            <a:off x="5803900" y="4226392"/>
            <a:ext cx="2286000" cy="2308324"/>
          </a:xfrm>
          <a:prstGeom prst="rect">
            <a:avLst/>
          </a:prstGeom>
        </p:spPr>
        <p:txBody>
          <a:bodyPr>
            <a:spAutoFit/>
          </a:bodyPr>
          <a:lstStyle/>
          <a:p>
            <a:pPr marL="280988" lvl="1" indent="-280988">
              <a:spcBef>
                <a:spcPct val="40000"/>
              </a:spcBef>
              <a:buClr>
                <a:prstClr val="white"/>
              </a:buClr>
              <a:tabLst>
                <a:tab pos="457200" algn="l"/>
              </a:tabLst>
            </a:pPr>
            <a:r>
              <a:rPr lang="en-US" sz="2400" b="1" i="1" dirty="0" smtClean="0">
                <a:solidFill>
                  <a:prstClr val="white"/>
                </a:solidFill>
                <a:latin typeface="Arial" charset="0"/>
              </a:rPr>
              <a:t>To date, only disinfection has been needed for  recovered ASR water</a:t>
            </a:r>
          </a:p>
        </p:txBody>
      </p:sp>
      <p:pic>
        <p:nvPicPr>
          <p:cNvPr id="8" name="Picture 7" descr="SAWS_Logo.jpg"/>
          <p:cNvPicPr>
            <a:picLocks noChangeAspect="1"/>
          </p:cNvPicPr>
          <p:nvPr/>
        </p:nvPicPr>
        <p:blipFill>
          <a:blip r:embed="rId3" cstate="print"/>
          <a:stretch>
            <a:fillRect/>
          </a:stretch>
        </p:blipFill>
        <p:spPr>
          <a:xfrm>
            <a:off x="6629400" y="304800"/>
            <a:ext cx="1770062" cy="999611"/>
          </a:xfrm>
          <a:prstGeom prst="rect">
            <a:avLst/>
          </a:prstGeom>
          <a:ln w="3175">
            <a:noFill/>
          </a:ln>
          <a:effectLst>
            <a:outerShdw sx="1000" sy="1000" algn="ctr" rotWithShape="0">
              <a:schemeClr val="tx2"/>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SAWS ASR Storage Volume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1600200"/>
            <a:ext cx="6477000" cy="4857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77"/>
          <p:cNvSpPr txBox="1">
            <a:spLocks noChangeArrowheads="1"/>
          </p:cNvSpPr>
          <p:nvPr/>
        </p:nvSpPr>
        <p:spPr bwMode="auto">
          <a:xfrm>
            <a:off x="381000" y="358914"/>
            <a:ext cx="8153400" cy="707886"/>
          </a:xfrm>
          <a:prstGeom prst="rect">
            <a:avLst/>
          </a:prstGeom>
          <a:noFill/>
          <a:ln w="9525">
            <a:noFill/>
            <a:miter lim="800000"/>
            <a:headEnd/>
            <a:tailEnd/>
          </a:ln>
          <a:effectLst/>
        </p:spPr>
        <p:txBody>
          <a:bodyPr wrap="square">
            <a:spAutoFit/>
          </a:bodyPr>
          <a:lstStyle/>
          <a:p>
            <a:pPr>
              <a:spcBef>
                <a:spcPct val="50000"/>
              </a:spcBef>
            </a:pPr>
            <a:r>
              <a:rPr lang="en-US" sz="4000" b="1" dirty="0" smtClean="0">
                <a:solidFill>
                  <a:schemeClr val="bg1"/>
                </a:solidFill>
                <a:latin typeface="Arial" pitchFamily="34" charset="0"/>
                <a:cs typeface="Arial" pitchFamily="34" charset="0"/>
              </a:rPr>
              <a:t>El Paso Water Utilities</a:t>
            </a:r>
            <a:endParaRPr lang="en-US" sz="4000" b="1" dirty="0">
              <a:solidFill>
                <a:schemeClr val="bg1"/>
              </a:solidFill>
              <a:latin typeface="Arial" pitchFamily="34" charset="0"/>
              <a:cs typeface="Arial" pitchFamily="34" charset="0"/>
            </a:endParaRPr>
          </a:p>
        </p:txBody>
      </p:sp>
      <p:sp>
        <p:nvSpPr>
          <p:cNvPr id="3" name="Rectangle 2"/>
          <p:cNvSpPr/>
          <p:nvPr/>
        </p:nvSpPr>
        <p:spPr>
          <a:xfrm>
            <a:off x="381000" y="1676400"/>
            <a:ext cx="4495800" cy="4893647"/>
          </a:xfrm>
          <a:prstGeom prst="rect">
            <a:avLst/>
          </a:prstGeom>
        </p:spPr>
        <p:txBody>
          <a:bodyPr wrap="square">
            <a:spAutoFit/>
          </a:bodyPr>
          <a:lstStyle/>
          <a:p>
            <a:pPr marL="280988" lvl="1" indent="-280988">
              <a:spcBef>
                <a:spcPct val="40000"/>
              </a:spcBef>
              <a:buClr>
                <a:schemeClr val="bg1"/>
              </a:buClr>
              <a:tabLst>
                <a:tab pos="457200" algn="l"/>
              </a:tabLst>
            </a:pPr>
            <a:r>
              <a:rPr lang="en-US" sz="2400" b="1" dirty="0" smtClean="0">
                <a:solidFill>
                  <a:schemeClr val="bg1"/>
                </a:solidFill>
                <a:latin typeface="Arial" charset="0"/>
              </a:rPr>
              <a:t>OBJECTIVES: Restore GW levels; store reclaimed water; improve WQ; supply peaking water</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1st ASR project in Texas</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4 ASR wells and 4 basins </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Capacity:  ~10 </a:t>
            </a:r>
            <a:r>
              <a:rPr lang="en-US" sz="2400" dirty="0" err="1" smtClean="0">
                <a:solidFill>
                  <a:schemeClr val="bg1"/>
                </a:solidFill>
                <a:latin typeface="Arial" charset="0"/>
              </a:rPr>
              <a:t>mgd</a:t>
            </a:r>
            <a:endParaRPr lang="en-US" sz="2400" dirty="0" smtClean="0">
              <a:solidFill>
                <a:schemeClr val="bg1"/>
              </a:solidFill>
              <a:latin typeface="Arial" charset="0"/>
            </a:endParaRP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Source:  Treated wastewater from Fred Hervey WRP</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Storage zone:  </a:t>
            </a:r>
            <a:r>
              <a:rPr lang="en-US" sz="2400" dirty="0" err="1" smtClean="0">
                <a:solidFill>
                  <a:schemeClr val="bg1"/>
                </a:solidFill>
                <a:latin typeface="Arial" charset="0"/>
              </a:rPr>
              <a:t>Hueco</a:t>
            </a:r>
            <a:r>
              <a:rPr lang="en-US" sz="2400" dirty="0" smtClean="0">
                <a:solidFill>
                  <a:schemeClr val="bg1"/>
                </a:solidFill>
                <a:latin typeface="Arial" charset="0"/>
              </a:rPr>
              <a:t> </a:t>
            </a:r>
            <a:r>
              <a:rPr lang="en-US" sz="2400" dirty="0" err="1" smtClean="0">
                <a:solidFill>
                  <a:schemeClr val="bg1"/>
                </a:solidFill>
                <a:latin typeface="Arial" charset="0"/>
              </a:rPr>
              <a:t>Bolson</a:t>
            </a:r>
            <a:r>
              <a:rPr lang="en-US" sz="2400" dirty="0" smtClean="0">
                <a:solidFill>
                  <a:schemeClr val="bg1"/>
                </a:solidFill>
                <a:latin typeface="Arial" charset="0"/>
              </a:rPr>
              <a:t> Aquifer</a:t>
            </a:r>
          </a:p>
        </p:txBody>
      </p:sp>
      <p:pic>
        <p:nvPicPr>
          <p:cNvPr id="1026" name="Picture 2" descr="C:\Documents and Settings\blumberg\My Documents\My Pictures\Malcolm Pirnie\TWDB ASR Research\El Paso Site Visit\AwwaRF Spreading Basin 3.JPG"/>
          <p:cNvPicPr>
            <a:picLocks noChangeAspect="1" noChangeArrowheads="1"/>
          </p:cNvPicPr>
          <p:nvPr/>
        </p:nvPicPr>
        <p:blipFill>
          <a:blip r:embed="rId2" cstate="print"/>
          <a:srcRect/>
          <a:stretch>
            <a:fillRect/>
          </a:stretch>
        </p:blipFill>
        <p:spPr bwMode="auto">
          <a:xfrm>
            <a:off x="4953000" y="1828800"/>
            <a:ext cx="4191000" cy="3143250"/>
          </a:xfrm>
          <a:prstGeom prst="rect">
            <a:avLst/>
          </a:prstGeom>
          <a:noFill/>
        </p:spPr>
      </p:pic>
      <p:pic>
        <p:nvPicPr>
          <p:cNvPr id="12290" name="Picture 2" descr="http://intranet.malcolmpirnie.com/cm/user_files/393855808101852.gif"/>
          <p:cNvPicPr>
            <a:picLocks noChangeAspect="1" noChangeArrowheads="1"/>
          </p:cNvPicPr>
          <p:nvPr/>
        </p:nvPicPr>
        <p:blipFill>
          <a:blip r:embed="rId3" cstate="print"/>
          <a:srcRect/>
          <a:stretch>
            <a:fillRect/>
          </a:stretch>
        </p:blipFill>
        <p:spPr bwMode="auto">
          <a:xfrm>
            <a:off x="6553200" y="304800"/>
            <a:ext cx="2286000" cy="7322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itchFamily="34" charset="0"/>
                <a:cs typeface="Arial" pitchFamily="34" charset="0"/>
              </a:rPr>
              <a:t>EPWU—Fred Hervey WRP</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6200" y="1717321"/>
            <a:ext cx="8915400" cy="4378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Picture 2" descr="P:\6593001 TWDB ASR Research\M - Digital Photographs\Kerrville\P1010023.JPG"/>
          <p:cNvPicPr>
            <a:picLocks noChangeAspect="1" noChangeArrowheads="1"/>
          </p:cNvPicPr>
          <p:nvPr/>
        </p:nvPicPr>
        <p:blipFill>
          <a:blip r:embed="rId2" cstate="print"/>
          <a:srcRect/>
          <a:stretch>
            <a:fillRect/>
          </a:stretch>
        </p:blipFill>
        <p:spPr bwMode="auto">
          <a:xfrm>
            <a:off x="5715000" y="1828800"/>
            <a:ext cx="3429000" cy="2571750"/>
          </a:xfrm>
          <a:prstGeom prst="rect">
            <a:avLst/>
          </a:prstGeom>
          <a:noFill/>
        </p:spPr>
      </p:pic>
      <p:sp>
        <p:nvSpPr>
          <p:cNvPr id="7" name="Rectangle 6"/>
          <p:cNvSpPr/>
          <p:nvPr/>
        </p:nvSpPr>
        <p:spPr>
          <a:xfrm>
            <a:off x="228600" y="1752600"/>
            <a:ext cx="6096000" cy="4302716"/>
          </a:xfrm>
          <a:prstGeom prst="rect">
            <a:avLst/>
          </a:prstGeom>
        </p:spPr>
        <p:txBody>
          <a:bodyPr wrap="square">
            <a:spAutoFit/>
          </a:bodyPr>
          <a:lstStyle/>
          <a:p>
            <a:pPr marL="280988" lvl="1" indent="-280988">
              <a:spcBef>
                <a:spcPct val="40000"/>
              </a:spcBef>
              <a:buClr>
                <a:schemeClr val="bg1"/>
              </a:buClr>
              <a:tabLst>
                <a:tab pos="457200" algn="l"/>
              </a:tabLst>
            </a:pPr>
            <a:r>
              <a:rPr lang="en-US" sz="2400" b="1" dirty="0" smtClean="0">
                <a:solidFill>
                  <a:schemeClr val="bg1"/>
                </a:solidFill>
                <a:latin typeface="Arial" charset="0"/>
              </a:rPr>
              <a:t>OBJECTIVES: Storage for drought management and peaking</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2</a:t>
            </a:r>
            <a:r>
              <a:rPr lang="en-US" sz="2400" baseline="30000" dirty="0" smtClean="0">
                <a:solidFill>
                  <a:schemeClr val="bg1"/>
                </a:solidFill>
                <a:latin typeface="Arial" charset="0"/>
              </a:rPr>
              <a:t>nd</a:t>
            </a:r>
            <a:r>
              <a:rPr lang="en-US" sz="2400" dirty="0" smtClean="0">
                <a:solidFill>
                  <a:schemeClr val="bg1"/>
                </a:solidFill>
                <a:latin typeface="Arial" charset="0"/>
              </a:rPr>
              <a:t> ASR project in Texas (1995)</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2 ASR wells (3</a:t>
            </a:r>
            <a:r>
              <a:rPr lang="en-US" sz="2400" baseline="30000" dirty="0" smtClean="0">
                <a:solidFill>
                  <a:schemeClr val="bg1"/>
                </a:solidFill>
                <a:latin typeface="Arial" charset="0"/>
              </a:rPr>
              <a:t>rd</a:t>
            </a:r>
            <a:r>
              <a:rPr lang="en-US" sz="2400" dirty="0" smtClean="0">
                <a:solidFill>
                  <a:schemeClr val="bg1"/>
                </a:solidFill>
                <a:latin typeface="Arial" charset="0"/>
              </a:rPr>
              <a:t> in development)</a:t>
            </a:r>
          </a:p>
          <a:p>
            <a:pPr marL="280988" lvl="1" indent="-280988">
              <a:spcBef>
                <a:spcPct val="40000"/>
              </a:spcBef>
              <a:buClr>
                <a:schemeClr val="bg1"/>
              </a:buClr>
              <a:buFont typeface="Wingdings" pitchFamily="2" charset="2"/>
              <a:buChar char="§"/>
              <a:tabLst>
                <a:tab pos="457200" algn="l"/>
              </a:tabLst>
            </a:pPr>
            <a:r>
              <a:rPr lang="en-US" sz="2400" smtClean="0">
                <a:solidFill>
                  <a:schemeClr val="bg1"/>
                </a:solidFill>
                <a:latin typeface="Arial" charset="0"/>
              </a:rPr>
              <a:t>Current capacity</a:t>
            </a:r>
            <a:r>
              <a:rPr lang="en-US" sz="2400" dirty="0" smtClean="0">
                <a:solidFill>
                  <a:schemeClr val="bg1"/>
                </a:solidFill>
                <a:latin typeface="Arial" charset="0"/>
              </a:rPr>
              <a:t>:  2.65 mgd</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Source:  Treated surface water from Guadalupe River </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Storage zone:  Lower Trinity Aquifer</a:t>
            </a:r>
          </a:p>
          <a:p>
            <a:pPr marL="280988" lvl="1" indent="-28098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Max stored volume to date:  2,100 AF</a:t>
            </a:r>
            <a:endParaRPr lang="en-US" dirty="0"/>
          </a:p>
        </p:txBody>
      </p:sp>
      <p:pic>
        <p:nvPicPr>
          <p:cNvPr id="10242" name="Picture 2" descr="Click to Home">
            <a:hlinkClick r:id="rId3"/>
          </p:cNvPr>
          <p:cNvPicPr>
            <a:picLocks noChangeAspect="1" noChangeArrowheads="1"/>
          </p:cNvPicPr>
          <p:nvPr/>
        </p:nvPicPr>
        <p:blipFill>
          <a:blip r:embed="rId4" cstate="print"/>
          <a:srcRect/>
          <a:stretch>
            <a:fillRect/>
          </a:stretch>
        </p:blipFill>
        <p:spPr bwMode="auto">
          <a:xfrm>
            <a:off x="152400" y="457200"/>
            <a:ext cx="8795032" cy="6347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77"/>
          <p:cNvSpPr txBox="1">
            <a:spLocks noChangeArrowheads="1"/>
          </p:cNvSpPr>
          <p:nvPr/>
        </p:nvSpPr>
        <p:spPr bwMode="auto">
          <a:xfrm>
            <a:off x="381000" y="358914"/>
            <a:ext cx="8153400" cy="707886"/>
          </a:xfrm>
          <a:prstGeom prst="rect">
            <a:avLst/>
          </a:prstGeom>
          <a:noFill/>
          <a:ln w="9525">
            <a:noFill/>
            <a:miter lim="800000"/>
            <a:headEnd/>
            <a:tailEnd/>
          </a:ln>
          <a:effectLst/>
        </p:spPr>
        <p:txBody>
          <a:bodyPr wrap="square">
            <a:spAutoFit/>
          </a:bodyPr>
          <a:lstStyle/>
          <a:p>
            <a:pPr>
              <a:spcBef>
                <a:spcPct val="50000"/>
              </a:spcBef>
            </a:pPr>
            <a:r>
              <a:rPr lang="en-US" sz="4000" b="1" dirty="0" smtClean="0">
                <a:solidFill>
                  <a:schemeClr val="bg1"/>
                </a:solidFill>
                <a:latin typeface="Arial" pitchFamily="34" charset="0"/>
                <a:cs typeface="Arial" pitchFamily="34" charset="0"/>
              </a:rPr>
              <a:t>Summary</a:t>
            </a:r>
            <a:endParaRPr lang="en-US" sz="4000" b="1" dirty="0">
              <a:solidFill>
                <a:schemeClr val="bg1"/>
              </a:solidFill>
              <a:latin typeface="Arial" pitchFamily="34" charset="0"/>
              <a:cs typeface="Arial" pitchFamily="34" charset="0"/>
            </a:endParaRPr>
          </a:p>
        </p:txBody>
      </p:sp>
      <p:graphicFrame>
        <p:nvGraphicFramePr>
          <p:cNvPr id="3" name="Table 2"/>
          <p:cNvGraphicFramePr>
            <a:graphicFrameLocks noGrp="1"/>
          </p:cNvGraphicFramePr>
          <p:nvPr/>
        </p:nvGraphicFramePr>
        <p:xfrm>
          <a:off x="381000" y="1524000"/>
          <a:ext cx="7239000" cy="4643491"/>
        </p:xfrm>
        <a:graphic>
          <a:graphicData uri="http://schemas.openxmlformats.org/drawingml/2006/table">
            <a:tbl>
              <a:tblPr/>
              <a:tblGrid>
                <a:gridCol w="1590414"/>
                <a:gridCol w="1876686"/>
                <a:gridCol w="1866900"/>
                <a:gridCol w="1905000"/>
              </a:tblGrid>
              <a:tr h="573640">
                <a:tc>
                  <a:txBody>
                    <a:bodyPr/>
                    <a:lstStyle/>
                    <a:p>
                      <a:pPr marL="0" marR="0" algn="ctr">
                        <a:spcBef>
                          <a:spcPts val="600"/>
                        </a:spcBef>
                        <a:spcAft>
                          <a:spcPts val="0"/>
                        </a:spcAft>
                      </a:pPr>
                      <a:r>
                        <a:rPr lang="en-US" sz="1800" b="1" dirty="0">
                          <a:solidFill>
                            <a:schemeClr val="bg1"/>
                          </a:solidFill>
                          <a:latin typeface="Arial" pitchFamily="34" charset="0"/>
                          <a:ea typeface="Times New Roman"/>
                          <a:cs typeface="Arial" pitchFamily="34" charset="0"/>
                        </a:rPr>
                        <a:t>Component</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600"/>
                        </a:spcBef>
                        <a:spcAft>
                          <a:spcPts val="0"/>
                        </a:spcAft>
                      </a:pPr>
                      <a:r>
                        <a:rPr lang="en-US" sz="1800" b="1" dirty="0" smtClean="0">
                          <a:solidFill>
                            <a:schemeClr val="tx1"/>
                          </a:solidFill>
                          <a:latin typeface="Arial" pitchFamily="34" charset="0"/>
                          <a:ea typeface="Times New Roman"/>
                          <a:cs typeface="Arial" pitchFamily="34" charset="0"/>
                        </a:rPr>
                        <a:t>EPWU</a:t>
                      </a:r>
                    </a:p>
                    <a:p>
                      <a:pPr marL="0" marR="0" algn="ctr">
                        <a:spcBef>
                          <a:spcPts val="600"/>
                        </a:spcBef>
                        <a:spcAft>
                          <a:spcPts val="0"/>
                        </a:spcAft>
                      </a:pPr>
                      <a:r>
                        <a:rPr lang="en-US" sz="1700" b="1" dirty="0" smtClean="0">
                          <a:solidFill>
                            <a:schemeClr val="bg1"/>
                          </a:solidFill>
                          <a:latin typeface="Arial" pitchFamily="34" charset="0"/>
                          <a:ea typeface="Times New Roman"/>
                          <a:cs typeface="Arial" pitchFamily="34" charset="0"/>
                        </a:rPr>
                        <a:t> </a:t>
                      </a:r>
                      <a:r>
                        <a:rPr lang="en-US" sz="1600" b="1" dirty="0" smtClean="0">
                          <a:solidFill>
                            <a:schemeClr val="bg1"/>
                          </a:solidFill>
                          <a:latin typeface="Arial" pitchFamily="34" charset="0"/>
                          <a:ea typeface="Times New Roman"/>
                          <a:cs typeface="Arial" pitchFamily="34" charset="0"/>
                        </a:rPr>
                        <a:t>(10 mgd)</a:t>
                      </a:r>
                      <a:endParaRPr lang="en-US" sz="16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600"/>
                        </a:spcBef>
                        <a:spcAft>
                          <a:spcPts val="0"/>
                        </a:spcAft>
                      </a:pPr>
                      <a:r>
                        <a:rPr lang="en-US" sz="1800" b="1" dirty="0" smtClean="0">
                          <a:solidFill>
                            <a:schemeClr val="tx1"/>
                          </a:solidFill>
                          <a:latin typeface="Arial" pitchFamily="34" charset="0"/>
                          <a:ea typeface="Times New Roman"/>
                          <a:cs typeface="Arial" pitchFamily="34" charset="0"/>
                        </a:rPr>
                        <a:t>Kerrville</a:t>
                      </a:r>
                      <a:r>
                        <a:rPr lang="en-US" sz="1700" b="1" dirty="0" smtClean="0">
                          <a:solidFill>
                            <a:schemeClr val="tx1"/>
                          </a:solidFill>
                          <a:latin typeface="Arial" pitchFamily="34" charset="0"/>
                          <a:ea typeface="Times New Roman"/>
                          <a:cs typeface="Arial" pitchFamily="34" charset="0"/>
                        </a:rPr>
                        <a:t> </a:t>
                      </a:r>
                    </a:p>
                    <a:p>
                      <a:pPr marL="0" marR="0" algn="ctr">
                        <a:spcBef>
                          <a:spcPts val="600"/>
                        </a:spcBef>
                        <a:spcAft>
                          <a:spcPts val="0"/>
                        </a:spcAft>
                      </a:pPr>
                      <a:r>
                        <a:rPr lang="en-US" sz="1600" b="1" dirty="0" smtClean="0">
                          <a:solidFill>
                            <a:schemeClr val="bg1"/>
                          </a:solidFill>
                          <a:latin typeface="Arial" pitchFamily="34" charset="0"/>
                          <a:ea typeface="Times New Roman"/>
                          <a:cs typeface="Arial" pitchFamily="34" charset="0"/>
                        </a:rPr>
                        <a:t>(2.65 mgd)</a:t>
                      </a:r>
                      <a:endParaRPr lang="en-US" sz="16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600"/>
                        </a:spcBef>
                        <a:spcAft>
                          <a:spcPts val="0"/>
                        </a:spcAft>
                      </a:pPr>
                      <a:r>
                        <a:rPr lang="en-US" sz="1800" b="1" dirty="0" smtClean="0">
                          <a:solidFill>
                            <a:schemeClr val="tx1"/>
                          </a:solidFill>
                          <a:latin typeface="Arial" pitchFamily="34" charset="0"/>
                          <a:ea typeface="Times New Roman"/>
                          <a:cs typeface="Arial" pitchFamily="34" charset="0"/>
                        </a:rPr>
                        <a:t>SAWS</a:t>
                      </a:r>
                      <a:r>
                        <a:rPr lang="en-US" sz="1700" b="1" dirty="0" smtClean="0">
                          <a:solidFill>
                            <a:schemeClr val="tx1"/>
                          </a:solidFill>
                          <a:latin typeface="Arial" pitchFamily="34" charset="0"/>
                          <a:ea typeface="Times New Roman"/>
                          <a:cs typeface="Arial" pitchFamily="34" charset="0"/>
                        </a:rPr>
                        <a:t> </a:t>
                      </a:r>
                    </a:p>
                    <a:p>
                      <a:pPr marL="0" marR="0" algn="ctr">
                        <a:spcBef>
                          <a:spcPts val="600"/>
                        </a:spcBef>
                        <a:spcAft>
                          <a:spcPts val="0"/>
                        </a:spcAft>
                      </a:pPr>
                      <a:r>
                        <a:rPr lang="en-US" sz="1600" b="1" dirty="0" smtClean="0">
                          <a:solidFill>
                            <a:schemeClr val="bg1"/>
                          </a:solidFill>
                          <a:latin typeface="Arial" pitchFamily="34" charset="0"/>
                          <a:ea typeface="Times New Roman"/>
                          <a:cs typeface="Arial" pitchFamily="34" charset="0"/>
                        </a:rPr>
                        <a:t>(60 mgd)</a:t>
                      </a:r>
                      <a:endParaRPr lang="en-US" sz="16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43797">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Date</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457200" marR="0">
                        <a:spcBef>
                          <a:spcPts val="600"/>
                        </a:spcBef>
                        <a:spcAft>
                          <a:spcPts val="0"/>
                        </a:spcAft>
                      </a:pPr>
                      <a:r>
                        <a:rPr lang="en-US" sz="1700" dirty="0">
                          <a:solidFill>
                            <a:schemeClr val="bg1"/>
                          </a:solidFill>
                          <a:latin typeface="Arial" pitchFamily="34" charset="0"/>
                          <a:ea typeface="Times New Roman"/>
                          <a:cs typeface="Arial" pitchFamily="34" charset="0"/>
                        </a:rPr>
                        <a:t>1985</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457200" marR="0">
                        <a:spcBef>
                          <a:spcPts val="600"/>
                        </a:spcBef>
                        <a:spcAft>
                          <a:spcPts val="0"/>
                        </a:spcAft>
                      </a:pPr>
                      <a:r>
                        <a:rPr lang="en-US" sz="1700" dirty="0">
                          <a:solidFill>
                            <a:schemeClr val="bg1"/>
                          </a:solidFill>
                          <a:latin typeface="Arial" pitchFamily="34" charset="0"/>
                          <a:ea typeface="Times New Roman"/>
                          <a:cs typeface="Arial" pitchFamily="34" charset="0"/>
                        </a:rPr>
                        <a:t>1995</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457200" marR="0">
                        <a:spcBef>
                          <a:spcPts val="600"/>
                        </a:spcBef>
                        <a:spcAft>
                          <a:spcPts val="0"/>
                        </a:spcAft>
                      </a:pPr>
                      <a:r>
                        <a:rPr lang="en-US" sz="1700" dirty="0">
                          <a:solidFill>
                            <a:schemeClr val="bg1"/>
                          </a:solidFill>
                          <a:latin typeface="Arial" pitchFamily="34" charset="0"/>
                          <a:ea typeface="Times New Roman"/>
                          <a:cs typeface="Arial" pitchFamily="34" charset="0"/>
                        </a:rPr>
                        <a:t>2004</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7594">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Source Water</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Treated Wastewater</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Treated River Water</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Groundwater </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7594">
                <a:tc>
                  <a:txBody>
                    <a:bodyPr/>
                    <a:lstStyle/>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Storage</a:t>
                      </a:r>
                      <a:endParaRPr lang="en-US" sz="17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300-835</a:t>
                      </a:r>
                      <a:r>
                        <a:rPr lang="en-US" sz="1700" baseline="0" dirty="0" smtClean="0">
                          <a:solidFill>
                            <a:schemeClr val="bg1"/>
                          </a:solidFill>
                          <a:latin typeface="Arial" pitchFamily="34" charset="0"/>
                          <a:ea typeface="Times New Roman"/>
                          <a:cs typeface="Arial" pitchFamily="34" charset="0"/>
                        </a:rPr>
                        <a:t> </a:t>
                      </a:r>
                      <a:r>
                        <a:rPr lang="en-US" sz="1700" dirty="0" smtClean="0">
                          <a:solidFill>
                            <a:schemeClr val="bg1"/>
                          </a:solidFill>
                          <a:latin typeface="Arial" pitchFamily="34" charset="0"/>
                          <a:ea typeface="Times New Roman"/>
                          <a:cs typeface="Arial" pitchFamily="34" charset="0"/>
                        </a:rPr>
                        <a:t>feet</a:t>
                      </a:r>
                    </a:p>
                    <a:p>
                      <a:pPr marL="0" marR="0">
                        <a:spcBef>
                          <a:spcPts val="600"/>
                        </a:spcBef>
                        <a:spcAft>
                          <a:spcPts val="0"/>
                        </a:spcAft>
                      </a:pPr>
                      <a:r>
                        <a:rPr lang="en-US" sz="1700" dirty="0" err="1" smtClean="0">
                          <a:solidFill>
                            <a:schemeClr val="bg1"/>
                          </a:solidFill>
                          <a:latin typeface="Arial" pitchFamily="34" charset="0"/>
                          <a:ea typeface="Times New Roman"/>
                          <a:cs typeface="Arial" pitchFamily="34" charset="0"/>
                        </a:rPr>
                        <a:t>Hueco</a:t>
                      </a:r>
                      <a:r>
                        <a:rPr lang="en-US" sz="1700" dirty="0" smtClean="0">
                          <a:solidFill>
                            <a:schemeClr val="bg1"/>
                          </a:solidFill>
                          <a:latin typeface="Arial" pitchFamily="34" charset="0"/>
                          <a:ea typeface="Times New Roman"/>
                          <a:cs typeface="Arial" pitchFamily="34" charset="0"/>
                        </a:rPr>
                        <a:t> </a:t>
                      </a:r>
                      <a:r>
                        <a:rPr lang="en-US" sz="1700" dirty="0" err="1" smtClean="0">
                          <a:solidFill>
                            <a:schemeClr val="bg1"/>
                          </a:solidFill>
                          <a:latin typeface="Arial" pitchFamily="34" charset="0"/>
                          <a:ea typeface="Times New Roman"/>
                          <a:cs typeface="Arial" pitchFamily="34" charset="0"/>
                        </a:rPr>
                        <a:t>Bolson</a:t>
                      </a:r>
                      <a:endParaRPr lang="en-US" sz="17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495-613 feet</a:t>
                      </a:r>
                    </a:p>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Lower Trinity</a:t>
                      </a:r>
                      <a:endParaRPr lang="en-US" sz="17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400-600 </a:t>
                      </a:r>
                      <a:r>
                        <a:rPr lang="en-US" sz="1700" dirty="0" smtClean="0">
                          <a:solidFill>
                            <a:schemeClr val="bg1"/>
                          </a:solidFill>
                          <a:latin typeface="Arial" pitchFamily="34" charset="0"/>
                          <a:ea typeface="Times New Roman"/>
                          <a:cs typeface="Arial" pitchFamily="34" charset="0"/>
                        </a:rPr>
                        <a:t>feet</a:t>
                      </a:r>
                    </a:p>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Carrizo</a:t>
                      </a:r>
                      <a:endParaRPr lang="en-US" sz="17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290691">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Issues</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225425" marR="0" lvl="0" indent="-225425">
                        <a:spcBef>
                          <a:spcPts val="600"/>
                        </a:spcBef>
                        <a:spcAft>
                          <a:spcPts val="0"/>
                        </a:spcAft>
                        <a:buFont typeface="Symbol"/>
                        <a:buChar char=""/>
                      </a:pPr>
                      <a:r>
                        <a:rPr lang="en-US" sz="1700" dirty="0">
                          <a:solidFill>
                            <a:schemeClr val="bg1"/>
                          </a:solidFill>
                          <a:latin typeface="Arial" pitchFamily="34" charset="0"/>
                          <a:ea typeface="Times New Roman"/>
                          <a:cs typeface="Arial" pitchFamily="34" charset="0"/>
                        </a:rPr>
                        <a:t>Original well design</a:t>
                      </a:r>
                    </a:p>
                    <a:p>
                      <a:pPr marL="225425" marR="0" lvl="0" indent="-225425">
                        <a:spcBef>
                          <a:spcPts val="600"/>
                        </a:spcBef>
                        <a:spcAft>
                          <a:spcPts val="0"/>
                        </a:spcAft>
                        <a:buFont typeface="Symbol"/>
                        <a:buChar char=""/>
                      </a:pPr>
                      <a:r>
                        <a:rPr lang="en-US" sz="1700" dirty="0">
                          <a:solidFill>
                            <a:schemeClr val="bg1"/>
                          </a:solidFill>
                          <a:latin typeface="Arial" pitchFamily="34" charset="0"/>
                          <a:ea typeface="Times New Roman"/>
                          <a:cs typeface="Arial" pitchFamily="34" charset="0"/>
                        </a:rPr>
                        <a:t>Customers for reclaimed water</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225425" marR="0" lvl="0" indent="-225425">
                        <a:spcBef>
                          <a:spcPts val="600"/>
                        </a:spcBef>
                        <a:spcAft>
                          <a:spcPts val="0"/>
                        </a:spcAft>
                        <a:buFont typeface="Symbol"/>
                        <a:buChar char=""/>
                      </a:pPr>
                      <a:r>
                        <a:rPr lang="en-US" sz="1700" dirty="0">
                          <a:solidFill>
                            <a:schemeClr val="bg1"/>
                          </a:solidFill>
                          <a:latin typeface="Arial" pitchFamily="34" charset="0"/>
                          <a:ea typeface="Times New Roman"/>
                          <a:cs typeface="Arial" pitchFamily="34" charset="0"/>
                        </a:rPr>
                        <a:t>Litigation during permitting</a:t>
                      </a:r>
                    </a:p>
                    <a:p>
                      <a:pPr marL="225425" marR="0" lvl="0" indent="-225425">
                        <a:spcBef>
                          <a:spcPts val="600"/>
                        </a:spcBef>
                        <a:spcAft>
                          <a:spcPts val="0"/>
                        </a:spcAft>
                        <a:buFont typeface="Symbol"/>
                        <a:buChar char=""/>
                      </a:pPr>
                      <a:r>
                        <a:rPr lang="en-US" sz="1700" dirty="0">
                          <a:solidFill>
                            <a:schemeClr val="bg1"/>
                          </a:solidFill>
                          <a:latin typeface="Arial" pitchFamily="34" charset="0"/>
                          <a:ea typeface="Times New Roman"/>
                          <a:cs typeface="Arial" pitchFamily="34" charset="0"/>
                        </a:rPr>
                        <a:t>Lack of source water</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225425" marR="0" lvl="0" indent="-225425">
                        <a:spcBef>
                          <a:spcPts val="600"/>
                        </a:spcBef>
                        <a:spcAft>
                          <a:spcPts val="0"/>
                        </a:spcAft>
                        <a:buFont typeface="Symbol"/>
                        <a:buChar char=""/>
                      </a:pPr>
                      <a:r>
                        <a:rPr lang="en-US" sz="1700" dirty="0">
                          <a:solidFill>
                            <a:schemeClr val="bg1"/>
                          </a:solidFill>
                          <a:latin typeface="Arial" pitchFamily="34" charset="0"/>
                          <a:ea typeface="Times New Roman"/>
                          <a:cs typeface="Arial" pitchFamily="34" charset="0"/>
                        </a:rPr>
                        <a:t>Single pipeline</a:t>
                      </a:r>
                    </a:p>
                    <a:p>
                      <a:pPr marL="225425" marR="0" lvl="0" indent="-225425">
                        <a:spcBef>
                          <a:spcPts val="600"/>
                        </a:spcBef>
                        <a:spcAft>
                          <a:spcPts val="0"/>
                        </a:spcAft>
                        <a:buFont typeface="Symbol"/>
                        <a:buChar char=""/>
                      </a:pPr>
                      <a:r>
                        <a:rPr lang="en-US" sz="1700" dirty="0">
                          <a:solidFill>
                            <a:schemeClr val="bg1"/>
                          </a:solidFill>
                          <a:latin typeface="Arial" pitchFamily="34" charset="0"/>
                          <a:ea typeface="Times New Roman"/>
                          <a:cs typeface="Arial" pitchFamily="34" charset="0"/>
                        </a:rPr>
                        <a:t>Distribution system limitations</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290691">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Expansion Plans</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Expanding FHWRP  Constructing </a:t>
                      </a:r>
                      <a:r>
                        <a:rPr lang="en-US" sz="1700" dirty="0">
                          <a:solidFill>
                            <a:schemeClr val="bg1"/>
                          </a:solidFill>
                          <a:latin typeface="Arial" pitchFamily="34" charset="0"/>
                          <a:ea typeface="Times New Roman"/>
                          <a:cs typeface="Arial" pitchFamily="34" charset="0"/>
                        </a:rPr>
                        <a:t>4</a:t>
                      </a:r>
                      <a:r>
                        <a:rPr lang="en-US" sz="1700" baseline="30000" dirty="0">
                          <a:solidFill>
                            <a:schemeClr val="bg1"/>
                          </a:solidFill>
                          <a:latin typeface="Arial" pitchFamily="34" charset="0"/>
                          <a:ea typeface="Times New Roman"/>
                          <a:cs typeface="Arial" pitchFamily="34" charset="0"/>
                        </a:rPr>
                        <a:t>th</a:t>
                      </a:r>
                      <a:r>
                        <a:rPr lang="en-US" sz="1700" dirty="0">
                          <a:solidFill>
                            <a:schemeClr val="bg1"/>
                          </a:solidFill>
                          <a:latin typeface="Arial" pitchFamily="34" charset="0"/>
                          <a:ea typeface="Times New Roman"/>
                          <a:cs typeface="Arial" pitchFamily="34" charset="0"/>
                        </a:rPr>
                        <a:t>  spreading </a:t>
                      </a:r>
                      <a:r>
                        <a:rPr lang="en-US" sz="1700" dirty="0" smtClean="0">
                          <a:solidFill>
                            <a:schemeClr val="bg1"/>
                          </a:solidFill>
                          <a:latin typeface="Arial" pitchFamily="34" charset="0"/>
                          <a:ea typeface="Times New Roman"/>
                          <a:cs typeface="Arial" pitchFamily="34" charset="0"/>
                        </a:rPr>
                        <a:t>basin</a:t>
                      </a:r>
                      <a:endParaRPr lang="en-US" sz="17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Adding 3</a:t>
                      </a:r>
                      <a:r>
                        <a:rPr lang="en-US" sz="1700" baseline="30000" dirty="0">
                          <a:solidFill>
                            <a:schemeClr val="bg1"/>
                          </a:solidFill>
                          <a:latin typeface="Arial" pitchFamily="34" charset="0"/>
                          <a:ea typeface="Times New Roman"/>
                          <a:cs typeface="Arial" pitchFamily="34" charset="0"/>
                        </a:rPr>
                        <a:t>rd</a:t>
                      </a:r>
                      <a:r>
                        <a:rPr lang="en-US" sz="1700" dirty="0">
                          <a:solidFill>
                            <a:schemeClr val="bg1"/>
                          </a:solidFill>
                          <a:latin typeface="Arial" pitchFamily="34" charset="0"/>
                          <a:ea typeface="Times New Roman"/>
                          <a:cs typeface="Arial" pitchFamily="34" charset="0"/>
                        </a:rPr>
                        <a:t> ASR </a:t>
                      </a:r>
                      <a:r>
                        <a:rPr lang="en-US" sz="1700" dirty="0" smtClean="0">
                          <a:solidFill>
                            <a:schemeClr val="bg1"/>
                          </a:solidFill>
                          <a:latin typeface="Arial" pitchFamily="34" charset="0"/>
                          <a:ea typeface="Times New Roman"/>
                          <a:cs typeface="Arial" pitchFamily="34" charset="0"/>
                        </a:rPr>
                        <a:t>well</a:t>
                      </a:r>
                    </a:p>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 WTP expansion </a:t>
                      </a:r>
                      <a:r>
                        <a:rPr lang="en-US" sz="1700" dirty="0">
                          <a:solidFill>
                            <a:schemeClr val="bg1"/>
                          </a:solidFill>
                          <a:latin typeface="Arial" pitchFamily="34" charset="0"/>
                          <a:ea typeface="Times New Roman"/>
                          <a:cs typeface="Arial" pitchFamily="34" charset="0"/>
                        </a:rPr>
                        <a:t>in  Regional Plan</a:t>
                      </a: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spcBef>
                          <a:spcPts val="600"/>
                        </a:spcBef>
                        <a:spcAft>
                          <a:spcPts val="0"/>
                        </a:spcAft>
                      </a:pPr>
                      <a:r>
                        <a:rPr lang="en-US" sz="1700" dirty="0">
                          <a:solidFill>
                            <a:schemeClr val="bg1"/>
                          </a:solidFill>
                          <a:latin typeface="Arial" pitchFamily="34" charset="0"/>
                          <a:ea typeface="Times New Roman"/>
                          <a:cs typeface="Arial" pitchFamily="34" charset="0"/>
                        </a:rPr>
                        <a:t>Part of 50-year Management </a:t>
                      </a:r>
                      <a:r>
                        <a:rPr lang="en-US" sz="1700" dirty="0" smtClean="0">
                          <a:solidFill>
                            <a:schemeClr val="bg1"/>
                          </a:solidFill>
                          <a:latin typeface="Arial" pitchFamily="34" charset="0"/>
                          <a:ea typeface="Times New Roman"/>
                          <a:cs typeface="Arial" pitchFamily="34" charset="0"/>
                        </a:rPr>
                        <a:t>Plan</a:t>
                      </a:r>
                    </a:p>
                    <a:p>
                      <a:pPr marL="0" marR="0">
                        <a:spcBef>
                          <a:spcPts val="600"/>
                        </a:spcBef>
                        <a:spcAft>
                          <a:spcPts val="0"/>
                        </a:spcAft>
                      </a:pPr>
                      <a:r>
                        <a:rPr lang="en-US" sz="1700" dirty="0" smtClean="0">
                          <a:solidFill>
                            <a:schemeClr val="bg1"/>
                          </a:solidFill>
                          <a:latin typeface="Arial" pitchFamily="34" charset="0"/>
                          <a:ea typeface="Times New Roman"/>
                          <a:cs typeface="Arial" pitchFamily="34" charset="0"/>
                        </a:rPr>
                        <a:t>Evaluating </a:t>
                      </a:r>
                      <a:r>
                        <a:rPr lang="en-US" sz="1700" baseline="0" dirty="0" smtClean="0">
                          <a:solidFill>
                            <a:schemeClr val="bg1"/>
                          </a:solidFill>
                          <a:latin typeface="Arial" pitchFamily="34" charset="0"/>
                          <a:ea typeface="Times New Roman"/>
                          <a:cs typeface="Arial" pitchFamily="34" charset="0"/>
                        </a:rPr>
                        <a:t>TSV</a:t>
                      </a:r>
                      <a:endParaRPr lang="en-US" sz="1700" dirty="0">
                        <a:solidFill>
                          <a:schemeClr val="bg1"/>
                        </a:solidFill>
                        <a:latin typeface="Arial" pitchFamily="34" charset="0"/>
                        <a:ea typeface="Times New Roman"/>
                        <a:cs typeface="Arial" pitchFamily="34" charset="0"/>
                      </a:endParaRPr>
                    </a:p>
                  </a:txBody>
                  <a:tcPr marL="66261" marR="662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77"/>
          <p:cNvSpPr txBox="1">
            <a:spLocks noChangeArrowheads="1"/>
          </p:cNvSpPr>
          <p:nvPr/>
        </p:nvSpPr>
        <p:spPr bwMode="auto">
          <a:xfrm>
            <a:off x="381000" y="435114"/>
            <a:ext cx="8153400"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chemeClr val="bg1"/>
                </a:solidFill>
                <a:latin typeface="Arial" pitchFamily="34" charset="0"/>
                <a:cs typeface="Arial" pitchFamily="34" charset="0"/>
              </a:rPr>
              <a:t>           TWDB  ASR Research Project </a:t>
            </a:r>
            <a:endParaRPr lang="en-US" sz="3600" b="1" dirty="0">
              <a:solidFill>
                <a:schemeClr val="bg1"/>
              </a:solidFill>
              <a:latin typeface="Arial" pitchFamily="34" charset="0"/>
              <a:cs typeface="Arial" pitchFamily="34" charset="0"/>
            </a:endParaRPr>
          </a:p>
        </p:txBody>
      </p:sp>
      <p:sp>
        <p:nvSpPr>
          <p:cNvPr id="92" name="Rectangle 37"/>
          <p:cNvSpPr>
            <a:spLocks noChangeArrowheads="1"/>
          </p:cNvSpPr>
          <p:nvPr/>
        </p:nvSpPr>
        <p:spPr bwMode="auto">
          <a:xfrm>
            <a:off x="457200" y="1905000"/>
            <a:ext cx="7772400" cy="4167937"/>
          </a:xfrm>
          <a:prstGeom prst="rect">
            <a:avLst/>
          </a:prstGeom>
          <a:noFill/>
          <a:ln w="9525">
            <a:noFill/>
            <a:miter lim="800000"/>
            <a:headEnd/>
            <a:tailEnd/>
          </a:ln>
        </p:spPr>
        <p:txBody>
          <a:bodyPr wrap="square" lIns="92075" tIns="46038" rIns="92075" bIns="46038">
            <a:spAutoFit/>
          </a:bodyPr>
          <a:lstStyle/>
          <a:p>
            <a:pPr marL="280988" lvl="1" indent="-280988">
              <a:spcBef>
                <a:spcPct val="40000"/>
              </a:spcBef>
              <a:buClr>
                <a:schemeClr val="bg1"/>
              </a:buClr>
              <a:tabLst>
                <a:tab pos="457200" algn="l"/>
              </a:tabLst>
            </a:pPr>
            <a:r>
              <a:rPr lang="en-US" sz="2400" dirty="0" smtClean="0">
                <a:latin typeface="Arial" charset="0"/>
              </a:rPr>
              <a:t>HB 1989 (1995) recognized ASR as a beneficial use</a:t>
            </a:r>
          </a:p>
          <a:p>
            <a:pPr marL="280988" lvl="1" indent="-280988">
              <a:spcBef>
                <a:spcPct val="40000"/>
              </a:spcBef>
              <a:buClr>
                <a:schemeClr val="bg1"/>
              </a:buClr>
              <a:tabLst>
                <a:tab pos="457200" algn="l"/>
              </a:tabLst>
            </a:pPr>
            <a:r>
              <a:rPr lang="en-US" sz="2400" dirty="0" smtClean="0">
                <a:solidFill>
                  <a:srgbClr val="FFFF00"/>
                </a:solidFill>
                <a:latin typeface="Arial" charset="0"/>
              </a:rPr>
              <a:t>Why is ASR not being implemented?</a:t>
            </a:r>
          </a:p>
          <a:p>
            <a:pPr marL="280988" lvl="1" indent="-280988">
              <a:spcBef>
                <a:spcPct val="40000"/>
              </a:spcBef>
              <a:buClr>
                <a:schemeClr val="bg1"/>
              </a:buClr>
              <a:tabLst>
                <a:tab pos="457200" algn="l"/>
              </a:tabLst>
            </a:pPr>
            <a:r>
              <a:rPr lang="en-US" sz="2400" dirty="0" smtClean="0">
                <a:solidFill>
                  <a:srgbClr val="FFFF00"/>
                </a:solidFill>
                <a:latin typeface="Arial" charset="0"/>
              </a:rPr>
              <a:t>What policy changes or technical studies are needed?</a:t>
            </a:r>
          </a:p>
          <a:p>
            <a:pPr marL="280988" lvl="1" indent="-280988">
              <a:spcBef>
                <a:spcPct val="40000"/>
              </a:spcBef>
              <a:buClr>
                <a:schemeClr val="bg1"/>
              </a:buClr>
              <a:tabLst>
                <a:tab pos="457200" algn="l"/>
              </a:tabLst>
            </a:pPr>
            <a:r>
              <a:rPr lang="en-US" sz="2400" dirty="0" smtClean="0">
                <a:solidFill>
                  <a:schemeClr val="bg1"/>
                </a:solidFill>
                <a:latin typeface="Arial" charset="0"/>
              </a:rPr>
              <a:t>Scope of Work:</a:t>
            </a:r>
          </a:p>
          <a:p>
            <a:pPr marL="738188" lvl="2" indent="-280988">
              <a:spcBef>
                <a:spcPct val="40000"/>
              </a:spcBef>
              <a:buClr>
                <a:schemeClr val="bg1"/>
              </a:buClr>
              <a:buFont typeface="Wingdings" pitchFamily="2" charset="2"/>
              <a:buChar char="§"/>
              <a:tabLst>
                <a:tab pos="457200" algn="l"/>
              </a:tabLst>
            </a:pPr>
            <a:r>
              <a:rPr lang="en-US" sz="2000" dirty="0" smtClean="0">
                <a:solidFill>
                  <a:schemeClr val="bg1"/>
                </a:solidFill>
                <a:latin typeface="Arial" charset="0"/>
              </a:rPr>
              <a:t>Legal white paper</a:t>
            </a:r>
          </a:p>
          <a:p>
            <a:pPr marL="738188" lvl="2" indent="-280988">
              <a:spcBef>
                <a:spcPct val="40000"/>
              </a:spcBef>
              <a:buClr>
                <a:schemeClr val="bg1"/>
              </a:buClr>
              <a:buFont typeface="Wingdings" pitchFamily="2" charset="2"/>
              <a:buChar char="§"/>
              <a:tabLst>
                <a:tab pos="457200" algn="l"/>
              </a:tabLst>
            </a:pPr>
            <a:r>
              <a:rPr lang="en-US" sz="2000" dirty="0" smtClean="0">
                <a:solidFill>
                  <a:schemeClr val="bg1"/>
                </a:solidFill>
                <a:latin typeface="Arial" charset="0"/>
              </a:rPr>
              <a:t>Interviews /site visits with 3 participating utilities</a:t>
            </a:r>
          </a:p>
          <a:p>
            <a:pPr marL="738188" lvl="2" indent="-280988">
              <a:spcBef>
                <a:spcPct val="40000"/>
              </a:spcBef>
              <a:buClr>
                <a:schemeClr val="bg1"/>
              </a:buClr>
              <a:buFont typeface="Wingdings" pitchFamily="2" charset="2"/>
              <a:buChar char="§"/>
              <a:tabLst>
                <a:tab pos="457200" algn="l"/>
              </a:tabLst>
            </a:pPr>
            <a:r>
              <a:rPr lang="en-US" sz="2000" dirty="0" smtClean="0">
                <a:solidFill>
                  <a:schemeClr val="bg1"/>
                </a:solidFill>
                <a:latin typeface="Arial" charset="0"/>
              </a:rPr>
              <a:t>Survey of other TX utilities </a:t>
            </a:r>
          </a:p>
          <a:p>
            <a:pPr marL="738188" lvl="2" indent="-280988">
              <a:spcBef>
                <a:spcPct val="40000"/>
              </a:spcBef>
              <a:buClr>
                <a:schemeClr val="bg1"/>
              </a:buClr>
              <a:buFont typeface="Wingdings" pitchFamily="2" charset="2"/>
              <a:buChar char="§"/>
              <a:tabLst>
                <a:tab pos="457200" algn="l"/>
              </a:tabLst>
            </a:pPr>
            <a:r>
              <a:rPr lang="en-US" sz="2000" dirty="0" smtClean="0">
                <a:solidFill>
                  <a:schemeClr val="bg1"/>
                </a:solidFill>
                <a:latin typeface="Arial" charset="0"/>
              </a:rPr>
              <a:t>Review of literature and US/global practices</a:t>
            </a:r>
            <a:endParaRPr lang="en-US" sz="2400" dirty="0" smtClean="0">
              <a:solidFill>
                <a:schemeClr val="bg1"/>
              </a:solidFill>
              <a:latin typeface="Arial" charset="0"/>
            </a:endParaRPr>
          </a:p>
          <a:p>
            <a:pPr marL="738188" lvl="2" indent="-280988">
              <a:spcBef>
                <a:spcPct val="40000"/>
              </a:spcBef>
              <a:buClr>
                <a:schemeClr val="bg1"/>
              </a:buClr>
              <a:buFont typeface="Wingdings" pitchFamily="2" charset="2"/>
              <a:buChar char="§"/>
              <a:tabLst>
                <a:tab pos="457200" algn="l"/>
              </a:tabLst>
            </a:pPr>
            <a:r>
              <a:rPr lang="en-US" sz="2000" dirty="0" smtClean="0">
                <a:solidFill>
                  <a:schemeClr val="bg1"/>
                </a:solidFill>
                <a:latin typeface="Arial" charset="0"/>
              </a:rPr>
              <a:t>Presentations and guidance for implementation</a:t>
            </a:r>
          </a:p>
        </p:txBody>
      </p:sp>
      <p:pic>
        <p:nvPicPr>
          <p:cNvPr id="4" name="Picture 3" descr="K:\MKT - Marketing Staff Use Only\2008 Proposals\Texas Water Development Board (TWDB)\M037602 TWDB Reuse\Graphics\twdb_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28600" y="304800"/>
            <a:ext cx="1005840" cy="1005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Study Team</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Malcolm Pirnie, Inc.</a:t>
            </a:r>
          </a:p>
          <a:p>
            <a:r>
              <a:rPr lang="en-US" dirty="0" smtClean="0"/>
              <a:t>ASR Systems, LLC </a:t>
            </a:r>
            <a:r>
              <a:rPr lang="en-US" sz="2400" dirty="0" smtClean="0"/>
              <a:t>(Gainesville, FL)</a:t>
            </a:r>
            <a:endParaRPr lang="en-US" dirty="0" smtClean="0"/>
          </a:p>
          <a:p>
            <a:r>
              <a:rPr lang="en-US" dirty="0" smtClean="0"/>
              <a:t>Edmond McCarthy, Jr., JD</a:t>
            </a:r>
          </a:p>
          <a:p>
            <a:r>
              <a:rPr lang="en-US" dirty="0" smtClean="0"/>
              <a:t>Existing ASR Utilities in Texas</a:t>
            </a:r>
          </a:p>
          <a:p>
            <a:pPr lvl="1">
              <a:buFont typeface="Wingdings" pitchFamily="2" charset="2"/>
              <a:buChar char="ü"/>
            </a:pPr>
            <a:r>
              <a:rPr lang="en-US" dirty="0" smtClean="0">
                <a:solidFill>
                  <a:schemeClr val="tx1"/>
                </a:solidFill>
              </a:rPr>
              <a:t>SAWS</a:t>
            </a:r>
          </a:p>
          <a:p>
            <a:pPr lvl="1">
              <a:buFont typeface="Wingdings" pitchFamily="2" charset="2"/>
              <a:buChar char="ü"/>
            </a:pPr>
            <a:r>
              <a:rPr lang="en-US" dirty="0" smtClean="0">
                <a:solidFill>
                  <a:schemeClr val="tx1"/>
                </a:solidFill>
              </a:rPr>
              <a:t>EPWU</a:t>
            </a:r>
          </a:p>
          <a:p>
            <a:pPr lvl="1">
              <a:buFont typeface="Wingdings" pitchFamily="2" charset="2"/>
              <a:buChar char="ü"/>
            </a:pPr>
            <a:r>
              <a:rPr lang="en-US" dirty="0" smtClean="0">
                <a:solidFill>
                  <a:schemeClr val="tx1"/>
                </a:solidFill>
              </a:rPr>
              <a:t>Kerrville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sz="3600" dirty="0" smtClean="0">
                <a:latin typeface="Arial" pitchFamily="34" charset="0"/>
                <a:cs typeface="Arial" pitchFamily="34" charset="0"/>
              </a:rPr>
              <a:t>ASR Considerations</a:t>
            </a:r>
            <a:endParaRPr lang="en-US" sz="3600" dirty="0">
              <a:latin typeface="Arial" pitchFamily="34" charset="0"/>
              <a:cs typeface="Arial" pitchFamily="34" charset="0"/>
            </a:endParaRPr>
          </a:p>
        </p:txBody>
      </p:sp>
      <p:sp>
        <p:nvSpPr>
          <p:cNvPr id="4" name="Rectangle 3"/>
          <p:cNvSpPr txBox="1">
            <a:spLocks noChangeArrowheads="1"/>
          </p:cNvSpPr>
          <p:nvPr/>
        </p:nvSpPr>
        <p:spPr>
          <a:xfrm>
            <a:off x="228600" y="1981200"/>
            <a:ext cx="6934200" cy="4525963"/>
          </a:xfrm>
          <a:prstGeom prst="rect">
            <a:avLst/>
          </a:prstGeom>
        </p:spPr>
        <p:txBody>
          <a:bodyPr/>
          <a:lstStyle/>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Recharge water quality and</a:t>
            </a:r>
            <a:r>
              <a:rPr kumimoji="0" lang="en-US" sz="24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treatment requirements</a:t>
            </a:r>
            <a:endPar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Water quality in receiving aquifer</a:t>
            </a: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Land</a:t>
            </a:r>
            <a:r>
              <a:rPr kumimoji="0" lang="en-US" sz="24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availability </a:t>
            </a:r>
            <a:r>
              <a:rPr lang="en-US" sz="2400" dirty="0" smtClean="0">
                <a:solidFill>
                  <a:schemeClr val="bg1"/>
                </a:solidFill>
                <a:latin typeface="Arial" pitchFamily="34" charset="0"/>
                <a:cs typeface="Arial" pitchFamily="34" charset="0"/>
              </a:rPr>
              <a:t>and</a:t>
            </a:r>
            <a:r>
              <a:rPr kumimoji="0" lang="en-US" sz="24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cost</a:t>
            </a:r>
            <a:endPar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Recovery efficiency</a:t>
            </a: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Project costs and public </a:t>
            </a:r>
            <a:r>
              <a:rPr lang="en-US" sz="2400" noProof="0" dirty="0" smtClean="0">
                <a:solidFill>
                  <a:schemeClr val="bg1"/>
                </a:solidFill>
                <a:latin typeface="Arial" pitchFamily="34" charset="0"/>
                <a:cs typeface="Arial" pitchFamily="34" charset="0"/>
              </a:rPr>
              <a:t>perception</a:t>
            </a:r>
            <a:endPar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Legal</a:t>
            </a:r>
            <a:r>
              <a:rPr kumimoji="0" lang="en-US" sz="24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 regulatory framework/permits</a:t>
            </a:r>
          </a:p>
          <a:p>
            <a:pPr marL="1200150" lvl="2" indent="-285750">
              <a:lnSpc>
                <a:spcPct val="90000"/>
              </a:lnSpc>
              <a:spcBef>
                <a:spcPts val="1200"/>
              </a:spcBef>
              <a:buSzPct val="120000"/>
              <a:buFont typeface="Wingdings" pitchFamily="2" charset="2"/>
              <a:buChar char="q"/>
              <a:defRPr/>
            </a:pPr>
            <a:r>
              <a:rPr lang="en-US" sz="2000" dirty="0" smtClean="0">
                <a:solidFill>
                  <a:schemeClr val="bg1"/>
                </a:solidFill>
                <a:latin typeface="Arial" pitchFamily="34" charset="0"/>
                <a:cs typeface="Arial" pitchFamily="34" charset="0"/>
              </a:rPr>
              <a:t>Rule of capture</a:t>
            </a:r>
          </a:p>
          <a:p>
            <a:pPr marL="1200150" lvl="2" indent="-285750">
              <a:lnSpc>
                <a:spcPct val="90000"/>
              </a:lnSpc>
              <a:spcBef>
                <a:spcPts val="1200"/>
              </a:spcBef>
              <a:buSzPct val="120000"/>
              <a:buFont typeface="Wingdings" pitchFamily="2" charset="2"/>
              <a:buChar char="q"/>
              <a:defRPr/>
            </a:pPr>
            <a:r>
              <a:rPr kumimoji="0" lang="en-US" sz="20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Source water permit(s)</a:t>
            </a:r>
          </a:p>
          <a:p>
            <a:pPr marL="1200150" lvl="2" indent="-285750">
              <a:lnSpc>
                <a:spcPct val="90000"/>
              </a:lnSpc>
              <a:spcBef>
                <a:spcPts val="1200"/>
              </a:spcBef>
              <a:buSzPct val="120000"/>
              <a:buFont typeface="Wingdings" pitchFamily="2" charset="2"/>
              <a:buChar char="q"/>
              <a:defRPr/>
            </a:pPr>
            <a:r>
              <a:rPr lang="en-US" sz="2000" dirty="0" smtClean="0">
                <a:solidFill>
                  <a:schemeClr val="bg1"/>
                </a:solidFill>
                <a:latin typeface="Arial" pitchFamily="34" charset="0"/>
                <a:cs typeface="Arial" pitchFamily="34" charset="0"/>
              </a:rPr>
              <a:t>TCEQ Class V injection well permit</a:t>
            </a:r>
            <a:endParaRPr kumimoji="0" lang="en-US" sz="2000" b="0" i="0" u="none" strike="noStrike" kern="1200" cap="none" spc="0" normalizeH="0" noProof="0" dirty="0" smtClean="0">
              <a:ln>
                <a:noFill/>
              </a:ln>
              <a:solidFill>
                <a:schemeClr val="bg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endPar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Pct val="120000"/>
              <a:buFont typeface="Wingdings" pitchFamily="2" charset="2"/>
              <a:buChar char="§"/>
              <a:tabLst/>
              <a:defRPr/>
            </a:pPr>
            <a:endPar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Arial" pitchFamily="34" charset="0"/>
                <a:cs typeface="Arial" pitchFamily="34" charset="0"/>
              </a:rPr>
              <a:t>Discussion Outline</a:t>
            </a:r>
            <a:endParaRPr lang="en-US" dirty="0">
              <a:latin typeface="Arial" pitchFamily="34" charset="0"/>
              <a:cs typeface="Arial" pitchFamily="34" charset="0"/>
            </a:endParaRPr>
          </a:p>
        </p:txBody>
      </p:sp>
      <p:graphicFrame>
        <p:nvGraphicFramePr>
          <p:cNvPr id="9" name="Content Placeholder 8"/>
          <p:cNvGraphicFramePr>
            <a:graphicFrameLocks noGrp="1"/>
          </p:cNvGraphicFramePr>
          <p:nvPr>
            <p:ph idx="1"/>
          </p:nvPr>
        </p:nvGraphicFramePr>
        <p:xfrm>
          <a:off x="1192427" y="1841157"/>
          <a:ext cx="6360279" cy="397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7"/>
          <p:cNvSpPr>
            <a:spLocks noChangeArrowheads="1"/>
          </p:cNvSpPr>
          <p:nvPr/>
        </p:nvSpPr>
        <p:spPr bwMode="auto">
          <a:xfrm>
            <a:off x="381000" y="1828800"/>
            <a:ext cx="4800600" cy="2899897"/>
          </a:xfrm>
          <a:prstGeom prst="rect">
            <a:avLst/>
          </a:prstGeom>
          <a:noFill/>
          <a:ln w="9525">
            <a:noFill/>
            <a:miter lim="800000"/>
            <a:headEnd/>
            <a:tailEnd/>
          </a:ln>
        </p:spPr>
        <p:txBody>
          <a:bodyPr wrap="square" lIns="92075" tIns="46038" rIns="92075" bIns="46038">
            <a:spAutoFit/>
          </a:bodyPr>
          <a:lstStyle/>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Minimal evaporation</a:t>
            </a:r>
          </a:p>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Fewer environmental impacts</a:t>
            </a:r>
          </a:p>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Competitive cost </a:t>
            </a:r>
          </a:p>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Flexibility--incremental well addition</a:t>
            </a:r>
          </a:p>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Broad public acceptance</a:t>
            </a:r>
          </a:p>
        </p:txBody>
      </p:sp>
      <p:sp>
        <p:nvSpPr>
          <p:cNvPr id="7" name="Text Box 4"/>
          <p:cNvSpPr txBox="1">
            <a:spLocks noChangeArrowheads="1"/>
          </p:cNvSpPr>
          <p:nvPr/>
        </p:nvSpPr>
        <p:spPr bwMode="auto">
          <a:xfrm>
            <a:off x="228600" y="228600"/>
            <a:ext cx="8686800" cy="707886"/>
          </a:xfrm>
          <a:prstGeom prst="rect">
            <a:avLst/>
          </a:prstGeom>
          <a:noFill/>
          <a:ln w="9525">
            <a:noFill/>
            <a:miter lim="800000"/>
            <a:headEnd/>
            <a:tailEnd/>
          </a:ln>
        </p:spPr>
        <p:txBody>
          <a:bodyPr wrap="square">
            <a:spAutoFit/>
          </a:bodyPr>
          <a:lstStyle/>
          <a:p>
            <a:pPr>
              <a:spcBef>
                <a:spcPct val="50000"/>
              </a:spcBef>
            </a:pPr>
            <a:r>
              <a:rPr lang="en-US" sz="4000" b="1" dirty="0" smtClean="0">
                <a:solidFill>
                  <a:schemeClr val="bg1"/>
                </a:solidFill>
                <a:latin typeface="Arial" pitchFamily="34" charset="0"/>
                <a:cs typeface="Arial" pitchFamily="34" charset="0"/>
              </a:rPr>
              <a:t>ASR Advantages</a:t>
            </a:r>
            <a:endParaRPr lang="en-US" sz="4000" b="1" dirty="0">
              <a:solidFill>
                <a:schemeClr val="bg1"/>
              </a:solidFill>
              <a:latin typeface="Arial" pitchFamily="34" charset="0"/>
              <a:cs typeface="Arial" pitchFamily="34" charset="0"/>
            </a:endParaRPr>
          </a:p>
        </p:txBody>
      </p:sp>
      <p:sp>
        <p:nvSpPr>
          <p:cNvPr id="6" name="Rectangle 37"/>
          <p:cNvSpPr>
            <a:spLocks noChangeArrowheads="1"/>
          </p:cNvSpPr>
          <p:nvPr/>
        </p:nvSpPr>
        <p:spPr bwMode="auto">
          <a:xfrm>
            <a:off x="381000" y="4648200"/>
            <a:ext cx="7086600" cy="1718035"/>
          </a:xfrm>
          <a:prstGeom prst="rect">
            <a:avLst/>
          </a:prstGeom>
          <a:noFill/>
          <a:ln w="9525">
            <a:noFill/>
            <a:miter lim="800000"/>
            <a:headEnd/>
            <a:tailEnd/>
          </a:ln>
        </p:spPr>
        <p:txBody>
          <a:bodyPr wrap="square" lIns="92075" tIns="46038" rIns="92075" bIns="46038">
            <a:spAutoFit/>
          </a:bodyPr>
          <a:lstStyle/>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Ability to readily supplement other water supply strategies</a:t>
            </a:r>
          </a:p>
          <a:p>
            <a:pPr marL="236538" lvl="1" indent="-236538">
              <a:spcBef>
                <a:spcPct val="40000"/>
              </a:spcBef>
              <a:buClr>
                <a:schemeClr val="bg1"/>
              </a:buClr>
              <a:buFont typeface="Wingdings" pitchFamily="2" charset="2"/>
              <a:buChar char="§"/>
              <a:tabLst>
                <a:tab pos="457200" algn="l"/>
              </a:tabLst>
            </a:pPr>
            <a:r>
              <a:rPr lang="en-US" sz="2400" dirty="0" smtClean="0">
                <a:solidFill>
                  <a:schemeClr val="bg1"/>
                </a:solidFill>
                <a:latin typeface="Arial" charset="0"/>
              </a:rPr>
              <a:t>Broad range of applications and geographic settings</a:t>
            </a:r>
          </a:p>
        </p:txBody>
      </p:sp>
      <p:pic>
        <p:nvPicPr>
          <p:cNvPr id="8" name="Picture 7" descr="P1010023.JPG"/>
          <p:cNvPicPr>
            <a:picLocks noChangeAspect="1"/>
          </p:cNvPicPr>
          <p:nvPr/>
        </p:nvPicPr>
        <p:blipFill>
          <a:blip r:embed="rId3" cstate="print"/>
          <a:stretch>
            <a:fillRect/>
          </a:stretch>
        </p:blipFill>
        <p:spPr>
          <a:xfrm>
            <a:off x="5334000" y="1752600"/>
            <a:ext cx="3657600" cy="2743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Utility </a:t>
            </a:r>
            <a:r>
              <a:rPr lang="en-US" sz="3600" dirty="0" smtClean="0"/>
              <a:t>Survey—Why ASR Has Not Been Pursued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1676400"/>
            <a:ext cx="5791200" cy="4501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Technical issues can usually be resolved</a:t>
            </a:r>
          </a:p>
          <a:p>
            <a:r>
              <a:rPr lang="en-US" dirty="0" smtClean="0"/>
              <a:t>Capital and O&amp;M costs are seldom realistically evaluated and documented</a:t>
            </a:r>
          </a:p>
          <a:p>
            <a:r>
              <a:rPr lang="en-US" dirty="0" smtClean="0"/>
              <a:t>Public perception and acceptance of current ASR systems have been good to excellent</a:t>
            </a:r>
          </a:p>
          <a:p>
            <a:r>
              <a:rPr lang="en-US" dirty="0" smtClean="0"/>
              <a:t>Current public policies and legal issues impose the major obstacles</a:t>
            </a:r>
          </a:p>
          <a:p>
            <a:r>
              <a:rPr lang="en-US" dirty="0" smtClean="0"/>
              <a:t>Significant opportunities for the future</a:t>
            </a:r>
          </a:p>
          <a:p>
            <a:pPr lvl="1">
              <a:buFont typeface="Wingdings" pitchFamily="2" charset="2"/>
              <a:buChar char="q"/>
            </a:pPr>
            <a:r>
              <a:rPr lang="en-US" sz="2200" dirty="0" smtClean="0"/>
              <a:t>Treated water stored in brackish aquifers</a:t>
            </a:r>
          </a:p>
          <a:p>
            <a:pPr lvl="1">
              <a:buFont typeface="Wingdings" pitchFamily="2" charset="2"/>
              <a:buChar char="q"/>
            </a:pPr>
            <a:r>
              <a:rPr lang="en-US" sz="2200" dirty="0" smtClean="0"/>
              <a:t>Use of excess WTP capacity in winter months</a:t>
            </a:r>
          </a:p>
          <a:p>
            <a:pPr lvl="1">
              <a:buFont typeface="Wingdings" pitchFamily="2" charset="2"/>
              <a:buChar char="q"/>
            </a:pPr>
            <a:r>
              <a:rPr lang="en-US" sz="2200" dirty="0" smtClean="0"/>
              <a:t>Peaking water to meet summer demands</a:t>
            </a:r>
          </a:p>
          <a:p>
            <a:pPr lvl="1">
              <a:buFont typeface="Wingdings" pitchFamily="2" charset="2"/>
              <a:buChar char="q"/>
            </a:pPr>
            <a:r>
              <a:rPr lang="en-US" sz="2200" dirty="0" smtClean="0"/>
              <a:t>Temporary surface water permits</a:t>
            </a:r>
          </a:p>
          <a:p>
            <a:pPr lvl="1">
              <a:buFont typeface="Wingdings" pitchFamily="2" charset="2"/>
              <a:buChar char="q"/>
            </a:pPr>
            <a:r>
              <a:rPr lang="en-US" sz="2200" dirty="0" smtClean="0"/>
              <a:t>Scalping surface water permits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PLOGOCMYK_NoBleed.tif"/>
          <p:cNvPicPr>
            <a:picLocks noChangeAspect="1"/>
          </p:cNvPicPr>
          <p:nvPr/>
        </p:nvPicPr>
        <p:blipFill>
          <a:blip r:embed="rId2" cstate="print"/>
          <a:srcRect/>
          <a:stretch>
            <a:fillRect/>
          </a:stretch>
        </p:blipFill>
        <p:spPr bwMode="auto">
          <a:xfrm>
            <a:off x="7791450" y="6196013"/>
            <a:ext cx="1154113" cy="581025"/>
          </a:xfrm>
          <a:prstGeom prst="rect">
            <a:avLst/>
          </a:prstGeom>
          <a:noFill/>
          <a:ln w="9525">
            <a:noFill/>
            <a:miter lim="800000"/>
            <a:headEnd/>
            <a:tailEnd/>
          </a:ln>
        </p:spPr>
      </p:pic>
      <p:sp>
        <p:nvSpPr>
          <p:cNvPr id="6" name="Title 1"/>
          <p:cNvSpPr>
            <a:spLocks noGrp="1"/>
          </p:cNvSpPr>
          <p:nvPr>
            <p:ph type="title"/>
          </p:nvPr>
        </p:nvSpPr>
        <p:spPr/>
        <p:txBody>
          <a:bodyPr/>
          <a:lstStyle/>
          <a:p>
            <a:r>
              <a:rPr lang="en-US" sz="4400" dirty="0" smtClean="0">
                <a:latin typeface="Arial" pitchFamily="34" charset="0"/>
                <a:cs typeface="Arial" pitchFamily="34" charset="0"/>
              </a:rPr>
              <a:t>Questions</a:t>
            </a:r>
          </a:p>
        </p:txBody>
      </p:sp>
      <p:sp>
        <p:nvSpPr>
          <p:cNvPr id="7" name="Content Placeholder 2"/>
          <p:cNvSpPr>
            <a:spLocks noGrp="1"/>
          </p:cNvSpPr>
          <p:nvPr>
            <p:ph idx="1"/>
          </p:nvPr>
        </p:nvSpPr>
        <p:spPr/>
        <p:txBody>
          <a:bodyPr/>
          <a:lstStyle/>
          <a:p>
            <a:pPr algn="ctr">
              <a:buFont typeface="Wingdings" pitchFamily="2" charset="2"/>
              <a:buNone/>
            </a:pPr>
            <a:endParaRPr lang="en-US" sz="3200" dirty="0" smtClean="0">
              <a:latin typeface="Arial" charset="0"/>
              <a:cs typeface="Arial" charset="0"/>
            </a:endParaRPr>
          </a:p>
          <a:p>
            <a:pPr algn="ctr">
              <a:buFont typeface="Wingdings" pitchFamily="2" charset="2"/>
              <a:buNone/>
            </a:pPr>
            <a:r>
              <a:rPr lang="en-US" sz="3200" b="1" dirty="0" smtClean="0">
                <a:latin typeface="Arial" charset="0"/>
                <a:cs typeface="Arial" charset="0"/>
              </a:rPr>
              <a:t>Fred M. Blumberg</a:t>
            </a:r>
          </a:p>
          <a:p>
            <a:pPr algn="ctr">
              <a:buFont typeface="Wingdings" pitchFamily="2" charset="2"/>
              <a:buNone/>
            </a:pPr>
            <a:endParaRPr lang="en-US" sz="2400" dirty="0" smtClean="0">
              <a:latin typeface="Arial" charset="0"/>
              <a:cs typeface="Arial" charset="0"/>
            </a:endParaRPr>
          </a:p>
          <a:p>
            <a:pPr algn="ctr">
              <a:buFont typeface="Wingdings" pitchFamily="2" charset="2"/>
              <a:buNone/>
            </a:pPr>
            <a:r>
              <a:rPr lang="en-US" sz="2400" i="1" dirty="0" smtClean="0">
                <a:latin typeface="Arial" charset="0"/>
                <a:cs typeface="Arial" charset="0"/>
              </a:rPr>
              <a:t>Senior Associate</a:t>
            </a:r>
          </a:p>
          <a:p>
            <a:pPr algn="ctr">
              <a:buFont typeface="Wingdings" pitchFamily="2" charset="2"/>
              <a:buNone/>
            </a:pPr>
            <a:r>
              <a:rPr lang="en-US" b="1" dirty="0" smtClean="0">
                <a:latin typeface="Arial" charset="0"/>
                <a:cs typeface="Arial" charset="0"/>
              </a:rPr>
              <a:t>Malcolm Pirnie, Inc.</a:t>
            </a:r>
          </a:p>
          <a:p>
            <a:pPr algn="ctr">
              <a:buFont typeface="Wingdings" pitchFamily="2" charset="2"/>
              <a:buNone/>
            </a:pPr>
            <a:r>
              <a:rPr lang="en-US" dirty="0" smtClean="0">
                <a:latin typeface="Arial" charset="0"/>
                <a:cs typeface="Arial" charset="0"/>
              </a:rPr>
              <a:t>512-584-4242</a:t>
            </a:r>
          </a:p>
          <a:p>
            <a:pPr algn="ctr">
              <a:buFont typeface="Wingdings" pitchFamily="2" charset="2"/>
              <a:buNone/>
            </a:pPr>
            <a:r>
              <a:rPr lang="en-US" sz="3200" dirty="0" smtClean="0">
                <a:latin typeface="Arial" charset="0"/>
                <a:cs typeface="Arial" charset="0"/>
              </a:rPr>
              <a:t>fblumberg@pirnie.com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Arial" pitchFamily="34" charset="0"/>
                <a:cs typeface="Arial" pitchFamily="34" charset="0"/>
              </a:rPr>
              <a:t>Aquifer Storage &amp; Recovery (ASR)</a:t>
            </a:r>
            <a:endParaRPr lang="en-US" dirty="0">
              <a:latin typeface="Arial" pitchFamily="34" charset="0"/>
              <a:cs typeface="Arial" pitchFamily="34" charset="0"/>
            </a:endParaRPr>
          </a:p>
        </p:txBody>
      </p:sp>
      <p:sp>
        <p:nvSpPr>
          <p:cNvPr id="6" name="Rectangle 37"/>
          <p:cNvSpPr>
            <a:spLocks noChangeArrowheads="1"/>
          </p:cNvSpPr>
          <p:nvPr/>
        </p:nvSpPr>
        <p:spPr bwMode="auto">
          <a:xfrm>
            <a:off x="0" y="1371600"/>
            <a:ext cx="4953000" cy="4414158"/>
          </a:xfrm>
          <a:prstGeom prst="rect">
            <a:avLst/>
          </a:prstGeom>
          <a:noFill/>
          <a:ln w="9525">
            <a:noFill/>
            <a:miter lim="800000"/>
            <a:headEnd/>
            <a:tailEnd/>
          </a:ln>
        </p:spPr>
        <p:txBody>
          <a:bodyPr wrap="square" lIns="92075" tIns="46038" rIns="92075" bIns="46038">
            <a:spAutoFit/>
          </a:bodyPr>
          <a:lstStyle/>
          <a:p>
            <a:pPr marL="176213" lvl="1" indent="-176213">
              <a:spcBef>
                <a:spcPct val="40000"/>
              </a:spcBef>
              <a:buClr>
                <a:srgbClr val="AA9B5C"/>
              </a:buClr>
              <a:tabLst>
                <a:tab pos="457200" algn="l"/>
              </a:tabLst>
            </a:pPr>
            <a:endParaRPr lang="en-US" sz="2800" dirty="0" smtClean="0">
              <a:solidFill>
                <a:schemeClr val="bg1"/>
              </a:solidFill>
              <a:latin typeface="Arial" charset="0"/>
            </a:endParaRPr>
          </a:p>
          <a:p>
            <a:pPr marL="176213" lvl="1" indent="-176213">
              <a:spcBef>
                <a:spcPct val="40000"/>
              </a:spcBef>
              <a:buClr>
                <a:srgbClr val="AA9B5C"/>
              </a:buClr>
              <a:tabLst>
                <a:tab pos="457200" algn="l"/>
              </a:tabLst>
            </a:pPr>
            <a:r>
              <a:rPr lang="en-US" sz="2800" dirty="0" smtClean="0">
                <a:latin typeface="Arial" charset="0"/>
              </a:rPr>
              <a:t>“…the storage of water in a suitable aquifer … during times when water is available, and recovery of that water … during times when it is needed.”</a:t>
            </a:r>
          </a:p>
          <a:p>
            <a:pPr marL="176213" lvl="1" indent="-176213" algn="r">
              <a:spcBef>
                <a:spcPct val="40000"/>
              </a:spcBef>
              <a:buClr>
                <a:srgbClr val="AA9B5C"/>
              </a:buClr>
              <a:buFontTx/>
              <a:buChar char="-"/>
              <a:tabLst>
                <a:tab pos="457200" algn="l"/>
              </a:tabLst>
            </a:pPr>
            <a:r>
              <a:rPr lang="en-US" sz="2400" dirty="0" smtClean="0">
                <a:solidFill>
                  <a:schemeClr val="bg1"/>
                </a:solidFill>
                <a:latin typeface="Arial" charset="0"/>
              </a:rPr>
              <a:t>David G. </a:t>
            </a:r>
            <a:r>
              <a:rPr lang="en-US" sz="2400" dirty="0" err="1" smtClean="0">
                <a:solidFill>
                  <a:schemeClr val="bg1"/>
                </a:solidFill>
                <a:latin typeface="Arial" charset="0"/>
              </a:rPr>
              <a:t>Pyne</a:t>
            </a:r>
            <a:r>
              <a:rPr lang="en-US" sz="2400" dirty="0" smtClean="0">
                <a:solidFill>
                  <a:schemeClr val="bg1"/>
                </a:solidFill>
                <a:latin typeface="Arial" charset="0"/>
              </a:rPr>
              <a:t>, P.E.</a:t>
            </a:r>
          </a:p>
          <a:p>
            <a:pPr marL="176213" lvl="1" indent="-176213" algn="r">
              <a:buClr>
                <a:srgbClr val="AA9B5C"/>
              </a:buClr>
              <a:tabLst>
                <a:tab pos="457200" algn="l"/>
              </a:tabLst>
            </a:pPr>
            <a:r>
              <a:rPr lang="en-US" sz="2000" dirty="0" smtClean="0">
                <a:solidFill>
                  <a:schemeClr val="bg1"/>
                </a:solidFill>
                <a:latin typeface="Arial" charset="0"/>
              </a:rPr>
              <a:t>ASR Systems, LLC</a:t>
            </a:r>
          </a:p>
          <a:p>
            <a:pPr marL="176213" lvl="1" indent="-176213" algn="r">
              <a:buClr>
                <a:srgbClr val="AA9B5C"/>
              </a:buClr>
              <a:tabLst>
                <a:tab pos="457200" algn="l"/>
              </a:tabLst>
            </a:pPr>
            <a:r>
              <a:rPr lang="en-US" sz="2000" dirty="0" smtClean="0">
                <a:solidFill>
                  <a:schemeClr val="bg1"/>
                </a:solidFill>
                <a:latin typeface="Arial" charset="0"/>
              </a:rPr>
              <a:t>Gainesville, FL</a:t>
            </a:r>
          </a:p>
        </p:txBody>
      </p:sp>
      <p:pic>
        <p:nvPicPr>
          <p:cNvPr id="10" name="Picture 2" descr="ASR Well2"/>
          <p:cNvPicPr>
            <a:picLocks noChangeAspect="1" noChangeArrowheads="1"/>
          </p:cNvPicPr>
          <p:nvPr/>
        </p:nvPicPr>
        <p:blipFill>
          <a:blip r:embed="rId3" cstate="print"/>
          <a:srcRect/>
          <a:stretch>
            <a:fillRect/>
          </a:stretch>
        </p:blipFill>
        <p:spPr bwMode="auto">
          <a:xfrm>
            <a:off x="6172200" y="1733550"/>
            <a:ext cx="2514600" cy="1885950"/>
          </a:xfrm>
          <a:prstGeom prst="rect">
            <a:avLst/>
          </a:prstGeom>
          <a:noFill/>
        </p:spPr>
      </p:pic>
      <p:pic>
        <p:nvPicPr>
          <p:cNvPr id="13" name="Picture 12" descr="IMG_0039.JPG"/>
          <p:cNvPicPr>
            <a:picLocks noChangeAspect="1"/>
          </p:cNvPicPr>
          <p:nvPr/>
        </p:nvPicPr>
        <p:blipFill>
          <a:blip r:embed="rId4" cstate="print"/>
          <a:stretch>
            <a:fillRect/>
          </a:stretch>
        </p:blipFill>
        <p:spPr>
          <a:xfrm>
            <a:off x="6172200" y="3962400"/>
            <a:ext cx="2565400" cy="192405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hidden="1"/>
          <p:cNvSpPr>
            <a:spLocks noGrp="1" noChangeArrowheads="1"/>
          </p:cNvSpPr>
          <p:nvPr>
            <p:ph type="title"/>
          </p:nvPr>
        </p:nvSpPr>
        <p:spPr/>
        <p:txBody>
          <a:bodyPr/>
          <a:lstStyle/>
          <a:p>
            <a:pPr eaLnBrk="1" hangingPunct="1">
              <a:defRPr/>
            </a:pPr>
            <a:endParaRPr lang="en-US" smtClean="0"/>
          </a:p>
        </p:txBody>
      </p:sp>
      <p:sp>
        <p:nvSpPr>
          <p:cNvPr id="681987" name="Rectangle 3"/>
          <p:cNvSpPr>
            <a:spLocks noGrp="1" noChangeAspect="1" noChangeArrowheads="1"/>
          </p:cNvSpPr>
          <p:nvPr isPhoto="1"/>
        </p:nvSpPr>
        <p:spPr bwMode="auto">
          <a:xfrm>
            <a:off x="3048000" y="1981200"/>
            <a:ext cx="6096000" cy="3367088"/>
          </a:xfrm>
          <a:prstGeom prst="rect">
            <a:avLst/>
          </a:prstGeom>
          <a:blipFill dpi="0" rotWithShape="1">
            <a:blip r:embed="rId2" cstate="print"/>
            <a:srcRect/>
            <a:stretch>
              <a:fillRect b="-27652"/>
            </a:stretch>
          </a:blipFill>
          <a:ln w="9525">
            <a:solidFill>
              <a:schemeClr val="tx1"/>
            </a:solidFill>
            <a:miter lim="800000"/>
            <a:headEnd/>
            <a:tailEnd/>
          </a:ln>
          <a:effectLst/>
        </p:spPr>
        <p:txBody>
          <a:bodyPr/>
          <a:lstStyle/>
          <a:p>
            <a:pPr>
              <a:defRPr/>
            </a:pPr>
            <a:endParaRPr lang="en-US"/>
          </a:p>
        </p:txBody>
      </p:sp>
      <p:sp>
        <p:nvSpPr>
          <p:cNvPr id="14342" name="Text Box 4"/>
          <p:cNvSpPr txBox="1">
            <a:spLocks noChangeArrowheads="1"/>
          </p:cNvSpPr>
          <p:nvPr/>
        </p:nvSpPr>
        <p:spPr bwMode="auto">
          <a:xfrm>
            <a:off x="381000" y="482025"/>
            <a:ext cx="8305800" cy="646331"/>
          </a:xfrm>
          <a:prstGeom prst="rect">
            <a:avLst/>
          </a:prstGeom>
          <a:noFill/>
          <a:ln w="9525">
            <a:noFill/>
            <a:miter lim="800000"/>
            <a:headEnd/>
            <a:tailEnd/>
          </a:ln>
        </p:spPr>
        <p:txBody>
          <a:bodyPr wrap="square">
            <a:spAutoFit/>
          </a:bodyPr>
          <a:lstStyle/>
          <a:p>
            <a:pPr>
              <a:spcBef>
                <a:spcPct val="50000"/>
              </a:spcBef>
            </a:pPr>
            <a:r>
              <a:rPr lang="en-US" sz="3600" b="1" dirty="0" smtClean="0">
                <a:solidFill>
                  <a:schemeClr val="bg1"/>
                </a:solidFill>
                <a:latin typeface="Arial" pitchFamily="34" charset="0"/>
                <a:cs typeface="Arial" pitchFamily="34" charset="0"/>
              </a:rPr>
              <a:t>Recharge Alternatives Include…</a:t>
            </a:r>
            <a:endParaRPr lang="en-US" sz="3600" b="1" dirty="0">
              <a:solidFill>
                <a:schemeClr val="bg1"/>
              </a:solidFill>
              <a:latin typeface="Arial" pitchFamily="34" charset="0"/>
              <a:cs typeface="Arial" pitchFamily="34" charset="0"/>
            </a:endParaRPr>
          </a:p>
        </p:txBody>
      </p:sp>
      <p:sp>
        <p:nvSpPr>
          <p:cNvPr id="14343" name="Text Box 5"/>
          <p:cNvSpPr txBox="1">
            <a:spLocks noChangeArrowheads="1"/>
          </p:cNvSpPr>
          <p:nvPr/>
        </p:nvSpPr>
        <p:spPr bwMode="auto">
          <a:xfrm>
            <a:off x="152400" y="2058412"/>
            <a:ext cx="2971800" cy="4031873"/>
          </a:xfrm>
          <a:prstGeom prst="rect">
            <a:avLst/>
          </a:prstGeom>
          <a:noFill/>
          <a:ln w="9525">
            <a:noFill/>
            <a:miter lim="800000"/>
            <a:headEnd/>
            <a:tailEnd/>
          </a:ln>
        </p:spPr>
        <p:txBody>
          <a:bodyPr>
            <a:spAutoFit/>
          </a:bodyPr>
          <a:lstStyle/>
          <a:p>
            <a:pPr marL="280988" lvl="1" indent="-280988">
              <a:spcBef>
                <a:spcPct val="50000"/>
              </a:spcBef>
              <a:buFont typeface="Wingdings" pitchFamily="2" charset="2"/>
              <a:buChar char="§"/>
            </a:pPr>
            <a:r>
              <a:rPr lang="en-US" sz="2400" dirty="0" smtClean="0">
                <a:solidFill>
                  <a:schemeClr val="bg1"/>
                </a:solidFill>
                <a:latin typeface="Arial" pitchFamily="34" charset="0"/>
                <a:cs typeface="Arial" pitchFamily="34" charset="0"/>
              </a:rPr>
              <a:t>Basins</a:t>
            </a:r>
            <a:r>
              <a:rPr lang="en-US" sz="2400" dirty="0">
                <a:solidFill>
                  <a:schemeClr val="bg1"/>
                </a:solidFill>
                <a:latin typeface="Arial" pitchFamily="34" charset="0"/>
                <a:cs typeface="Arial" pitchFamily="34" charset="0"/>
              </a:rPr>
              <a:t>, channels</a:t>
            </a:r>
          </a:p>
          <a:p>
            <a:pPr marL="280988" lvl="1" indent="-280988">
              <a:spcBef>
                <a:spcPct val="50000"/>
              </a:spcBef>
              <a:buFont typeface="Wingdings" pitchFamily="2" charset="2"/>
              <a:buChar char="§"/>
            </a:pPr>
            <a:r>
              <a:rPr lang="en-US" sz="2400" dirty="0" err="1" smtClean="0">
                <a:solidFill>
                  <a:schemeClr val="bg1"/>
                </a:solidFill>
                <a:latin typeface="Arial" pitchFamily="34" charset="0"/>
                <a:cs typeface="Arial" pitchFamily="34" charset="0"/>
              </a:rPr>
              <a:t>Vadose</a:t>
            </a:r>
            <a:r>
              <a:rPr lang="en-US" sz="2400" dirty="0" smtClean="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zone wells</a:t>
            </a:r>
          </a:p>
          <a:p>
            <a:pPr marL="280988" lvl="1" indent="-280988">
              <a:spcBef>
                <a:spcPct val="50000"/>
              </a:spcBef>
              <a:buFont typeface="Wingdings" pitchFamily="2" charset="2"/>
              <a:buChar char="§"/>
            </a:pPr>
            <a:r>
              <a:rPr lang="en-US" sz="2400" dirty="0" smtClean="0">
                <a:solidFill>
                  <a:schemeClr val="bg1"/>
                </a:solidFill>
                <a:latin typeface="Arial" pitchFamily="34" charset="0"/>
                <a:cs typeface="Arial" pitchFamily="34" charset="0"/>
              </a:rPr>
              <a:t>Injection wells</a:t>
            </a:r>
          </a:p>
          <a:p>
            <a:pPr marL="738188" lvl="2" indent="-280988">
              <a:spcBef>
                <a:spcPct val="50000"/>
              </a:spcBef>
              <a:buFont typeface="Wingdings" pitchFamily="2" charset="2"/>
              <a:buChar char="§"/>
            </a:pPr>
            <a:r>
              <a:rPr lang="en-US" sz="2000" dirty="0" smtClean="0">
                <a:solidFill>
                  <a:schemeClr val="bg1"/>
                </a:solidFill>
                <a:latin typeface="Arial" pitchFamily="34" charset="0"/>
                <a:cs typeface="Arial" pitchFamily="34" charset="0"/>
              </a:rPr>
              <a:t>Recovery from different well</a:t>
            </a:r>
          </a:p>
          <a:p>
            <a:pPr marL="738188" lvl="2" indent="-280988">
              <a:spcBef>
                <a:spcPct val="50000"/>
              </a:spcBef>
              <a:buFont typeface="Wingdings" pitchFamily="2" charset="2"/>
              <a:buChar char="§"/>
            </a:pPr>
            <a:r>
              <a:rPr lang="en-US" sz="2000" dirty="0" smtClean="0">
                <a:solidFill>
                  <a:schemeClr val="bg1"/>
                </a:solidFill>
                <a:latin typeface="Arial" pitchFamily="34" charset="0"/>
                <a:cs typeface="Arial" pitchFamily="34" charset="0"/>
              </a:rPr>
              <a:t>Recovery from injection well</a:t>
            </a:r>
          </a:p>
          <a:p>
            <a:pPr marL="280988" lvl="1" indent="-280988">
              <a:spcBef>
                <a:spcPct val="50000"/>
              </a:spcBef>
              <a:buFont typeface="Wingdings" pitchFamily="2" charset="2"/>
              <a:buChar char="§"/>
            </a:pPr>
            <a:endParaRPr lang="en-US" sz="2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R Well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075" name="Text Box 3"/>
          <p:cNvSpPr txBox="1">
            <a:spLocks noChangeArrowheads="1"/>
          </p:cNvSpPr>
          <p:nvPr/>
        </p:nvSpPr>
        <p:spPr bwMode="auto">
          <a:xfrm>
            <a:off x="7427913" y="3921125"/>
            <a:ext cx="1068387" cy="1552575"/>
          </a:xfrm>
          <a:prstGeom prst="rect">
            <a:avLst/>
          </a:prstGeom>
          <a:noFill/>
          <a:ln w="12700">
            <a:noFill/>
            <a:miter lim="800000"/>
            <a:headEnd/>
            <a:tailEnd/>
          </a:ln>
          <a:effectLst/>
        </p:spPr>
        <p:txBody>
          <a:bodyPr wrap="none" anchor="ctr">
            <a:spAutoFit/>
          </a:bodyPr>
          <a:lstStyle/>
          <a:p>
            <a:pPr algn="ctr" eaLnBrk="0" hangingPunct="0">
              <a:spcBef>
                <a:spcPct val="50000"/>
              </a:spcBef>
            </a:pPr>
            <a:r>
              <a:rPr lang="en-US" sz="2400"/>
              <a:t>Native</a:t>
            </a:r>
          </a:p>
          <a:p>
            <a:pPr algn="ctr" eaLnBrk="0" hangingPunct="0">
              <a:spcBef>
                <a:spcPct val="50000"/>
              </a:spcBef>
            </a:pPr>
            <a:r>
              <a:rPr lang="en-US" sz="2400"/>
              <a:t>Ground</a:t>
            </a:r>
          </a:p>
          <a:p>
            <a:pPr algn="ctr" eaLnBrk="0" hangingPunct="0">
              <a:spcBef>
                <a:spcPct val="50000"/>
              </a:spcBef>
            </a:pPr>
            <a:r>
              <a:rPr lang="en-US" sz="2400"/>
              <a:t>Water</a:t>
            </a:r>
          </a:p>
        </p:txBody>
      </p:sp>
      <p:sp>
        <p:nvSpPr>
          <p:cNvPr id="3076" name="Text Box 4"/>
          <p:cNvSpPr txBox="1">
            <a:spLocks noChangeArrowheads="1"/>
          </p:cNvSpPr>
          <p:nvPr/>
        </p:nvSpPr>
        <p:spPr bwMode="auto">
          <a:xfrm>
            <a:off x="603250" y="3921125"/>
            <a:ext cx="1068388" cy="1552575"/>
          </a:xfrm>
          <a:prstGeom prst="rect">
            <a:avLst/>
          </a:prstGeom>
          <a:noFill/>
          <a:ln w="12700">
            <a:noFill/>
            <a:miter lim="800000"/>
            <a:headEnd/>
            <a:tailEnd/>
          </a:ln>
          <a:effectLst/>
        </p:spPr>
        <p:txBody>
          <a:bodyPr wrap="none" anchor="ctr">
            <a:spAutoFit/>
          </a:bodyPr>
          <a:lstStyle/>
          <a:p>
            <a:pPr algn="ctr" eaLnBrk="0" hangingPunct="0">
              <a:spcBef>
                <a:spcPct val="50000"/>
              </a:spcBef>
            </a:pPr>
            <a:r>
              <a:rPr lang="en-US" sz="2400"/>
              <a:t>Native</a:t>
            </a:r>
          </a:p>
          <a:p>
            <a:pPr algn="ctr" eaLnBrk="0" hangingPunct="0">
              <a:spcBef>
                <a:spcPct val="50000"/>
              </a:spcBef>
            </a:pPr>
            <a:r>
              <a:rPr lang="en-US" sz="2400"/>
              <a:t>Ground</a:t>
            </a:r>
          </a:p>
          <a:p>
            <a:pPr algn="ctr" eaLnBrk="0" hangingPunct="0">
              <a:spcBef>
                <a:spcPct val="50000"/>
              </a:spcBef>
            </a:pPr>
            <a:r>
              <a:rPr lang="en-US" sz="2400"/>
              <a:t>Water</a:t>
            </a:r>
          </a:p>
        </p:txBody>
      </p:sp>
      <p:sp>
        <p:nvSpPr>
          <p:cNvPr id="3077" name="Text Box 5"/>
          <p:cNvSpPr txBox="1">
            <a:spLocks noChangeArrowheads="1"/>
          </p:cNvSpPr>
          <p:nvPr/>
        </p:nvSpPr>
        <p:spPr bwMode="auto">
          <a:xfrm>
            <a:off x="1169988" y="2857500"/>
            <a:ext cx="2063750" cy="457200"/>
          </a:xfrm>
          <a:prstGeom prst="rect">
            <a:avLst/>
          </a:prstGeom>
          <a:noFill/>
          <a:ln w="12700">
            <a:noFill/>
            <a:miter lim="800000"/>
            <a:headEnd/>
            <a:tailEnd/>
          </a:ln>
          <a:effectLst/>
        </p:spPr>
        <p:txBody>
          <a:bodyPr wrap="none" anchor="ctr">
            <a:spAutoFit/>
          </a:bodyPr>
          <a:lstStyle/>
          <a:p>
            <a:pPr algn="ctr" eaLnBrk="0" hangingPunct="0"/>
            <a:r>
              <a:rPr lang="en-US" sz="2400" dirty="0">
                <a:solidFill>
                  <a:srgbClr val="714400"/>
                </a:solidFill>
              </a:rPr>
              <a:t>Confining Layer</a:t>
            </a:r>
          </a:p>
        </p:txBody>
      </p:sp>
      <p:sp>
        <p:nvSpPr>
          <p:cNvPr id="3078" name="Text Box 6"/>
          <p:cNvSpPr txBox="1">
            <a:spLocks noChangeArrowheads="1"/>
          </p:cNvSpPr>
          <p:nvPr/>
        </p:nvSpPr>
        <p:spPr bwMode="auto">
          <a:xfrm>
            <a:off x="5835650" y="2886075"/>
            <a:ext cx="2063750" cy="457200"/>
          </a:xfrm>
          <a:prstGeom prst="rect">
            <a:avLst/>
          </a:prstGeom>
          <a:noFill/>
          <a:ln w="12700">
            <a:noFill/>
            <a:miter lim="800000"/>
            <a:headEnd/>
            <a:tailEnd/>
          </a:ln>
          <a:effectLst/>
        </p:spPr>
        <p:txBody>
          <a:bodyPr wrap="none" anchor="ctr">
            <a:spAutoFit/>
          </a:bodyPr>
          <a:lstStyle/>
          <a:p>
            <a:pPr algn="ctr" eaLnBrk="0" hangingPunct="0"/>
            <a:r>
              <a:rPr lang="en-US" sz="2400">
                <a:solidFill>
                  <a:srgbClr val="714400"/>
                </a:solidFill>
              </a:rPr>
              <a:t>Confining Layer</a:t>
            </a:r>
          </a:p>
        </p:txBody>
      </p:sp>
      <p:sp>
        <p:nvSpPr>
          <p:cNvPr id="3079" name="Text Box 7"/>
          <p:cNvSpPr txBox="1">
            <a:spLocks noChangeArrowheads="1"/>
          </p:cNvSpPr>
          <p:nvPr/>
        </p:nvSpPr>
        <p:spPr bwMode="auto">
          <a:xfrm>
            <a:off x="3048000" y="6326188"/>
            <a:ext cx="3089275" cy="457200"/>
          </a:xfrm>
          <a:prstGeom prst="rect">
            <a:avLst/>
          </a:prstGeom>
          <a:noFill/>
          <a:ln w="12700">
            <a:noFill/>
            <a:miter lim="800000"/>
            <a:headEnd/>
            <a:tailEnd/>
          </a:ln>
          <a:effectLst/>
        </p:spPr>
        <p:txBody>
          <a:bodyPr anchor="ctr">
            <a:spAutoFit/>
          </a:bodyPr>
          <a:lstStyle/>
          <a:p>
            <a:pPr algn="ctr" eaLnBrk="0" hangingPunct="0"/>
            <a:r>
              <a:rPr lang="en-US" sz="2400">
                <a:solidFill>
                  <a:schemeClr val="bg1"/>
                </a:solidFill>
              </a:rPr>
              <a:t>Confining Layer</a:t>
            </a:r>
          </a:p>
        </p:txBody>
      </p:sp>
      <p:sp>
        <p:nvSpPr>
          <p:cNvPr id="3080" name="Text Box 8"/>
          <p:cNvSpPr txBox="1">
            <a:spLocks noChangeArrowheads="1"/>
          </p:cNvSpPr>
          <p:nvPr/>
        </p:nvSpPr>
        <p:spPr bwMode="auto">
          <a:xfrm>
            <a:off x="6172200" y="4343400"/>
            <a:ext cx="996950" cy="822325"/>
          </a:xfrm>
          <a:prstGeom prst="rect">
            <a:avLst/>
          </a:prstGeom>
          <a:noFill/>
          <a:ln w="12700">
            <a:noFill/>
            <a:miter lim="800000"/>
            <a:headEnd/>
            <a:tailEnd/>
          </a:ln>
          <a:effectLst/>
        </p:spPr>
        <p:txBody>
          <a:bodyPr wrap="none" anchor="ctr">
            <a:spAutoFit/>
          </a:bodyPr>
          <a:lstStyle/>
          <a:p>
            <a:pPr algn="ctr" eaLnBrk="0" hangingPunct="0"/>
            <a:r>
              <a:rPr lang="en-US" sz="2400">
                <a:solidFill>
                  <a:srgbClr val="5F5F5F"/>
                </a:solidFill>
              </a:rPr>
              <a:t>Buffer</a:t>
            </a:r>
          </a:p>
          <a:p>
            <a:pPr algn="ctr" eaLnBrk="0" hangingPunct="0"/>
            <a:r>
              <a:rPr lang="en-US" sz="2400">
                <a:solidFill>
                  <a:srgbClr val="5F5F5F"/>
                </a:solidFill>
              </a:rPr>
              <a:t>Zone</a:t>
            </a:r>
          </a:p>
        </p:txBody>
      </p:sp>
      <p:sp>
        <p:nvSpPr>
          <p:cNvPr id="3081" name="Text Box 9"/>
          <p:cNvSpPr txBox="1">
            <a:spLocks noChangeArrowheads="1"/>
          </p:cNvSpPr>
          <p:nvPr/>
        </p:nvSpPr>
        <p:spPr bwMode="auto">
          <a:xfrm>
            <a:off x="1968500" y="4360863"/>
            <a:ext cx="996950" cy="822325"/>
          </a:xfrm>
          <a:prstGeom prst="rect">
            <a:avLst/>
          </a:prstGeom>
          <a:noFill/>
          <a:ln w="12700">
            <a:noFill/>
            <a:miter lim="800000"/>
            <a:headEnd/>
            <a:tailEnd/>
          </a:ln>
          <a:effectLst/>
        </p:spPr>
        <p:txBody>
          <a:bodyPr wrap="none" anchor="ctr">
            <a:spAutoFit/>
          </a:bodyPr>
          <a:lstStyle/>
          <a:p>
            <a:pPr algn="ctr" eaLnBrk="0" hangingPunct="0"/>
            <a:r>
              <a:rPr lang="en-US" sz="2400">
                <a:solidFill>
                  <a:srgbClr val="5F5F5F"/>
                </a:solidFill>
              </a:rPr>
              <a:t>Buffer</a:t>
            </a:r>
          </a:p>
          <a:p>
            <a:pPr algn="ctr" eaLnBrk="0" hangingPunct="0"/>
            <a:r>
              <a:rPr lang="en-US" sz="2400">
                <a:solidFill>
                  <a:srgbClr val="5F5F5F"/>
                </a:solidFill>
              </a:rPr>
              <a:t>Zone</a:t>
            </a:r>
          </a:p>
        </p:txBody>
      </p:sp>
      <p:sp>
        <p:nvSpPr>
          <p:cNvPr id="3082" name="Text Box 10"/>
          <p:cNvSpPr txBox="1">
            <a:spLocks noChangeArrowheads="1"/>
          </p:cNvSpPr>
          <p:nvPr/>
        </p:nvSpPr>
        <p:spPr bwMode="auto">
          <a:xfrm>
            <a:off x="5053013" y="4332288"/>
            <a:ext cx="962025" cy="822325"/>
          </a:xfrm>
          <a:prstGeom prst="rect">
            <a:avLst/>
          </a:prstGeom>
          <a:noFill/>
          <a:ln w="12700">
            <a:noFill/>
            <a:miter lim="800000"/>
            <a:headEnd/>
            <a:tailEnd/>
          </a:ln>
          <a:effectLst/>
        </p:spPr>
        <p:txBody>
          <a:bodyPr wrap="none" anchor="ctr">
            <a:spAutoFit/>
          </a:bodyPr>
          <a:lstStyle/>
          <a:p>
            <a:pPr algn="ctr" eaLnBrk="0" hangingPunct="0"/>
            <a:r>
              <a:rPr lang="en-US" sz="2400">
                <a:solidFill>
                  <a:srgbClr val="3365FB"/>
                </a:solidFill>
              </a:rPr>
              <a:t>Stored</a:t>
            </a:r>
          </a:p>
          <a:p>
            <a:pPr algn="ctr" eaLnBrk="0" hangingPunct="0"/>
            <a:r>
              <a:rPr lang="en-US" sz="2400">
                <a:solidFill>
                  <a:srgbClr val="3365FB"/>
                </a:solidFill>
              </a:rPr>
              <a:t>Water</a:t>
            </a:r>
            <a:endParaRPr lang="en-US" sz="2400">
              <a:solidFill>
                <a:schemeClr val="bg1"/>
              </a:solidFill>
            </a:endParaRPr>
          </a:p>
        </p:txBody>
      </p:sp>
      <p:sp>
        <p:nvSpPr>
          <p:cNvPr id="3083" name="Text Box 11"/>
          <p:cNvSpPr txBox="1">
            <a:spLocks noChangeArrowheads="1"/>
          </p:cNvSpPr>
          <p:nvPr/>
        </p:nvSpPr>
        <p:spPr bwMode="auto">
          <a:xfrm>
            <a:off x="3130550" y="4341813"/>
            <a:ext cx="963613" cy="822325"/>
          </a:xfrm>
          <a:prstGeom prst="rect">
            <a:avLst/>
          </a:prstGeom>
          <a:noFill/>
          <a:ln w="12700">
            <a:noFill/>
            <a:miter lim="800000"/>
            <a:headEnd/>
            <a:tailEnd/>
          </a:ln>
          <a:effectLst/>
        </p:spPr>
        <p:txBody>
          <a:bodyPr wrap="none" anchor="ctr">
            <a:spAutoFit/>
          </a:bodyPr>
          <a:lstStyle/>
          <a:p>
            <a:pPr algn="ctr" eaLnBrk="0" hangingPunct="0"/>
            <a:r>
              <a:rPr lang="en-US" sz="2400">
                <a:solidFill>
                  <a:srgbClr val="3365FB"/>
                </a:solidFill>
              </a:rPr>
              <a:t>Stored</a:t>
            </a:r>
          </a:p>
          <a:p>
            <a:pPr algn="ctr" eaLnBrk="0" hangingPunct="0"/>
            <a:r>
              <a:rPr lang="en-US" sz="2400">
                <a:solidFill>
                  <a:srgbClr val="3365FB"/>
                </a:solidFill>
              </a:rPr>
              <a:t>Water</a:t>
            </a:r>
            <a:endParaRPr lang="en-US" sz="2400">
              <a:solidFill>
                <a:schemeClr val="bg1"/>
              </a:solidFill>
            </a:endParaRPr>
          </a:p>
        </p:txBody>
      </p:sp>
      <p:sp>
        <p:nvSpPr>
          <p:cNvPr id="3084" name="Line 12"/>
          <p:cNvSpPr>
            <a:spLocks noChangeShapeType="1"/>
          </p:cNvSpPr>
          <p:nvPr/>
        </p:nvSpPr>
        <p:spPr bwMode="auto">
          <a:xfrm>
            <a:off x="7386638" y="5929313"/>
            <a:ext cx="0" cy="333375"/>
          </a:xfrm>
          <a:prstGeom prst="line">
            <a:avLst/>
          </a:prstGeom>
          <a:noFill/>
          <a:ln w="28575">
            <a:solidFill>
              <a:schemeClr val="bg1"/>
            </a:solidFill>
            <a:round/>
            <a:headEnd/>
            <a:tailEnd/>
          </a:ln>
          <a:effectLst/>
        </p:spPr>
        <p:txBody>
          <a:bodyPr wrap="none" anchor="ctr"/>
          <a:lstStyle/>
          <a:p>
            <a:endParaRPr lang="en-US"/>
          </a:p>
        </p:txBody>
      </p:sp>
      <p:sp>
        <p:nvSpPr>
          <p:cNvPr id="3085" name="Line 13"/>
          <p:cNvSpPr>
            <a:spLocks noChangeShapeType="1"/>
          </p:cNvSpPr>
          <p:nvPr/>
        </p:nvSpPr>
        <p:spPr bwMode="auto">
          <a:xfrm>
            <a:off x="1844675" y="5921375"/>
            <a:ext cx="0" cy="333375"/>
          </a:xfrm>
          <a:prstGeom prst="line">
            <a:avLst/>
          </a:prstGeom>
          <a:noFill/>
          <a:ln w="28575">
            <a:solidFill>
              <a:schemeClr val="bg1"/>
            </a:solidFill>
            <a:round/>
            <a:headEnd/>
            <a:tailEnd/>
          </a:ln>
          <a:effectLst/>
        </p:spPr>
        <p:txBody>
          <a:bodyPr wrap="none" anchor="ctr"/>
          <a:lstStyle/>
          <a:p>
            <a:endParaRPr lang="en-US"/>
          </a:p>
        </p:txBody>
      </p:sp>
      <p:sp>
        <p:nvSpPr>
          <p:cNvPr id="3086" name="Freeform 14"/>
          <p:cNvSpPr>
            <a:spLocks/>
          </p:cNvSpPr>
          <p:nvPr/>
        </p:nvSpPr>
        <p:spPr bwMode="auto">
          <a:xfrm>
            <a:off x="5924550" y="6107113"/>
            <a:ext cx="1466850" cy="1587"/>
          </a:xfrm>
          <a:custGeom>
            <a:avLst/>
            <a:gdLst/>
            <a:ahLst/>
            <a:cxnLst>
              <a:cxn ang="0">
                <a:pos x="0" y="0"/>
              </a:cxn>
              <a:cxn ang="0">
                <a:pos x="1040" y="0"/>
              </a:cxn>
            </a:cxnLst>
            <a:rect l="0" t="0" r="r" b="b"/>
            <a:pathLst>
              <a:path w="1040" h="1">
                <a:moveTo>
                  <a:pt x="0" y="0"/>
                </a:moveTo>
                <a:lnTo>
                  <a:pt x="1040" y="0"/>
                </a:lnTo>
              </a:path>
            </a:pathLst>
          </a:custGeom>
          <a:noFill/>
          <a:ln w="28575" cap="flat" cmpd="sng">
            <a:solidFill>
              <a:schemeClr val="bg1"/>
            </a:solidFill>
            <a:prstDash val="solid"/>
            <a:round/>
            <a:headEnd type="none" w="med" len="med"/>
            <a:tailEnd type="triangle" w="med" len="med"/>
          </a:ln>
          <a:effectLst/>
        </p:spPr>
        <p:txBody>
          <a:bodyPr wrap="none" anchor="ctr"/>
          <a:lstStyle/>
          <a:p>
            <a:endParaRPr lang="en-US"/>
          </a:p>
        </p:txBody>
      </p:sp>
      <p:sp>
        <p:nvSpPr>
          <p:cNvPr id="3087" name="Freeform 15"/>
          <p:cNvSpPr>
            <a:spLocks/>
          </p:cNvSpPr>
          <p:nvPr/>
        </p:nvSpPr>
        <p:spPr bwMode="auto">
          <a:xfrm flipV="1">
            <a:off x="1828800" y="6019800"/>
            <a:ext cx="1498600" cy="85725"/>
          </a:xfrm>
          <a:custGeom>
            <a:avLst/>
            <a:gdLst/>
            <a:ahLst/>
            <a:cxnLst>
              <a:cxn ang="0">
                <a:pos x="1020" y="0"/>
              </a:cxn>
              <a:cxn ang="0">
                <a:pos x="0" y="0"/>
              </a:cxn>
            </a:cxnLst>
            <a:rect l="0" t="0" r="r" b="b"/>
            <a:pathLst>
              <a:path w="1020" h="1">
                <a:moveTo>
                  <a:pt x="1020" y="0"/>
                </a:moveTo>
                <a:lnTo>
                  <a:pt x="0" y="0"/>
                </a:lnTo>
              </a:path>
            </a:pathLst>
          </a:custGeom>
          <a:noFill/>
          <a:ln w="28575" cap="flat" cmpd="sng">
            <a:solidFill>
              <a:schemeClr val="bg1"/>
            </a:solidFill>
            <a:prstDash val="solid"/>
            <a:round/>
            <a:headEnd type="none" w="med" len="med"/>
            <a:tailEnd type="triangle" w="med" len="med"/>
          </a:ln>
          <a:effectLst/>
        </p:spPr>
        <p:txBody>
          <a:bodyPr wrap="none" anchor="ctr"/>
          <a:lstStyle/>
          <a:p>
            <a:endParaRPr lang="en-US"/>
          </a:p>
        </p:txBody>
      </p:sp>
      <p:sp>
        <p:nvSpPr>
          <p:cNvPr id="3088" name="Text Box 16"/>
          <p:cNvSpPr txBox="1">
            <a:spLocks noChangeArrowheads="1"/>
          </p:cNvSpPr>
          <p:nvPr/>
        </p:nvSpPr>
        <p:spPr bwMode="auto">
          <a:xfrm>
            <a:off x="3090863" y="5975350"/>
            <a:ext cx="3081337" cy="366713"/>
          </a:xfrm>
          <a:prstGeom prst="rect">
            <a:avLst/>
          </a:prstGeom>
          <a:noFill/>
          <a:ln w="12700">
            <a:noFill/>
            <a:miter lim="800000"/>
            <a:headEnd/>
            <a:tailEnd/>
          </a:ln>
          <a:effectLst/>
        </p:spPr>
        <p:txBody>
          <a:bodyPr anchor="ctr">
            <a:spAutoFit/>
          </a:bodyPr>
          <a:lstStyle/>
          <a:p>
            <a:pPr algn="ctr" eaLnBrk="0" hangingPunct="0"/>
            <a:r>
              <a:rPr lang="en-US" b="1">
                <a:solidFill>
                  <a:schemeClr val="bg1"/>
                </a:solidFill>
              </a:rPr>
              <a:t>Target Storage Volume</a:t>
            </a:r>
          </a:p>
        </p:txBody>
      </p:sp>
      <p:grpSp>
        <p:nvGrpSpPr>
          <p:cNvPr id="2" name="Group 17"/>
          <p:cNvGrpSpPr>
            <a:grpSpLocks/>
          </p:cNvGrpSpPr>
          <p:nvPr/>
        </p:nvGrpSpPr>
        <p:grpSpPr bwMode="auto">
          <a:xfrm>
            <a:off x="3614738" y="568325"/>
            <a:ext cx="1871662" cy="608013"/>
            <a:chOff x="2562" y="358"/>
            <a:chExt cx="1326" cy="383"/>
          </a:xfrm>
        </p:grpSpPr>
        <p:sp>
          <p:nvSpPr>
            <p:cNvPr id="3090" name="Rectangle 18"/>
            <p:cNvSpPr>
              <a:spLocks noChangeArrowheads="1"/>
            </p:cNvSpPr>
            <p:nvPr/>
          </p:nvSpPr>
          <p:spPr bwMode="auto">
            <a:xfrm>
              <a:off x="2562" y="378"/>
              <a:ext cx="1326" cy="348"/>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pSp>
          <p:nvGrpSpPr>
            <p:cNvPr id="3" name="Group 19"/>
            <p:cNvGrpSpPr>
              <a:grpSpLocks/>
            </p:cNvGrpSpPr>
            <p:nvPr/>
          </p:nvGrpSpPr>
          <p:grpSpPr bwMode="auto">
            <a:xfrm>
              <a:off x="2590" y="358"/>
              <a:ext cx="1278" cy="383"/>
              <a:chOff x="2608" y="442"/>
              <a:chExt cx="1278" cy="383"/>
            </a:xfrm>
          </p:grpSpPr>
          <p:sp>
            <p:nvSpPr>
              <p:cNvPr id="3092" name="Text Box 20"/>
              <p:cNvSpPr txBox="1">
                <a:spLocks noChangeArrowheads="1"/>
              </p:cNvSpPr>
              <p:nvPr/>
            </p:nvSpPr>
            <p:spPr bwMode="auto">
              <a:xfrm>
                <a:off x="2632" y="460"/>
                <a:ext cx="1254" cy="365"/>
              </a:xfrm>
              <a:prstGeom prst="rect">
                <a:avLst/>
              </a:prstGeom>
              <a:noFill/>
              <a:ln w="12700">
                <a:noFill/>
                <a:miter lim="800000"/>
                <a:headEnd/>
                <a:tailEnd/>
              </a:ln>
              <a:effectLst/>
            </p:spPr>
            <p:txBody>
              <a:bodyPr wrap="none" anchor="ctr">
                <a:spAutoFit/>
              </a:bodyPr>
              <a:lstStyle/>
              <a:p>
                <a:pPr algn="ctr" eaLnBrk="0" hangingPunct="0">
                  <a:spcBef>
                    <a:spcPct val="50000"/>
                  </a:spcBef>
                </a:pPr>
                <a:r>
                  <a:rPr lang="en-US" sz="3200" b="1">
                    <a:solidFill>
                      <a:schemeClr val="bg2"/>
                    </a:solidFill>
                  </a:rPr>
                  <a:t>ASR Well</a:t>
                </a:r>
              </a:p>
            </p:txBody>
          </p:sp>
          <p:sp>
            <p:nvSpPr>
              <p:cNvPr id="3093" name="Text Box 21"/>
              <p:cNvSpPr txBox="1">
                <a:spLocks noChangeArrowheads="1"/>
              </p:cNvSpPr>
              <p:nvPr/>
            </p:nvSpPr>
            <p:spPr bwMode="auto">
              <a:xfrm>
                <a:off x="2608" y="442"/>
                <a:ext cx="1254" cy="365"/>
              </a:xfrm>
              <a:prstGeom prst="rect">
                <a:avLst/>
              </a:prstGeom>
              <a:noFill/>
              <a:ln w="12700">
                <a:noFill/>
                <a:miter lim="800000"/>
                <a:headEnd/>
                <a:tailEnd/>
              </a:ln>
              <a:effectLst/>
            </p:spPr>
            <p:txBody>
              <a:bodyPr wrap="none" anchor="ctr">
                <a:spAutoFit/>
              </a:bodyPr>
              <a:lstStyle/>
              <a:p>
                <a:pPr algn="ctr" eaLnBrk="0" hangingPunct="0">
                  <a:spcBef>
                    <a:spcPct val="50000"/>
                  </a:spcBef>
                </a:pPr>
                <a:r>
                  <a:rPr lang="en-US" sz="3200" b="1">
                    <a:solidFill>
                      <a:schemeClr val="accent2"/>
                    </a:solidFill>
                  </a:rPr>
                  <a:t>ASR Well</a:t>
                </a: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5"/>
          <p:cNvGrpSpPr>
            <a:grpSpLocks noChangeAspect="1"/>
          </p:cNvGrpSpPr>
          <p:nvPr/>
        </p:nvGrpSpPr>
        <p:grpSpPr bwMode="auto">
          <a:xfrm>
            <a:off x="1066800" y="1828800"/>
            <a:ext cx="6858000" cy="4366105"/>
            <a:chOff x="728" y="1548"/>
            <a:chExt cx="12963" cy="8252"/>
          </a:xfrm>
        </p:grpSpPr>
        <p:sp>
          <p:nvSpPr>
            <p:cNvPr id="5" name="AutoShape 331"/>
            <p:cNvSpPr>
              <a:spLocks noChangeAspect="1" noChangeArrowheads="1" noTextEdit="1"/>
            </p:cNvSpPr>
            <p:nvPr/>
          </p:nvSpPr>
          <p:spPr bwMode="auto">
            <a:xfrm>
              <a:off x="728" y="1548"/>
              <a:ext cx="12963" cy="8252"/>
            </a:xfrm>
            <a:prstGeom prst="rect">
              <a:avLst/>
            </a:prstGeom>
            <a:noFill/>
          </p:spPr>
          <p:txBody>
            <a:bodyPr/>
            <a:lstStyle/>
            <a:p>
              <a:endParaRPr lang="en-US"/>
            </a:p>
          </p:txBody>
        </p:sp>
        <p:pic>
          <p:nvPicPr>
            <p:cNvPr id="6" name="Picture 330" descr="USA Map copy"/>
            <p:cNvPicPr>
              <a:picLocks noChangeAspect="1" noChangeArrowheads="1"/>
            </p:cNvPicPr>
            <p:nvPr/>
          </p:nvPicPr>
          <p:blipFill>
            <a:blip r:embed="rId2" cstate="print"/>
            <a:srcRect/>
            <a:stretch>
              <a:fillRect/>
            </a:stretch>
          </p:blipFill>
          <p:spPr bwMode="auto">
            <a:xfrm>
              <a:off x="968" y="1548"/>
              <a:ext cx="12723" cy="7992"/>
            </a:xfrm>
            <a:prstGeom prst="rect">
              <a:avLst/>
            </a:prstGeom>
            <a:noFill/>
          </p:spPr>
        </p:pic>
        <p:sp>
          <p:nvSpPr>
            <p:cNvPr id="7" name="Oval 329"/>
            <p:cNvSpPr>
              <a:spLocks noChangeArrowheads="1"/>
            </p:cNvSpPr>
            <p:nvPr/>
          </p:nvSpPr>
          <p:spPr bwMode="auto">
            <a:xfrm>
              <a:off x="1568" y="288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 name="Oval 328"/>
            <p:cNvSpPr>
              <a:spLocks noChangeArrowheads="1"/>
            </p:cNvSpPr>
            <p:nvPr/>
          </p:nvSpPr>
          <p:spPr bwMode="auto">
            <a:xfrm>
              <a:off x="11649" y="820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9" name="Oval 327"/>
            <p:cNvSpPr>
              <a:spLocks noChangeArrowheads="1"/>
            </p:cNvSpPr>
            <p:nvPr/>
          </p:nvSpPr>
          <p:spPr bwMode="auto">
            <a:xfrm>
              <a:off x="1568" y="590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0" name="Oval 326"/>
            <p:cNvSpPr>
              <a:spLocks noChangeArrowheads="1"/>
            </p:cNvSpPr>
            <p:nvPr/>
          </p:nvSpPr>
          <p:spPr bwMode="auto">
            <a:xfrm>
              <a:off x="1448" y="578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1" name="Oval 325"/>
            <p:cNvSpPr>
              <a:spLocks noChangeArrowheads="1"/>
            </p:cNvSpPr>
            <p:nvPr/>
          </p:nvSpPr>
          <p:spPr bwMode="auto">
            <a:xfrm>
              <a:off x="3848" y="469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2" name="Oval 324"/>
            <p:cNvSpPr>
              <a:spLocks noChangeArrowheads="1"/>
            </p:cNvSpPr>
            <p:nvPr/>
          </p:nvSpPr>
          <p:spPr bwMode="auto">
            <a:xfrm>
              <a:off x="1928" y="191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3" name="Oval 323"/>
            <p:cNvSpPr>
              <a:spLocks noChangeArrowheads="1"/>
            </p:cNvSpPr>
            <p:nvPr/>
          </p:nvSpPr>
          <p:spPr bwMode="auto">
            <a:xfrm>
              <a:off x="10809" y="372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4" name="Oval 322"/>
            <p:cNvSpPr>
              <a:spLocks noChangeArrowheads="1"/>
            </p:cNvSpPr>
            <p:nvPr/>
          </p:nvSpPr>
          <p:spPr bwMode="auto">
            <a:xfrm>
              <a:off x="9129" y="372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5" name="Oval 321"/>
            <p:cNvSpPr>
              <a:spLocks noChangeArrowheads="1"/>
            </p:cNvSpPr>
            <p:nvPr/>
          </p:nvSpPr>
          <p:spPr bwMode="auto">
            <a:xfrm>
              <a:off x="8169" y="433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6" name="Oval 320"/>
            <p:cNvSpPr>
              <a:spLocks noChangeArrowheads="1"/>
            </p:cNvSpPr>
            <p:nvPr/>
          </p:nvSpPr>
          <p:spPr bwMode="auto">
            <a:xfrm>
              <a:off x="6848" y="796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7" name="Oval 319"/>
            <p:cNvSpPr>
              <a:spLocks noChangeArrowheads="1"/>
            </p:cNvSpPr>
            <p:nvPr/>
          </p:nvSpPr>
          <p:spPr bwMode="auto">
            <a:xfrm>
              <a:off x="6728" y="784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8" name="Oval 318"/>
            <p:cNvSpPr>
              <a:spLocks noChangeArrowheads="1"/>
            </p:cNvSpPr>
            <p:nvPr/>
          </p:nvSpPr>
          <p:spPr bwMode="auto">
            <a:xfrm>
              <a:off x="11409" y="699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19" name="Oval 317"/>
            <p:cNvSpPr>
              <a:spLocks noChangeArrowheads="1"/>
            </p:cNvSpPr>
            <p:nvPr/>
          </p:nvSpPr>
          <p:spPr bwMode="auto">
            <a:xfrm>
              <a:off x="11529" y="687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0" name="Oval 316"/>
            <p:cNvSpPr>
              <a:spLocks noChangeArrowheads="1"/>
            </p:cNvSpPr>
            <p:nvPr/>
          </p:nvSpPr>
          <p:spPr bwMode="auto">
            <a:xfrm>
              <a:off x="11649" y="675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1" name="Oval 315"/>
            <p:cNvSpPr>
              <a:spLocks noChangeArrowheads="1"/>
            </p:cNvSpPr>
            <p:nvPr/>
          </p:nvSpPr>
          <p:spPr bwMode="auto">
            <a:xfrm>
              <a:off x="11889" y="651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2" name="Oval 314"/>
            <p:cNvSpPr>
              <a:spLocks noChangeArrowheads="1"/>
            </p:cNvSpPr>
            <p:nvPr/>
          </p:nvSpPr>
          <p:spPr bwMode="auto">
            <a:xfrm>
              <a:off x="12009" y="868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3" name="Oval 313"/>
            <p:cNvSpPr>
              <a:spLocks noChangeArrowheads="1"/>
            </p:cNvSpPr>
            <p:nvPr/>
          </p:nvSpPr>
          <p:spPr bwMode="auto">
            <a:xfrm>
              <a:off x="11889" y="856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4" name="Oval 312"/>
            <p:cNvSpPr>
              <a:spLocks noChangeArrowheads="1"/>
            </p:cNvSpPr>
            <p:nvPr/>
          </p:nvSpPr>
          <p:spPr bwMode="auto">
            <a:xfrm>
              <a:off x="11409" y="864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5" name="Oval 311"/>
            <p:cNvSpPr>
              <a:spLocks noChangeArrowheads="1"/>
            </p:cNvSpPr>
            <p:nvPr/>
          </p:nvSpPr>
          <p:spPr bwMode="auto">
            <a:xfrm>
              <a:off x="11769" y="832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6" name="Oval 310"/>
            <p:cNvSpPr>
              <a:spLocks noChangeArrowheads="1"/>
            </p:cNvSpPr>
            <p:nvPr/>
          </p:nvSpPr>
          <p:spPr bwMode="auto">
            <a:xfrm>
              <a:off x="11169" y="856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7" name="Oval 309"/>
            <p:cNvSpPr>
              <a:spLocks noChangeArrowheads="1"/>
            </p:cNvSpPr>
            <p:nvPr/>
          </p:nvSpPr>
          <p:spPr bwMode="auto">
            <a:xfrm>
              <a:off x="11169" y="844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8" name="Oval 308"/>
            <p:cNvSpPr>
              <a:spLocks noChangeArrowheads="1"/>
            </p:cNvSpPr>
            <p:nvPr/>
          </p:nvSpPr>
          <p:spPr bwMode="auto">
            <a:xfrm>
              <a:off x="12009" y="881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29" name="Oval 307"/>
            <p:cNvSpPr>
              <a:spLocks noChangeArrowheads="1"/>
            </p:cNvSpPr>
            <p:nvPr/>
          </p:nvSpPr>
          <p:spPr bwMode="auto">
            <a:xfrm>
              <a:off x="11579" y="897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0" name="Oval 306"/>
            <p:cNvSpPr>
              <a:spLocks noChangeArrowheads="1"/>
            </p:cNvSpPr>
            <p:nvPr/>
          </p:nvSpPr>
          <p:spPr bwMode="auto">
            <a:xfrm>
              <a:off x="11289" y="868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1" name="Oval 305"/>
            <p:cNvSpPr>
              <a:spLocks noChangeArrowheads="1"/>
            </p:cNvSpPr>
            <p:nvPr/>
          </p:nvSpPr>
          <p:spPr bwMode="auto">
            <a:xfrm>
              <a:off x="12369" y="445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2" name="Oval 304"/>
            <p:cNvSpPr>
              <a:spLocks noChangeArrowheads="1"/>
            </p:cNvSpPr>
            <p:nvPr/>
          </p:nvSpPr>
          <p:spPr bwMode="auto">
            <a:xfrm>
              <a:off x="12369" y="457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3" name="Oval 303"/>
            <p:cNvSpPr>
              <a:spLocks noChangeArrowheads="1"/>
            </p:cNvSpPr>
            <p:nvPr/>
          </p:nvSpPr>
          <p:spPr bwMode="auto">
            <a:xfrm>
              <a:off x="12369" y="433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4" name="Oval 302"/>
            <p:cNvSpPr>
              <a:spLocks noChangeArrowheads="1"/>
            </p:cNvSpPr>
            <p:nvPr/>
          </p:nvSpPr>
          <p:spPr bwMode="auto">
            <a:xfrm>
              <a:off x="12489" y="433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5" name="Oval 301"/>
            <p:cNvSpPr>
              <a:spLocks noChangeArrowheads="1"/>
            </p:cNvSpPr>
            <p:nvPr/>
          </p:nvSpPr>
          <p:spPr bwMode="auto">
            <a:xfrm>
              <a:off x="12489" y="445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6" name="Oval 300"/>
            <p:cNvSpPr>
              <a:spLocks noChangeArrowheads="1"/>
            </p:cNvSpPr>
            <p:nvPr/>
          </p:nvSpPr>
          <p:spPr bwMode="auto">
            <a:xfrm>
              <a:off x="12369" y="542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7" name="Oval 299"/>
            <p:cNvSpPr>
              <a:spLocks noChangeArrowheads="1"/>
            </p:cNvSpPr>
            <p:nvPr/>
          </p:nvSpPr>
          <p:spPr bwMode="auto">
            <a:xfrm>
              <a:off x="5048" y="493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38" name="Text Box 298"/>
            <p:cNvSpPr txBox="1">
              <a:spLocks noChangeArrowheads="1"/>
            </p:cNvSpPr>
            <p:nvPr/>
          </p:nvSpPr>
          <p:spPr bwMode="auto">
            <a:xfrm>
              <a:off x="968" y="9414"/>
              <a:ext cx="290" cy="386"/>
            </a:xfrm>
            <a:prstGeom prst="rect">
              <a:avLst/>
            </a:prstGeom>
            <a:noFill/>
            <a:ln w="9525">
              <a:noFill/>
              <a:miter lim="800000"/>
              <a:headEnd/>
              <a:tailEnd/>
            </a:ln>
          </p:spPr>
          <p:txBody>
            <a:bodyPr/>
            <a:lstStyle/>
            <a:p>
              <a:endParaRPr lang="en-US"/>
            </a:p>
          </p:txBody>
        </p:sp>
        <p:sp>
          <p:nvSpPr>
            <p:cNvPr id="39" name="Oval 297"/>
            <p:cNvSpPr>
              <a:spLocks noChangeArrowheads="1"/>
            </p:cNvSpPr>
            <p:nvPr/>
          </p:nvSpPr>
          <p:spPr bwMode="auto">
            <a:xfrm>
              <a:off x="2048" y="203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0" name="Oval 296"/>
            <p:cNvSpPr>
              <a:spLocks noChangeArrowheads="1"/>
            </p:cNvSpPr>
            <p:nvPr/>
          </p:nvSpPr>
          <p:spPr bwMode="auto">
            <a:xfrm>
              <a:off x="1688" y="275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1" name="Oval 295"/>
            <p:cNvSpPr>
              <a:spLocks noChangeArrowheads="1"/>
            </p:cNvSpPr>
            <p:nvPr/>
          </p:nvSpPr>
          <p:spPr bwMode="auto">
            <a:xfrm>
              <a:off x="1808" y="275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2" name="Oval 294"/>
            <p:cNvSpPr>
              <a:spLocks noChangeArrowheads="1"/>
            </p:cNvSpPr>
            <p:nvPr/>
          </p:nvSpPr>
          <p:spPr bwMode="auto">
            <a:xfrm>
              <a:off x="1688" y="288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3" name="Oval 293"/>
            <p:cNvSpPr>
              <a:spLocks noChangeArrowheads="1"/>
            </p:cNvSpPr>
            <p:nvPr/>
          </p:nvSpPr>
          <p:spPr bwMode="auto">
            <a:xfrm>
              <a:off x="2528" y="275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4" name="Oval 292"/>
            <p:cNvSpPr>
              <a:spLocks noChangeArrowheads="1"/>
            </p:cNvSpPr>
            <p:nvPr/>
          </p:nvSpPr>
          <p:spPr bwMode="auto">
            <a:xfrm>
              <a:off x="1448" y="566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5" name="Oval 291"/>
            <p:cNvSpPr>
              <a:spLocks noChangeArrowheads="1"/>
            </p:cNvSpPr>
            <p:nvPr/>
          </p:nvSpPr>
          <p:spPr bwMode="auto">
            <a:xfrm>
              <a:off x="3248" y="554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6" name="Oval 290"/>
            <p:cNvSpPr>
              <a:spLocks noChangeArrowheads="1"/>
            </p:cNvSpPr>
            <p:nvPr/>
          </p:nvSpPr>
          <p:spPr bwMode="auto">
            <a:xfrm>
              <a:off x="11292" y="856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7" name="Oval 289"/>
            <p:cNvSpPr>
              <a:spLocks noChangeArrowheads="1"/>
            </p:cNvSpPr>
            <p:nvPr/>
          </p:nvSpPr>
          <p:spPr bwMode="auto">
            <a:xfrm>
              <a:off x="11948" y="902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8" name="Oval 288"/>
            <p:cNvSpPr>
              <a:spLocks noChangeArrowheads="1"/>
            </p:cNvSpPr>
            <p:nvPr/>
          </p:nvSpPr>
          <p:spPr bwMode="auto">
            <a:xfrm>
              <a:off x="11948" y="914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49" name="Oval 287"/>
            <p:cNvSpPr>
              <a:spLocks noChangeArrowheads="1"/>
            </p:cNvSpPr>
            <p:nvPr/>
          </p:nvSpPr>
          <p:spPr bwMode="auto">
            <a:xfrm>
              <a:off x="11528" y="888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0" name="Oval 286"/>
            <p:cNvSpPr>
              <a:spLocks noChangeArrowheads="1"/>
            </p:cNvSpPr>
            <p:nvPr/>
          </p:nvSpPr>
          <p:spPr bwMode="auto">
            <a:xfrm>
              <a:off x="11708" y="904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1" name="Oval 285"/>
            <p:cNvSpPr>
              <a:spLocks noChangeArrowheads="1"/>
            </p:cNvSpPr>
            <p:nvPr/>
          </p:nvSpPr>
          <p:spPr bwMode="auto">
            <a:xfrm>
              <a:off x="11528" y="874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2" name="Oval 284"/>
            <p:cNvSpPr>
              <a:spLocks noChangeArrowheads="1"/>
            </p:cNvSpPr>
            <p:nvPr/>
          </p:nvSpPr>
          <p:spPr bwMode="auto">
            <a:xfrm>
              <a:off x="11646" y="887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3" name="Oval 283"/>
            <p:cNvSpPr>
              <a:spLocks noChangeArrowheads="1"/>
            </p:cNvSpPr>
            <p:nvPr/>
          </p:nvSpPr>
          <p:spPr bwMode="auto">
            <a:xfrm>
              <a:off x="11428" y="880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4" name="Oval 282"/>
            <p:cNvSpPr>
              <a:spLocks noChangeArrowheads="1"/>
            </p:cNvSpPr>
            <p:nvPr/>
          </p:nvSpPr>
          <p:spPr bwMode="auto">
            <a:xfrm>
              <a:off x="7028" y="564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5" name="Oval 281"/>
            <p:cNvSpPr>
              <a:spLocks noChangeArrowheads="1"/>
            </p:cNvSpPr>
            <p:nvPr/>
          </p:nvSpPr>
          <p:spPr bwMode="auto">
            <a:xfrm>
              <a:off x="11528" y="876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6" name="Oval 280"/>
            <p:cNvSpPr>
              <a:spLocks noChangeArrowheads="1"/>
            </p:cNvSpPr>
            <p:nvPr/>
          </p:nvSpPr>
          <p:spPr bwMode="auto">
            <a:xfrm>
              <a:off x="12364" y="421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7" name="Oval 279"/>
            <p:cNvSpPr>
              <a:spLocks noChangeArrowheads="1"/>
            </p:cNvSpPr>
            <p:nvPr/>
          </p:nvSpPr>
          <p:spPr bwMode="auto">
            <a:xfrm>
              <a:off x="12488" y="421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8" name="Oval 278"/>
            <p:cNvSpPr>
              <a:spLocks noChangeArrowheads="1"/>
            </p:cNvSpPr>
            <p:nvPr/>
          </p:nvSpPr>
          <p:spPr bwMode="auto">
            <a:xfrm>
              <a:off x="12354" y="408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59" name="Oval 277"/>
            <p:cNvSpPr>
              <a:spLocks noChangeArrowheads="1"/>
            </p:cNvSpPr>
            <p:nvPr/>
          </p:nvSpPr>
          <p:spPr bwMode="auto">
            <a:xfrm>
              <a:off x="12494" y="408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0" name="Oval 276"/>
            <p:cNvSpPr>
              <a:spLocks noChangeArrowheads="1"/>
            </p:cNvSpPr>
            <p:nvPr/>
          </p:nvSpPr>
          <p:spPr bwMode="auto">
            <a:xfrm>
              <a:off x="4908" y="507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1" name="Oval 275"/>
            <p:cNvSpPr>
              <a:spLocks noChangeArrowheads="1"/>
            </p:cNvSpPr>
            <p:nvPr/>
          </p:nvSpPr>
          <p:spPr bwMode="auto">
            <a:xfrm>
              <a:off x="3364" y="635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2" name="Oval 274"/>
            <p:cNvSpPr>
              <a:spLocks noChangeArrowheads="1"/>
            </p:cNvSpPr>
            <p:nvPr/>
          </p:nvSpPr>
          <p:spPr bwMode="auto">
            <a:xfrm>
              <a:off x="3496" y="648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3" name="Oval 273"/>
            <p:cNvSpPr>
              <a:spLocks noChangeArrowheads="1"/>
            </p:cNvSpPr>
            <p:nvPr/>
          </p:nvSpPr>
          <p:spPr bwMode="auto">
            <a:xfrm>
              <a:off x="3744" y="486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4" name="Oval 272"/>
            <p:cNvSpPr>
              <a:spLocks noChangeArrowheads="1"/>
            </p:cNvSpPr>
            <p:nvPr/>
          </p:nvSpPr>
          <p:spPr bwMode="auto">
            <a:xfrm>
              <a:off x="3364" y="661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5" name="Oval 271"/>
            <p:cNvSpPr>
              <a:spLocks noChangeArrowheads="1"/>
            </p:cNvSpPr>
            <p:nvPr/>
          </p:nvSpPr>
          <p:spPr bwMode="auto">
            <a:xfrm>
              <a:off x="3496" y="661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6" name="Oval 270"/>
            <p:cNvSpPr>
              <a:spLocks noChangeArrowheads="1"/>
            </p:cNvSpPr>
            <p:nvPr/>
          </p:nvSpPr>
          <p:spPr bwMode="auto">
            <a:xfrm>
              <a:off x="3364" y="648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7" name="Oval 269"/>
            <p:cNvSpPr>
              <a:spLocks noChangeArrowheads="1"/>
            </p:cNvSpPr>
            <p:nvPr/>
          </p:nvSpPr>
          <p:spPr bwMode="auto">
            <a:xfrm>
              <a:off x="3496" y="635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8" name="Oval 268"/>
            <p:cNvSpPr>
              <a:spLocks noChangeArrowheads="1"/>
            </p:cNvSpPr>
            <p:nvPr/>
          </p:nvSpPr>
          <p:spPr bwMode="auto">
            <a:xfrm>
              <a:off x="2292" y="526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69" name="Oval 267"/>
            <p:cNvSpPr>
              <a:spLocks noChangeArrowheads="1"/>
            </p:cNvSpPr>
            <p:nvPr/>
          </p:nvSpPr>
          <p:spPr bwMode="auto">
            <a:xfrm>
              <a:off x="2469" y="544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0" name="Oval 266"/>
            <p:cNvSpPr>
              <a:spLocks noChangeArrowheads="1"/>
            </p:cNvSpPr>
            <p:nvPr/>
          </p:nvSpPr>
          <p:spPr bwMode="auto">
            <a:xfrm>
              <a:off x="3120" y="324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1" name="Oval 265"/>
            <p:cNvSpPr>
              <a:spLocks noChangeArrowheads="1"/>
            </p:cNvSpPr>
            <p:nvPr/>
          </p:nvSpPr>
          <p:spPr bwMode="auto">
            <a:xfrm>
              <a:off x="2996" y="324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2" name="Oval 264"/>
            <p:cNvSpPr>
              <a:spLocks noChangeArrowheads="1"/>
            </p:cNvSpPr>
            <p:nvPr/>
          </p:nvSpPr>
          <p:spPr bwMode="auto">
            <a:xfrm>
              <a:off x="2644" y="263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3" name="Oval 263"/>
            <p:cNvSpPr>
              <a:spLocks noChangeArrowheads="1"/>
            </p:cNvSpPr>
            <p:nvPr/>
          </p:nvSpPr>
          <p:spPr bwMode="auto">
            <a:xfrm>
              <a:off x="1564" y="275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4" name="Oval 262"/>
            <p:cNvSpPr>
              <a:spLocks noChangeArrowheads="1"/>
            </p:cNvSpPr>
            <p:nvPr/>
          </p:nvSpPr>
          <p:spPr bwMode="auto">
            <a:xfrm>
              <a:off x="1320" y="553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5" name="Oval 261"/>
            <p:cNvSpPr>
              <a:spLocks noChangeArrowheads="1"/>
            </p:cNvSpPr>
            <p:nvPr/>
          </p:nvSpPr>
          <p:spPr bwMode="auto">
            <a:xfrm>
              <a:off x="1336" y="4796"/>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6" name="Oval 260"/>
            <p:cNvSpPr>
              <a:spLocks noChangeArrowheads="1"/>
            </p:cNvSpPr>
            <p:nvPr/>
          </p:nvSpPr>
          <p:spPr bwMode="auto">
            <a:xfrm>
              <a:off x="1268" y="496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7" name="Oval 259"/>
            <p:cNvSpPr>
              <a:spLocks noChangeArrowheads="1"/>
            </p:cNvSpPr>
            <p:nvPr/>
          </p:nvSpPr>
          <p:spPr bwMode="auto">
            <a:xfrm>
              <a:off x="1580" y="5780"/>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8" name="Oval 258"/>
            <p:cNvSpPr>
              <a:spLocks noChangeArrowheads="1"/>
            </p:cNvSpPr>
            <p:nvPr/>
          </p:nvSpPr>
          <p:spPr bwMode="auto">
            <a:xfrm>
              <a:off x="1448" y="591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79" name="Oval 257"/>
            <p:cNvSpPr>
              <a:spLocks noChangeArrowheads="1"/>
            </p:cNvSpPr>
            <p:nvPr/>
          </p:nvSpPr>
          <p:spPr bwMode="auto">
            <a:xfrm>
              <a:off x="1316" y="578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0" name="Oval 256"/>
            <p:cNvSpPr>
              <a:spLocks noChangeArrowheads="1"/>
            </p:cNvSpPr>
            <p:nvPr/>
          </p:nvSpPr>
          <p:spPr bwMode="auto">
            <a:xfrm>
              <a:off x="1316" y="5912"/>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1" name="Oval 255"/>
            <p:cNvSpPr>
              <a:spLocks noChangeArrowheads="1"/>
            </p:cNvSpPr>
            <p:nvPr/>
          </p:nvSpPr>
          <p:spPr bwMode="auto">
            <a:xfrm>
              <a:off x="2044" y="674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2" name="Oval 254"/>
            <p:cNvSpPr>
              <a:spLocks noChangeArrowheads="1"/>
            </p:cNvSpPr>
            <p:nvPr/>
          </p:nvSpPr>
          <p:spPr bwMode="auto">
            <a:xfrm>
              <a:off x="4740" y="7504"/>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3" name="Oval 253"/>
            <p:cNvSpPr>
              <a:spLocks noChangeArrowheads="1"/>
            </p:cNvSpPr>
            <p:nvPr/>
          </p:nvSpPr>
          <p:spPr bwMode="auto">
            <a:xfrm>
              <a:off x="3498" y="673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4" name="Oval 252"/>
            <p:cNvSpPr>
              <a:spLocks noChangeArrowheads="1"/>
            </p:cNvSpPr>
            <p:nvPr/>
          </p:nvSpPr>
          <p:spPr bwMode="auto">
            <a:xfrm>
              <a:off x="3368" y="673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5" name="Oval 251"/>
            <p:cNvSpPr>
              <a:spLocks noChangeArrowheads="1"/>
            </p:cNvSpPr>
            <p:nvPr/>
          </p:nvSpPr>
          <p:spPr bwMode="auto">
            <a:xfrm>
              <a:off x="11398" y="669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6" name="Oval 250"/>
            <p:cNvSpPr>
              <a:spLocks noChangeArrowheads="1"/>
            </p:cNvSpPr>
            <p:nvPr/>
          </p:nvSpPr>
          <p:spPr bwMode="auto">
            <a:xfrm>
              <a:off x="11798" y="663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7" name="Oval 249"/>
            <p:cNvSpPr>
              <a:spLocks noChangeArrowheads="1"/>
            </p:cNvSpPr>
            <p:nvPr/>
          </p:nvSpPr>
          <p:spPr bwMode="auto">
            <a:xfrm>
              <a:off x="12608" y="457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8" name="Oval 248"/>
            <p:cNvSpPr>
              <a:spLocks noChangeArrowheads="1"/>
            </p:cNvSpPr>
            <p:nvPr/>
          </p:nvSpPr>
          <p:spPr bwMode="auto">
            <a:xfrm>
              <a:off x="12488" y="457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89" name="Oval 247"/>
            <p:cNvSpPr>
              <a:spLocks noChangeArrowheads="1"/>
            </p:cNvSpPr>
            <p:nvPr/>
          </p:nvSpPr>
          <p:spPr bwMode="auto">
            <a:xfrm>
              <a:off x="12608" y="4448"/>
              <a:ext cx="120" cy="120"/>
            </a:xfrm>
            <a:prstGeom prst="ellipse">
              <a:avLst/>
            </a:prstGeom>
            <a:solidFill>
              <a:srgbClr val="CC0000"/>
            </a:solidFill>
            <a:ln w="9525">
              <a:solidFill>
                <a:srgbClr val="000000"/>
              </a:solidFill>
              <a:round/>
              <a:headEnd/>
              <a:tailEnd/>
            </a:ln>
          </p:spPr>
          <p:txBody>
            <a:bodyPr anchor="ctr"/>
            <a:lstStyle/>
            <a:p>
              <a:endParaRPr lang="en-US"/>
            </a:p>
          </p:txBody>
        </p:sp>
        <p:sp>
          <p:nvSpPr>
            <p:cNvPr id="90" name="Oval 246"/>
            <p:cNvSpPr>
              <a:spLocks noChangeArrowheads="1"/>
            </p:cNvSpPr>
            <p:nvPr/>
          </p:nvSpPr>
          <p:spPr bwMode="auto">
            <a:xfrm>
              <a:off x="13008" y="3248"/>
              <a:ext cx="120" cy="120"/>
            </a:xfrm>
            <a:prstGeom prst="ellipse">
              <a:avLst/>
            </a:prstGeom>
            <a:solidFill>
              <a:srgbClr val="CC0000"/>
            </a:solidFill>
            <a:ln w="9525">
              <a:solidFill>
                <a:srgbClr val="000000"/>
              </a:solidFill>
              <a:round/>
              <a:headEnd/>
              <a:tailEnd/>
            </a:ln>
          </p:spPr>
          <p:txBody>
            <a:bodyPr anchor="ctr"/>
            <a:lstStyle/>
            <a:p>
              <a:endParaRPr lang="en-US"/>
            </a:p>
          </p:txBody>
        </p:sp>
      </p:grpSp>
      <p:sp>
        <p:nvSpPr>
          <p:cNvPr id="91" name="Text Box 77"/>
          <p:cNvSpPr txBox="1">
            <a:spLocks noChangeArrowheads="1"/>
          </p:cNvSpPr>
          <p:nvPr/>
        </p:nvSpPr>
        <p:spPr bwMode="auto">
          <a:xfrm>
            <a:off x="0" y="457200"/>
            <a:ext cx="9144000" cy="584775"/>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chemeClr val="bg1"/>
                </a:solidFill>
                <a:latin typeface="Arial" pitchFamily="34" charset="0"/>
                <a:cs typeface="Arial" pitchFamily="34" charset="0"/>
              </a:rPr>
              <a:t>Operational ASR Wellfields  (~ 95 in 2009)</a:t>
            </a:r>
            <a:endParaRPr lang="en-US"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1143000"/>
          </a:xfrm>
        </p:spPr>
        <p:txBody>
          <a:bodyPr>
            <a:normAutofit/>
          </a:bodyPr>
          <a:lstStyle/>
          <a:p>
            <a:pPr eaLnBrk="1" hangingPunct="1">
              <a:defRPr/>
            </a:pPr>
            <a:r>
              <a:rPr lang="en-US" sz="4400" dirty="0" smtClean="0">
                <a:latin typeface="Arial" pitchFamily="34" charset="0"/>
                <a:cs typeface="Arial" pitchFamily="34" charset="0"/>
              </a:rPr>
              <a:t>Sources and Storage </a:t>
            </a:r>
            <a:r>
              <a:rPr lang="en-US" dirty="0" smtClean="0">
                <a:latin typeface="Arial" pitchFamily="34" charset="0"/>
                <a:cs typeface="Arial" pitchFamily="34" charset="0"/>
              </a:rPr>
              <a:t>Zones</a:t>
            </a:r>
            <a:endParaRPr lang="en-US" sz="3600" dirty="0" smtClean="0">
              <a:latin typeface="Arial" pitchFamily="34" charset="0"/>
              <a:cs typeface="Arial" pitchFamily="34" charset="0"/>
            </a:endParaRPr>
          </a:p>
        </p:txBody>
      </p:sp>
      <p:sp>
        <p:nvSpPr>
          <p:cNvPr id="2150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z="2800" dirty="0" smtClean="0">
                <a:solidFill>
                  <a:schemeClr val="tx1"/>
                </a:solidFill>
              </a:rPr>
              <a:t>Water sources:</a:t>
            </a:r>
          </a:p>
          <a:p>
            <a:pPr lvl="1" eaLnBrk="1" hangingPunct="1">
              <a:lnSpc>
                <a:spcPct val="90000"/>
              </a:lnSpc>
            </a:pPr>
            <a:r>
              <a:rPr lang="en-US" dirty="0" smtClean="0"/>
              <a:t>Potable</a:t>
            </a:r>
            <a:r>
              <a:rPr lang="en-US" sz="2400" dirty="0" smtClean="0"/>
              <a:t> water</a:t>
            </a:r>
          </a:p>
          <a:p>
            <a:pPr lvl="1" eaLnBrk="1" hangingPunct="1">
              <a:lnSpc>
                <a:spcPct val="90000"/>
              </a:lnSpc>
            </a:pPr>
            <a:r>
              <a:rPr lang="en-US" sz="2400" dirty="0" smtClean="0"/>
              <a:t>Reclaimed water--treated </a:t>
            </a:r>
          </a:p>
          <a:p>
            <a:pPr lvl="1" eaLnBrk="1" hangingPunct="1">
              <a:lnSpc>
                <a:spcPct val="90000"/>
              </a:lnSpc>
            </a:pPr>
            <a:r>
              <a:rPr lang="en-US" sz="2400" dirty="0" smtClean="0"/>
              <a:t>Seasonally-available </a:t>
            </a:r>
            <a:r>
              <a:rPr lang="en-US" sz="2400" dirty="0" err="1" smtClean="0"/>
              <a:t>stormwater</a:t>
            </a:r>
            <a:r>
              <a:rPr lang="en-US" sz="2400" dirty="0" smtClean="0"/>
              <a:t>--treated</a:t>
            </a:r>
          </a:p>
          <a:p>
            <a:pPr lvl="1" eaLnBrk="1" hangingPunct="1">
              <a:lnSpc>
                <a:spcPct val="90000"/>
              </a:lnSpc>
            </a:pPr>
            <a:r>
              <a:rPr lang="en-US" sz="2400" dirty="0" smtClean="0"/>
              <a:t>Groundwater from overlying, underlying or nearby aquifers</a:t>
            </a:r>
          </a:p>
          <a:p>
            <a:pPr eaLnBrk="1" hangingPunct="1">
              <a:lnSpc>
                <a:spcPct val="90000"/>
              </a:lnSpc>
            </a:pPr>
            <a:r>
              <a:rPr lang="en-US" sz="2800" dirty="0" smtClean="0">
                <a:solidFill>
                  <a:schemeClr val="tx1"/>
                </a:solidFill>
              </a:rPr>
              <a:t>Storage zones</a:t>
            </a:r>
          </a:p>
          <a:p>
            <a:pPr lvl="1" eaLnBrk="1" hangingPunct="1">
              <a:lnSpc>
                <a:spcPct val="90000"/>
              </a:lnSpc>
            </a:pPr>
            <a:r>
              <a:rPr lang="en-US" sz="2400" dirty="0" smtClean="0"/>
              <a:t>Fresh, brackish and saline aquifers</a:t>
            </a:r>
          </a:p>
          <a:p>
            <a:pPr lvl="1" eaLnBrk="1" hangingPunct="1">
              <a:lnSpc>
                <a:spcPct val="90000"/>
              </a:lnSpc>
            </a:pPr>
            <a:r>
              <a:rPr lang="en-US" sz="2400" dirty="0" smtClean="0"/>
              <a:t>Confined, semi-confined and unconfined aquifers</a:t>
            </a:r>
          </a:p>
          <a:p>
            <a:pPr lvl="1" eaLnBrk="1" hangingPunct="1">
              <a:lnSpc>
                <a:spcPct val="90000"/>
              </a:lnSpc>
            </a:pPr>
            <a:r>
              <a:rPr lang="en-US" sz="2400" dirty="0" smtClean="0"/>
              <a:t>Sand, clayey sand, gravel, sandstone, limestone, dolomite, basalt, conglomerates, glacial deposits</a:t>
            </a:r>
          </a:p>
          <a:p>
            <a:pPr lvl="1" eaLnBrk="1" hangingPunct="1">
              <a:lnSpc>
                <a:spcPct val="90000"/>
              </a:lnSpc>
            </a:pPr>
            <a:r>
              <a:rPr lang="en-US" sz="2400" dirty="0" smtClean="0"/>
              <a:t>Vertically “stacked” storage zones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t>ASR Operating Ranges</a:t>
            </a:r>
          </a:p>
        </p:txBody>
      </p:sp>
      <p:sp>
        <p:nvSpPr>
          <p:cNvPr id="22531" name="Rectangle 3"/>
          <p:cNvSpPr>
            <a:spLocks noGrp="1" noChangeArrowheads="1"/>
          </p:cNvSpPr>
          <p:nvPr>
            <p:ph type="body" idx="1"/>
          </p:nvPr>
        </p:nvSpPr>
        <p:spPr>
          <a:xfrm>
            <a:off x="457200" y="1828800"/>
            <a:ext cx="5181600" cy="4525963"/>
          </a:xfrm>
        </p:spPr>
        <p:txBody>
          <a:bodyPr/>
          <a:lstStyle/>
          <a:p>
            <a:pPr eaLnBrk="1" hangingPunct="1">
              <a:lnSpc>
                <a:spcPct val="80000"/>
              </a:lnSpc>
            </a:pPr>
            <a:r>
              <a:rPr lang="en-US" sz="2400" dirty="0" smtClean="0"/>
              <a:t>Well depths</a:t>
            </a:r>
          </a:p>
          <a:p>
            <a:pPr lvl="1" eaLnBrk="1" hangingPunct="1">
              <a:lnSpc>
                <a:spcPct val="80000"/>
              </a:lnSpc>
            </a:pPr>
            <a:r>
              <a:rPr lang="en-US" sz="2000" dirty="0" smtClean="0"/>
              <a:t>30 to 2700 feet</a:t>
            </a:r>
          </a:p>
          <a:p>
            <a:pPr eaLnBrk="1" hangingPunct="1">
              <a:lnSpc>
                <a:spcPct val="80000"/>
              </a:lnSpc>
            </a:pPr>
            <a:r>
              <a:rPr lang="en-US" sz="2400" dirty="0" smtClean="0"/>
              <a:t>Aquifer storage interval thickness</a:t>
            </a:r>
          </a:p>
          <a:p>
            <a:pPr lvl="1" eaLnBrk="1" hangingPunct="1">
              <a:lnSpc>
                <a:spcPct val="80000"/>
              </a:lnSpc>
            </a:pPr>
            <a:r>
              <a:rPr lang="en-US" sz="2000" dirty="0" smtClean="0"/>
              <a:t>20 to 400 feet</a:t>
            </a:r>
          </a:p>
          <a:p>
            <a:pPr eaLnBrk="1" hangingPunct="1">
              <a:lnSpc>
                <a:spcPct val="80000"/>
              </a:lnSpc>
            </a:pPr>
            <a:r>
              <a:rPr lang="en-US" sz="2400" dirty="0" smtClean="0"/>
              <a:t>Storage zone TDS</a:t>
            </a:r>
          </a:p>
          <a:p>
            <a:pPr lvl="1" eaLnBrk="1" hangingPunct="1">
              <a:lnSpc>
                <a:spcPct val="80000"/>
              </a:lnSpc>
            </a:pPr>
            <a:r>
              <a:rPr lang="en-US" sz="2000" dirty="0" smtClean="0"/>
              <a:t>30 mg/l to 39,000 mg/l</a:t>
            </a:r>
          </a:p>
          <a:p>
            <a:pPr eaLnBrk="1" hangingPunct="1">
              <a:lnSpc>
                <a:spcPct val="80000"/>
              </a:lnSpc>
            </a:pPr>
            <a:r>
              <a:rPr lang="en-US" sz="2400" dirty="0" smtClean="0"/>
              <a:t>Storage Volumes</a:t>
            </a:r>
          </a:p>
          <a:p>
            <a:pPr lvl="1" eaLnBrk="1" hangingPunct="1">
              <a:lnSpc>
                <a:spcPct val="80000"/>
              </a:lnSpc>
            </a:pPr>
            <a:r>
              <a:rPr lang="en-US" sz="2000" dirty="0" smtClean="0"/>
              <a:t>100 AF to &gt;270,000 AF</a:t>
            </a:r>
          </a:p>
          <a:p>
            <a:pPr eaLnBrk="1" hangingPunct="1">
              <a:lnSpc>
                <a:spcPct val="80000"/>
              </a:lnSpc>
            </a:pPr>
            <a:r>
              <a:rPr lang="en-US" sz="2400" dirty="0" smtClean="0"/>
              <a:t>Individual wells up to 8 MGD </a:t>
            </a:r>
          </a:p>
          <a:p>
            <a:pPr eaLnBrk="1" hangingPunct="1">
              <a:lnSpc>
                <a:spcPct val="80000"/>
              </a:lnSpc>
            </a:pPr>
            <a:r>
              <a:rPr lang="en-US" sz="2400" dirty="0" err="1" smtClean="0"/>
              <a:t>Wellfield</a:t>
            </a:r>
            <a:r>
              <a:rPr lang="en-US" sz="2400" dirty="0" smtClean="0"/>
              <a:t> capacity up to 157 MGD</a:t>
            </a:r>
          </a:p>
          <a:p>
            <a:pPr lvl="1" eaLnBrk="1" hangingPunct="1">
              <a:lnSpc>
                <a:spcPct val="80000"/>
              </a:lnSpc>
            </a:pPr>
            <a:endParaRPr lang="en-US" sz="2000" dirty="0" smtClean="0"/>
          </a:p>
        </p:txBody>
      </p:sp>
      <p:pic>
        <p:nvPicPr>
          <p:cNvPr id="22532" name="Picture 4" descr="Spring 2007 Orngbg&amp;Calleguas etc 034"/>
          <p:cNvPicPr>
            <a:picLocks noChangeAspect="1" noChangeArrowheads="1"/>
          </p:cNvPicPr>
          <p:nvPr/>
        </p:nvPicPr>
        <p:blipFill>
          <a:blip r:embed="rId2" cstate="print"/>
          <a:srcRect/>
          <a:stretch>
            <a:fillRect/>
          </a:stretch>
        </p:blipFill>
        <p:spPr bwMode="auto">
          <a:xfrm>
            <a:off x="5562600" y="1600200"/>
            <a:ext cx="3048000" cy="3886200"/>
          </a:xfrm>
          <a:prstGeom prst="rect">
            <a:avLst/>
          </a:prstGeom>
          <a:noFill/>
          <a:ln w="9525">
            <a:noFill/>
            <a:miter lim="800000"/>
            <a:headEnd/>
            <a:tailEnd/>
          </a:ln>
        </p:spPr>
      </p:pic>
      <p:sp>
        <p:nvSpPr>
          <p:cNvPr id="22533" name="Text Box 5"/>
          <p:cNvSpPr txBox="1">
            <a:spLocks noChangeArrowheads="1"/>
          </p:cNvSpPr>
          <p:nvPr/>
        </p:nvSpPr>
        <p:spPr bwMode="auto">
          <a:xfrm>
            <a:off x="5257800" y="5562600"/>
            <a:ext cx="3810000" cy="880369"/>
          </a:xfrm>
          <a:prstGeom prst="rect">
            <a:avLst/>
          </a:prstGeom>
          <a:noFill/>
          <a:ln w="9525">
            <a:noFill/>
            <a:miter lim="800000"/>
            <a:headEnd/>
            <a:tailEnd/>
          </a:ln>
        </p:spPr>
        <p:txBody>
          <a:bodyPr>
            <a:spAutoFit/>
          </a:bodyPr>
          <a:lstStyle/>
          <a:p>
            <a:pPr algn="ctr">
              <a:lnSpc>
                <a:spcPct val="50000"/>
              </a:lnSpc>
              <a:spcBef>
                <a:spcPct val="50000"/>
              </a:spcBef>
              <a:spcAft>
                <a:spcPct val="50000"/>
              </a:spcAft>
            </a:pPr>
            <a:r>
              <a:rPr lang="en-US" dirty="0" err="1">
                <a:solidFill>
                  <a:schemeClr val="bg1"/>
                </a:solidFill>
              </a:rPr>
              <a:t>Calleguas</a:t>
            </a:r>
            <a:r>
              <a:rPr lang="en-US" dirty="0">
                <a:solidFill>
                  <a:schemeClr val="bg1"/>
                </a:solidFill>
              </a:rPr>
              <a:t> MWD,</a:t>
            </a:r>
          </a:p>
          <a:p>
            <a:pPr algn="ctr">
              <a:lnSpc>
                <a:spcPct val="25000"/>
              </a:lnSpc>
              <a:spcBef>
                <a:spcPct val="25000"/>
              </a:spcBef>
              <a:spcAft>
                <a:spcPct val="25000"/>
              </a:spcAft>
            </a:pPr>
            <a:r>
              <a:rPr lang="en-US" dirty="0">
                <a:solidFill>
                  <a:schemeClr val="bg1"/>
                </a:solidFill>
              </a:rPr>
              <a:t> Thousand Oaks, California</a:t>
            </a:r>
          </a:p>
          <a:p>
            <a:pPr algn="ctr">
              <a:lnSpc>
                <a:spcPct val="50000"/>
              </a:lnSpc>
              <a:spcBef>
                <a:spcPct val="50000"/>
              </a:spcBef>
            </a:pPr>
            <a:r>
              <a:rPr lang="en-US" dirty="0">
                <a:solidFill>
                  <a:schemeClr val="bg1"/>
                </a:solidFill>
              </a:rPr>
              <a:t>ASR Well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ASR Operations</a:t>
            </a:r>
            <a:endParaRPr lang="en-US" dirty="0"/>
          </a:p>
        </p:txBody>
      </p:sp>
      <p:sp>
        <p:nvSpPr>
          <p:cNvPr id="3" name="Content Placeholder 2"/>
          <p:cNvSpPr>
            <a:spLocks noGrp="1"/>
          </p:cNvSpPr>
          <p:nvPr>
            <p:ph idx="1"/>
          </p:nvPr>
        </p:nvSpPr>
        <p:spPr/>
        <p:txBody>
          <a:bodyPr>
            <a:normAutofit/>
          </a:bodyPr>
          <a:lstStyle/>
          <a:p>
            <a:r>
              <a:rPr lang="en-US" dirty="0" smtClean="0"/>
              <a:t>Currently 3 active ASR operations</a:t>
            </a:r>
          </a:p>
          <a:p>
            <a:pPr marL="738188" lvl="2" indent="-280988">
              <a:spcBef>
                <a:spcPct val="40000"/>
              </a:spcBef>
              <a:buClr>
                <a:schemeClr val="bg1"/>
              </a:buClr>
              <a:buFont typeface="Wingdings" pitchFamily="2" charset="2"/>
              <a:buChar char="q"/>
              <a:tabLst>
                <a:tab pos="457200" algn="l"/>
              </a:tabLst>
            </a:pPr>
            <a:r>
              <a:rPr lang="en-US" dirty="0" smtClean="0">
                <a:solidFill>
                  <a:schemeClr val="tx1"/>
                </a:solidFill>
                <a:latin typeface="Arial" charset="0"/>
              </a:rPr>
              <a:t>San Antonio Water System (SAWS)</a:t>
            </a:r>
          </a:p>
          <a:p>
            <a:pPr marL="738188" lvl="2" indent="-280988">
              <a:spcBef>
                <a:spcPct val="40000"/>
              </a:spcBef>
              <a:buClr>
                <a:schemeClr val="bg1"/>
              </a:buClr>
              <a:buFont typeface="Wingdings" pitchFamily="2" charset="2"/>
              <a:buChar char="q"/>
              <a:tabLst>
                <a:tab pos="457200" algn="l"/>
              </a:tabLst>
            </a:pPr>
            <a:r>
              <a:rPr lang="en-US" dirty="0" smtClean="0">
                <a:solidFill>
                  <a:schemeClr val="tx1"/>
                </a:solidFill>
                <a:latin typeface="Arial" charset="0"/>
              </a:rPr>
              <a:t>El Paso Water Utilities– Public Service Board (EPWU)</a:t>
            </a:r>
          </a:p>
          <a:p>
            <a:pPr marL="738188" lvl="2" indent="-280988">
              <a:spcBef>
                <a:spcPct val="40000"/>
              </a:spcBef>
              <a:buClr>
                <a:schemeClr val="bg1"/>
              </a:buClr>
              <a:buFont typeface="Wingdings" pitchFamily="2" charset="2"/>
              <a:buChar char="q"/>
              <a:tabLst>
                <a:tab pos="457200" algn="l"/>
              </a:tabLst>
            </a:pPr>
            <a:r>
              <a:rPr lang="en-US" dirty="0" smtClean="0">
                <a:solidFill>
                  <a:schemeClr val="tx1"/>
                </a:solidFill>
                <a:latin typeface="Arial" charset="0"/>
              </a:rPr>
              <a:t>City of Kerrville</a:t>
            </a:r>
            <a:endParaRPr lang="en-US" dirty="0" smtClean="0">
              <a:solidFill>
                <a:schemeClr val="tx1"/>
              </a:solidFill>
            </a:endParaRPr>
          </a:p>
          <a:p>
            <a:pPr marL="338138" lvl="1" indent="-280988">
              <a:spcBef>
                <a:spcPct val="40000"/>
              </a:spcBef>
              <a:buClr>
                <a:schemeClr val="bg1"/>
              </a:buClr>
              <a:tabLst>
                <a:tab pos="457200" algn="l"/>
              </a:tabLst>
            </a:pPr>
            <a:r>
              <a:rPr lang="en-US" sz="2800" dirty="0" smtClean="0"/>
              <a:t>Only 1 proposed project in current Water Plan</a:t>
            </a:r>
          </a:p>
          <a:p>
            <a:pPr marL="738188" lvl="2" indent="-280988">
              <a:spcBef>
                <a:spcPct val="40000"/>
              </a:spcBef>
              <a:buClr>
                <a:schemeClr val="bg1"/>
              </a:buClr>
              <a:buFont typeface="Wingdings" pitchFamily="2" charset="2"/>
              <a:buChar char="q"/>
              <a:tabLst>
                <a:tab pos="457200" algn="l"/>
              </a:tabLst>
            </a:pPr>
            <a:r>
              <a:rPr lang="en-US" dirty="0" smtClean="0"/>
              <a:t>Expansion of Kerrville WTP and ASR</a:t>
            </a:r>
          </a:p>
          <a:p>
            <a:pPr marL="338138" lvl="1" indent="-280988">
              <a:spcBef>
                <a:spcPct val="40000"/>
              </a:spcBef>
              <a:buClr>
                <a:schemeClr val="bg1"/>
              </a:buClr>
              <a:tabLst>
                <a:tab pos="457200" algn="l"/>
              </a:tabLst>
            </a:pPr>
            <a:r>
              <a:rPr lang="en-US" sz="2800" dirty="0" smtClean="0"/>
              <a:t>Few studies underway</a:t>
            </a:r>
          </a:p>
          <a:p>
            <a:pPr marL="738188" lvl="2" indent="-280988">
              <a:spcBef>
                <a:spcPct val="40000"/>
              </a:spcBef>
              <a:buClr>
                <a:schemeClr val="bg1"/>
              </a:buClr>
              <a:buFont typeface="Wingdings" pitchFamily="2" charset="2"/>
              <a:buChar char="q"/>
              <a:tabLst>
                <a:tab pos="457200" algn="l"/>
              </a:tabLst>
            </a:pPr>
            <a:r>
              <a:rPr lang="en-US" dirty="0" smtClean="0"/>
              <a:t>UGRA Water Supply Study in Kerr County</a:t>
            </a:r>
          </a:p>
          <a:p>
            <a:pPr marL="738188" lvl="2" indent="-280988">
              <a:spcBef>
                <a:spcPct val="40000"/>
              </a:spcBef>
              <a:buClr>
                <a:schemeClr val="bg1"/>
              </a:buClr>
              <a:buFont typeface="Wingdings" pitchFamily="2" charset="2"/>
              <a:buChar char="q"/>
              <a:tabLst>
                <a:tab pos="457200" algn="l"/>
              </a:tabLst>
            </a:pPr>
            <a:r>
              <a:rPr lang="en-US" dirty="0" smtClean="0"/>
              <a:t>SAWS Capacity and Capability RFP</a:t>
            </a:r>
          </a:p>
          <a:p>
            <a:pPr marL="738188" lvl="2" indent="-280988">
              <a:spcBef>
                <a:spcPct val="40000"/>
              </a:spcBef>
              <a:buClr>
                <a:schemeClr val="bg1"/>
              </a:buClr>
              <a:buNone/>
              <a:tabLst>
                <a:tab pos="457200" algn="l"/>
              </a:tabLst>
            </a:pPr>
            <a:endParaRPr lang="en-US"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rnie_Dark Blue Wa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solidFill>
              <a:schemeClr val="bg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Pirnie_Dark Blue Water</Template>
  <TotalTime>1820</TotalTime>
  <Words>1037</Words>
  <Application>Microsoft Office PowerPoint</Application>
  <PresentationFormat>On-screen Show (4:3)</PresentationFormat>
  <Paragraphs>214</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Pirnie_Dark Blue Water</vt:lpstr>
      <vt:lpstr>The State of Aquifer Storage Recovery in Texas</vt:lpstr>
      <vt:lpstr>Discussion Outline</vt:lpstr>
      <vt:lpstr>Aquifer Storage &amp; Recovery (ASR)</vt:lpstr>
      <vt:lpstr>Slide 4</vt:lpstr>
      <vt:lpstr>Slide 5</vt:lpstr>
      <vt:lpstr>Slide 6</vt:lpstr>
      <vt:lpstr>Sources and Storage Zones</vt:lpstr>
      <vt:lpstr>ASR Operating Ranges</vt:lpstr>
      <vt:lpstr>Texas ASR Operations</vt:lpstr>
      <vt:lpstr>Slide 10</vt:lpstr>
      <vt:lpstr>Slide 11</vt:lpstr>
      <vt:lpstr>SAWS ASR Storage Volume</vt:lpstr>
      <vt:lpstr>Slide 13</vt:lpstr>
      <vt:lpstr>EPWU—Fred Hervey WRP</vt:lpstr>
      <vt:lpstr>Slide 15</vt:lpstr>
      <vt:lpstr>Slide 16</vt:lpstr>
      <vt:lpstr>Slide 17</vt:lpstr>
      <vt:lpstr>Study Team</vt:lpstr>
      <vt:lpstr>ASR Considerations</vt:lpstr>
      <vt:lpstr>Slide 20</vt:lpstr>
      <vt:lpstr>Initial Utility Survey—Why ASR Has Not Been Pursued </vt:lpstr>
      <vt:lpstr>Preliminary Findings</vt:lpstr>
      <vt:lpstr>Questions</vt:lpstr>
    </vt:vector>
  </TitlesOfParts>
  <Company>Malcolm Pirnie,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Aquifer Storage and Recovery</dc:title>
  <dc:creator>Gerwe</dc:creator>
  <cp:lastModifiedBy>Blumberg, Fred</cp:lastModifiedBy>
  <cp:revision>165</cp:revision>
  <dcterms:created xsi:type="dcterms:W3CDTF">2009-10-14T00:13:47Z</dcterms:created>
  <dcterms:modified xsi:type="dcterms:W3CDTF">2010-09-10T21:01:19Z</dcterms:modified>
</cp:coreProperties>
</file>