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2" r:id="rId2"/>
    <p:sldId id="312" r:id="rId3"/>
    <p:sldId id="313" r:id="rId4"/>
    <p:sldId id="403" r:id="rId5"/>
    <p:sldId id="404" r:id="rId6"/>
    <p:sldId id="405" r:id="rId7"/>
    <p:sldId id="406" r:id="rId8"/>
    <p:sldId id="315" r:id="rId9"/>
    <p:sldId id="327" r:id="rId10"/>
    <p:sldId id="408" r:id="rId11"/>
    <p:sldId id="416" r:id="rId12"/>
    <p:sldId id="417" r:id="rId13"/>
    <p:sldId id="418" r:id="rId14"/>
    <p:sldId id="419" r:id="rId15"/>
    <p:sldId id="420" r:id="rId16"/>
    <p:sldId id="421" r:id="rId17"/>
    <p:sldId id="410" r:id="rId18"/>
    <p:sldId id="337" r:id="rId19"/>
    <p:sldId id="407" r:id="rId20"/>
    <p:sldId id="411" r:id="rId21"/>
    <p:sldId id="412" r:id="rId22"/>
    <p:sldId id="340" r:id="rId23"/>
    <p:sldId id="413" r:id="rId24"/>
    <p:sldId id="414" r:id="rId25"/>
    <p:sldId id="344" r:id="rId26"/>
    <p:sldId id="415" r:id="rId27"/>
    <p:sldId id="40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32"/>
    <a:srgbClr val="F8F5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70" autoAdjust="0"/>
  </p:normalViewPr>
  <p:slideViewPr>
    <p:cSldViewPr>
      <p:cViewPr varScale="1">
        <p:scale>
          <a:sx n="102" d="100"/>
          <a:sy n="102" d="100"/>
        </p:scale>
        <p:origin x="-834" y="-84"/>
      </p:cViewPr>
      <p:guideLst>
        <p:guide orient="horz" pos="2160"/>
        <p:guide pos="2880"/>
      </p:guideLst>
    </p:cSldViewPr>
  </p:slideViewPr>
  <p:outlineViewPr>
    <p:cViewPr>
      <p:scale>
        <a:sx n="33" d="100"/>
        <a:sy n="33" d="100"/>
      </p:scale>
      <p:origin x="246" y="23132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2" d="100"/>
          <a:sy n="82" d="100"/>
        </p:scale>
        <p:origin x="-2016" y="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92782883-CA8A-473E-86D5-A1C702177B09}" type="datetimeFigureOut">
              <a:rPr lang="en-US"/>
              <a:pPr>
                <a:defRPr/>
              </a:pPr>
              <a:t>10/11/2010</a:t>
            </a:fld>
            <a:endParaRPr lang="en-US" dirty="0"/>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B65D4BE3-A766-4D48-983C-9E4C2D079E0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97754BA-CAD2-45B0-9F58-A58484473CC3}" type="datetimeFigureOut">
              <a:rPr lang="en-US"/>
              <a:pPr>
                <a:defRPr/>
              </a:pPr>
              <a:t>10/11/2010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91B7C5C-D345-42B2-B224-FF2E3A0A97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eat.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Brad Castleberry</a:t>
            </a:r>
          </a:p>
          <a:p>
            <a:pPr eaLnBrk="1" hangingPunct="1">
              <a:spcBef>
                <a:spcPct val="0"/>
              </a:spcBef>
            </a:pPr>
            <a:endParaRPr lang="en-US" smtClean="0"/>
          </a:p>
          <a:p>
            <a:pPr eaLnBrk="1" hangingPunct="1">
              <a:spcBef>
                <a:spcPct val="0"/>
              </a:spcBef>
            </a:pPr>
            <a:r>
              <a:rPr lang="en-US" smtClean="0"/>
              <a:t>Partner at LG</a:t>
            </a:r>
          </a:p>
          <a:p>
            <a:pPr eaLnBrk="1" hangingPunct="1">
              <a:spcBef>
                <a:spcPct val="0"/>
              </a:spcBef>
            </a:pPr>
            <a:endParaRPr lang="en-US" smtClean="0"/>
          </a:p>
          <a:p>
            <a:pPr eaLnBrk="1" hangingPunct="1">
              <a:spcBef>
                <a:spcPct val="0"/>
              </a:spcBef>
            </a:pPr>
            <a:r>
              <a:rPr lang="en-US" smtClean="0"/>
              <a:t>Immediate past president of WEAT</a:t>
            </a:r>
          </a:p>
          <a:p>
            <a:pPr eaLnBrk="1" hangingPunct="1">
              <a:spcBef>
                <a:spcPct val="0"/>
              </a:spcBef>
            </a:pPr>
            <a:endParaRPr lang="en-US" smtClean="0"/>
          </a:p>
          <a:p>
            <a:pPr eaLnBrk="1" hangingPunct="1">
              <a:spcBef>
                <a:spcPct val="0"/>
              </a:spcBef>
            </a:pPr>
            <a:r>
              <a:rPr lang="en-US" smtClean="0"/>
              <a:t>Upcoming WEAT conferences </a:t>
            </a:r>
            <a:r>
              <a:rPr lang="en-US" smtClean="0">
                <a:hlinkClick r:id="rId3"/>
              </a:rPr>
              <a:t>www.weat.org</a:t>
            </a:r>
            <a:r>
              <a:rPr lang="en-US" smtClean="0"/>
              <a:t> (CMOM and Biosolids/Odor)</a:t>
            </a:r>
          </a:p>
          <a:p>
            <a:pPr eaLnBrk="1" hangingPunct="1">
              <a:spcBef>
                <a:spcPct val="0"/>
              </a:spcBef>
            </a:pPr>
            <a:endParaRPr lang="en-US" smtClean="0"/>
          </a:p>
          <a:p>
            <a:pPr eaLnBrk="1" hangingPunct="1">
              <a:spcBef>
                <a:spcPct val="0"/>
              </a:spcBef>
            </a:pPr>
            <a:r>
              <a:rPr lang="en-US" smtClean="0"/>
              <a:t>Represent a number of utilities across the state in managing their pretreatment programs</a:t>
            </a:r>
          </a:p>
          <a:p>
            <a:pPr eaLnBrk="1" hangingPunct="1">
              <a:spcBef>
                <a:spcPct val="0"/>
              </a:spcBef>
            </a:pPr>
            <a:endParaRPr lang="en-US" smtClean="0"/>
          </a:p>
          <a:p>
            <a:pPr eaLnBrk="1" hangingPunct="1">
              <a:spcBef>
                <a:spcPct val="0"/>
              </a:spcBef>
            </a:pPr>
            <a:r>
              <a:rPr lang="en-US" smtClean="0"/>
              <a:t>Also deal with a number of utilities that are enforced against by EPA and TCEQ.  See the enforcement side of things from both angles.  More fun to be the regulator though </a:t>
            </a:r>
            <a:r>
              <a:rPr lang="en-US" smtClean="0">
                <a:sym typeface="Wingdings" pitchFamily="2" charset="2"/>
              </a:rPr>
              <a:t></a:t>
            </a:r>
          </a:p>
          <a:p>
            <a:pPr eaLnBrk="1" hangingPunct="1">
              <a:spcBef>
                <a:spcPct val="0"/>
              </a:spcBef>
            </a:pPr>
            <a:endParaRPr lang="en-US" smtClean="0">
              <a:sym typeface="Wingdings" pitchFamily="2" charset="2"/>
            </a:endParaRPr>
          </a:p>
          <a:p>
            <a:pPr eaLnBrk="1" hangingPunct="1">
              <a:spcBef>
                <a:spcPct val="0"/>
              </a:spcBef>
            </a:pPr>
            <a:r>
              <a:rPr lang="en-US" smtClean="0">
                <a:sym typeface="Wingdings" pitchFamily="2" charset="2"/>
              </a:rPr>
              <a:t>Presentation was developed last night.  Paper in cluded in conference materials as a resource afterwards.  Hopefully something that you can hand your city attorney or manager in the event you are struggling with issues related to enforcement.</a:t>
            </a:r>
            <a:endParaRPr lang="en-US" smtClean="0"/>
          </a:p>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5751CD-69E7-4999-AE3E-88E6DC9D88FD}"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EE5E4B3-25E4-4C2C-9D33-6BFCC29E457C}" type="slidenum">
              <a:rPr lang="en-US"/>
              <a:pPr/>
              <a:t>23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4562B73-200C-4AA9-B615-D05A82412F6E}" type="slidenum">
              <a:rPr lang="en-US"/>
              <a:pPr/>
              <a:t>24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B4ECFF5-4BAA-47F4-9296-C639DE734057}" type="slidenum">
              <a:rPr lang="en-US"/>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B4ECFF5-4BAA-47F4-9296-C639DE734057}" type="slidenum">
              <a:rPr lang="en-US"/>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0B87EF-B5CA-41D9-8E48-66299DF488B5}" type="slidenum">
              <a:rPr lang="en-US" smtClean="0"/>
              <a:pPr>
                <a:defRPr/>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578011-D76A-4204-8BC2-93B5F642EFE1}"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569FB3-37C6-48D6-A1A2-B9A905197114}"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569FB3-37C6-48D6-A1A2-B9A905197114}"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569FB3-37C6-48D6-A1A2-B9A905197114}"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569FB3-37C6-48D6-A1A2-B9A905197114}"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200547-48A0-44D8-BF08-E8200A465044}" type="slidenum">
              <a:rPr lang="en-US" smtClean="0"/>
              <a:pPr>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200547-48A0-44D8-BF08-E8200A465044}" type="slidenum">
              <a:rPr lang="en-US" smtClean="0"/>
              <a:pPr>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Clean Water Act was passed to address significant pollution in waters across the United States</a:t>
            </a:r>
          </a:p>
          <a:p>
            <a:pPr eaLnBrk="1" hangingPunct="1">
              <a:spcBef>
                <a:spcPct val="0"/>
              </a:spcBef>
            </a:pPr>
            <a:endParaRPr lang="en-US" smtClean="0"/>
          </a:p>
          <a:p>
            <a:pPr eaLnBrk="1" hangingPunct="1">
              <a:spcBef>
                <a:spcPct val="0"/>
              </a:spcBef>
            </a:pPr>
            <a:r>
              <a:rPr lang="en-US" smtClean="0"/>
              <a:t>The goal was to restore the nation’s waterways  to “fishable swimable” conditions</a:t>
            </a:r>
          </a:p>
          <a:p>
            <a:pPr eaLnBrk="1" hangingPunct="1">
              <a:spcBef>
                <a:spcPct val="0"/>
              </a:spcBef>
            </a:pPr>
            <a:endParaRPr lang="en-US" smtClean="0"/>
          </a:p>
          <a:p>
            <a:pPr eaLnBrk="1" hangingPunct="1">
              <a:spcBef>
                <a:spcPct val="0"/>
              </a:spcBef>
            </a:pPr>
            <a:r>
              <a:rPr lang="en-US" smtClean="0"/>
              <a:t>To implement this goal, EPA began to regulate point  source discharges, especially those associated with POTWS</a:t>
            </a:r>
          </a:p>
          <a:p>
            <a:pPr eaLnBrk="1" hangingPunct="1">
              <a:spcBef>
                <a:spcPct val="0"/>
              </a:spcBef>
            </a:pPr>
            <a:endParaRPr lang="en-US" smtClean="0"/>
          </a:p>
          <a:p>
            <a:pPr eaLnBrk="1" hangingPunct="1">
              <a:spcBef>
                <a:spcPct val="0"/>
              </a:spcBef>
            </a:pPr>
            <a:r>
              <a:rPr lang="en-US" smtClean="0"/>
              <a:t>EPA adopted standards for surface water quality and began imposing technology based effluent limits to regulate discharges</a:t>
            </a:r>
          </a:p>
          <a:p>
            <a:pPr eaLnBrk="1" hangingPunct="1">
              <a:spcBef>
                <a:spcPct val="0"/>
              </a:spcBef>
            </a:pPr>
            <a:endParaRPr lang="en-US" smtClean="0"/>
          </a:p>
          <a:p>
            <a:pPr eaLnBrk="1" hangingPunct="1">
              <a:spcBef>
                <a:spcPct val="0"/>
              </a:spcBef>
            </a:pPr>
            <a:r>
              <a:rPr lang="en-US" smtClean="0"/>
              <a:t>Nested within regulating POTWS is a need to regulate those who are discharging to the POTW – the industrial users.  The need to regulate industrial users is a function of the need to ensure the POTW can comply with its limits.</a:t>
            </a:r>
          </a:p>
          <a:p>
            <a:pPr eaLnBrk="1" hangingPunct="1">
              <a:spcBef>
                <a:spcPct val="0"/>
              </a:spcBef>
            </a:pPr>
            <a:endParaRPr lang="en-US" smtClean="0"/>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B1D696-0946-478A-9827-3688F6335202}" type="slidenum">
              <a:rPr lang="en-US" smtClean="0"/>
              <a:pPr>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95141-D16C-4B22-94ED-F1B3F5020D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60B7F-1C1D-4192-A17C-A4586E0F39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3C5BE-16EB-4F44-89FA-DE687AB94B7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3622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419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C4448-6AC7-4805-8C2F-4AAD1C6A32F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7E0DF-3E83-418B-A6F4-9CFB3698F64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ACBF5-8FC4-4034-912F-0333DABED17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F7CC68-CD0D-4A19-A4AB-95DFF655F5D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A07D30-0A29-402F-8DC0-655375624D7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3A8904-566C-40D8-819D-63B5C7E3411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B9A60-F55F-4606-AEF7-5D2E12C585A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17D24C-AC6E-4505-9FE1-DF743ACB6B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5C8CA-86E3-4BF7-B271-FEB081B39C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8F5D4"/>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478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362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4A44F15-8CD2-49B8-8838-51E478844AD8}" type="slidenum">
              <a:rPr lang="en-US"/>
              <a:pPr>
                <a:defRPr/>
              </a:pPr>
              <a:t>‹#›</a:t>
            </a:fld>
            <a:endParaRPr lang="en-US" dirty="0"/>
          </a:p>
        </p:txBody>
      </p:sp>
      <p:sp>
        <p:nvSpPr>
          <p:cNvPr id="1032" name="Text Box 8"/>
          <p:cNvSpPr txBox="1">
            <a:spLocks noChangeArrowheads="1"/>
          </p:cNvSpPr>
          <p:nvPr/>
        </p:nvSpPr>
        <p:spPr bwMode="auto">
          <a:xfrm>
            <a:off x="60325" y="6553200"/>
            <a:ext cx="4495800" cy="304800"/>
          </a:xfrm>
          <a:prstGeom prst="rect">
            <a:avLst/>
          </a:prstGeom>
          <a:noFill/>
          <a:ln w="9525">
            <a:noFill/>
            <a:miter lim="800000"/>
            <a:headEnd/>
            <a:tailEnd/>
          </a:ln>
          <a:effectLst/>
        </p:spPr>
        <p:txBody>
          <a:bodyPr>
            <a:spAutoFit/>
          </a:bodyPr>
          <a:lstStyle/>
          <a:p>
            <a:pPr>
              <a:spcBef>
                <a:spcPct val="50000"/>
              </a:spcBef>
              <a:defRPr/>
            </a:pPr>
            <a:r>
              <a:rPr lang="en-US" sz="1400" dirty="0">
                <a:cs typeface="+mn-cs"/>
              </a:rPr>
              <a:t>©Lloyd Gosselink Rochelle &amp; Townsend, P.C.</a:t>
            </a:r>
          </a:p>
        </p:txBody>
      </p:sp>
      <p:grpSp>
        <p:nvGrpSpPr>
          <p:cNvPr id="2" name="Group 10"/>
          <p:cNvGrpSpPr>
            <a:grpSpLocks/>
          </p:cNvGrpSpPr>
          <p:nvPr/>
        </p:nvGrpSpPr>
        <p:grpSpPr bwMode="auto">
          <a:xfrm>
            <a:off x="590550" y="85725"/>
            <a:ext cx="7639050" cy="1514475"/>
            <a:chOff x="37" y="0"/>
            <a:chExt cx="5483" cy="1063"/>
          </a:xfrm>
        </p:grpSpPr>
        <p:pic>
          <p:nvPicPr>
            <p:cNvPr id="1033" name="Picture 11" descr="new logo transparent"/>
            <p:cNvPicPr>
              <a:picLocks noChangeAspect="1" noChangeArrowheads="1"/>
            </p:cNvPicPr>
            <p:nvPr/>
          </p:nvPicPr>
          <p:blipFill>
            <a:blip r:embed="rId14" cstate="print"/>
            <a:srcRect/>
            <a:stretch>
              <a:fillRect/>
            </a:stretch>
          </p:blipFill>
          <p:spPr bwMode="auto">
            <a:xfrm>
              <a:off x="37" y="0"/>
              <a:ext cx="2496" cy="1063"/>
            </a:xfrm>
            <a:prstGeom prst="rect">
              <a:avLst/>
            </a:prstGeom>
            <a:noFill/>
            <a:ln w="9525">
              <a:noFill/>
              <a:miter lim="800000"/>
              <a:headEnd/>
              <a:tailEnd/>
            </a:ln>
          </p:spPr>
        </p:pic>
        <p:sp>
          <p:nvSpPr>
            <p:cNvPr id="1036" name="Line 12"/>
            <p:cNvSpPr>
              <a:spLocks noChangeShapeType="1"/>
            </p:cNvSpPr>
            <p:nvPr/>
          </p:nvSpPr>
          <p:spPr bwMode="auto">
            <a:xfrm>
              <a:off x="576" y="768"/>
              <a:ext cx="4944" cy="0"/>
            </a:xfrm>
            <a:prstGeom prst="line">
              <a:avLst/>
            </a:prstGeom>
            <a:noFill/>
            <a:ln w="44450">
              <a:solidFill>
                <a:srgbClr val="006B32"/>
              </a:solidFill>
              <a:round/>
              <a:headEnd/>
              <a:tailEn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457200" algn="ctr" rtl="0" fontAlgn="base">
        <a:spcBef>
          <a:spcPct val="0"/>
        </a:spcBef>
        <a:spcAft>
          <a:spcPct val="0"/>
        </a:spcAft>
        <a:defRPr sz="3300">
          <a:solidFill>
            <a:schemeClr val="tx2"/>
          </a:solidFill>
          <a:latin typeface="Arial" charset="0"/>
        </a:defRPr>
      </a:lvl6pPr>
      <a:lvl7pPr marL="914400" algn="ctr" rtl="0" fontAlgn="base">
        <a:spcBef>
          <a:spcPct val="0"/>
        </a:spcBef>
        <a:spcAft>
          <a:spcPct val="0"/>
        </a:spcAft>
        <a:defRPr sz="3300">
          <a:solidFill>
            <a:schemeClr val="tx2"/>
          </a:solidFill>
          <a:latin typeface="Arial" charset="0"/>
        </a:defRPr>
      </a:lvl7pPr>
      <a:lvl8pPr marL="1371600" algn="ctr" rtl="0" fontAlgn="base">
        <a:spcBef>
          <a:spcPct val="0"/>
        </a:spcBef>
        <a:spcAft>
          <a:spcPct val="0"/>
        </a:spcAft>
        <a:defRPr sz="3300">
          <a:solidFill>
            <a:schemeClr val="tx2"/>
          </a:solidFill>
          <a:latin typeface="Arial" charset="0"/>
        </a:defRPr>
      </a:lvl8pPr>
      <a:lvl9pPr marL="1828800" algn="ctr" rtl="0" fontAlgn="base">
        <a:spcBef>
          <a:spcPct val="0"/>
        </a:spcBef>
        <a:spcAft>
          <a:spcPct val="0"/>
        </a:spcAft>
        <a:defRPr sz="33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tceq.state.tx.u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2819400"/>
            <a:ext cx="8229600" cy="1676400"/>
          </a:xfrm>
          <a:prstGeom prst="rect">
            <a:avLst/>
          </a:prstGeom>
          <a:noFill/>
          <a:ln w="9525">
            <a:noFill/>
            <a:miter lim="800000"/>
            <a:headEnd/>
            <a:tailEnd/>
          </a:ln>
        </p:spPr>
        <p:txBody>
          <a:bodyPr anchor="ctr"/>
          <a:lstStyle/>
          <a:p>
            <a:pPr algn="ctr"/>
            <a:endParaRPr lang="en-US" sz="3300">
              <a:solidFill>
                <a:srgbClr val="003366"/>
              </a:solidFill>
            </a:endParaRPr>
          </a:p>
        </p:txBody>
      </p:sp>
      <p:sp>
        <p:nvSpPr>
          <p:cNvPr id="2051" name="Text Box 3"/>
          <p:cNvSpPr txBox="1">
            <a:spLocks noChangeArrowheads="1"/>
          </p:cNvSpPr>
          <p:nvPr/>
        </p:nvSpPr>
        <p:spPr bwMode="auto">
          <a:xfrm>
            <a:off x="2362200" y="4419600"/>
            <a:ext cx="4495800" cy="1197251"/>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2400" dirty="0"/>
              <a:t>Presented by:</a:t>
            </a:r>
            <a:r>
              <a:rPr lang="en-US" sz="2800" dirty="0"/>
              <a:t>               </a:t>
            </a:r>
          </a:p>
          <a:p>
            <a:pPr algn="ctr" eaLnBrk="0" hangingPunct="0">
              <a:lnSpc>
                <a:spcPct val="80000"/>
              </a:lnSpc>
              <a:spcBef>
                <a:spcPct val="50000"/>
              </a:spcBef>
            </a:pPr>
            <a:r>
              <a:rPr lang="en-US" dirty="0"/>
              <a:t>Brad B. Castleberry</a:t>
            </a:r>
          </a:p>
          <a:p>
            <a:pPr algn="ctr" eaLnBrk="0" hangingPunct="0">
              <a:lnSpc>
                <a:spcPct val="80000"/>
              </a:lnSpc>
              <a:spcBef>
                <a:spcPct val="50000"/>
              </a:spcBef>
            </a:pPr>
            <a:r>
              <a:rPr lang="en-US" sz="2000" i="1" dirty="0" smtClean="0"/>
              <a:t>bcastleberry@lglawfirm.com</a:t>
            </a:r>
            <a:endParaRPr lang="en-US" sz="2000" i="1" dirty="0"/>
          </a:p>
        </p:txBody>
      </p:sp>
      <p:sp>
        <p:nvSpPr>
          <p:cNvPr id="2052" name="Text Box 4"/>
          <p:cNvSpPr txBox="1">
            <a:spLocks noChangeArrowheads="1"/>
          </p:cNvSpPr>
          <p:nvPr/>
        </p:nvSpPr>
        <p:spPr bwMode="auto">
          <a:xfrm>
            <a:off x="6477000" y="4800600"/>
            <a:ext cx="2667000" cy="2371725"/>
          </a:xfrm>
          <a:prstGeom prst="rect">
            <a:avLst/>
          </a:prstGeom>
          <a:noFill/>
          <a:ln w="9525">
            <a:noFill/>
            <a:miter lim="800000"/>
            <a:headEnd/>
            <a:tailEnd/>
          </a:ln>
        </p:spPr>
        <p:txBody>
          <a:bodyPr>
            <a:spAutoFit/>
          </a:bodyPr>
          <a:lstStyle/>
          <a:p>
            <a:pPr algn="ctr" eaLnBrk="0" hangingPunct="0">
              <a:lnSpc>
                <a:spcPct val="45000"/>
              </a:lnSpc>
              <a:spcBef>
                <a:spcPct val="50000"/>
              </a:spcBef>
            </a:pPr>
            <a:endParaRPr lang="en-US" sz="1600" i="1">
              <a:solidFill>
                <a:srgbClr val="000066"/>
              </a:solidFill>
            </a:endParaRPr>
          </a:p>
          <a:p>
            <a:pPr algn="ctr" eaLnBrk="0" hangingPunct="0">
              <a:lnSpc>
                <a:spcPct val="45000"/>
              </a:lnSpc>
              <a:spcBef>
                <a:spcPct val="50000"/>
              </a:spcBef>
            </a:pPr>
            <a:endParaRPr lang="en-US" sz="1600" i="1">
              <a:solidFill>
                <a:srgbClr val="000066"/>
              </a:solidFill>
              <a:latin typeface="Arial Unicode MS" pitchFamily="34" charset="-128"/>
            </a:endParaRPr>
          </a:p>
          <a:p>
            <a:pPr algn="ctr" eaLnBrk="0" hangingPunct="0">
              <a:lnSpc>
                <a:spcPct val="45000"/>
              </a:lnSpc>
              <a:spcBef>
                <a:spcPct val="50000"/>
              </a:spcBef>
            </a:pPr>
            <a:r>
              <a:rPr lang="en-US" sz="1600" i="1"/>
              <a:t>816 Congress Avenue </a:t>
            </a:r>
          </a:p>
          <a:p>
            <a:pPr algn="ctr" eaLnBrk="0" hangingPunct="0">
              <a:lnSpc>
                <a:spcPct val="45000"/>
              </a:lnSpc>
              <a:spcBef>
                <a:spcPct val="50000"/>
              </a:spcBef>
            </a:pPr>
            <a:r>
              <a:rPr lang="en-US" sz="1600" i="1"/>
              <a:t>Suite 1900</a:t>
            </a:r>
          </a:p>
          <a:p>
            <a:pPr algn="ctr" eaLnBrk="0" hangingPunct="0">
              <a:lnSpc>
                <a:spcPct val="45000"/>
              </a:lnSpc>
              <a:spcBef>
                <a:spcPct val="50000"/>
              </a:spcBef>
            </a:pPr>
            <a:r>
              <a:rPr lang="en-US" sz="1600" i="1"/>
              <a:t>Austin, Texas 78701</a:t>
            </a:r>
          </a:p>
          <a:p>
            <a:pPr algn="ctr" eaLnBrk="0" hangingPunct="0">
              <a:lnSpc>
                <a:spcPct val="45000"/>
              </a:lnSpc>
              <a:spcBef>
                <a:spcPct val="50000"/>
              </a:spcBef>
            </a:pPr>
            <a:r>
              <a:rPr lang="en-US" sz="1600" i="1"/>
              <a:t>(512) 322-5800</a:t>
            </a:r>
          </a:p>
          <a:p>
            <a:pPr algn="ctr" eaLnBrk="0" hangingPunct="0">
              <a:lnSpc>
                <a:spcPct val="45000"/>
              </a:lnSpc>
              <a:spcBef>
                <a:spcPct val="50000"/>
              </a:spcBef>
            </a:pPr>
            <a:r>
              <a:rPr lang="en-US" sz="1600" i="1"/>
              <a:t>(512) 472-0532 Fax</a:t>
            </a:r>
          </a:p>
          <a:p>
            <a:pPr algn="ctr" eaLnBrk="0" hangingPunct="0">
              <a:lnSpc>
                <a:spcPct val="45000"/>
              </a:lnSpc>
              <a:spcBef>
                <a:spcPct val="50000"/>
              </a:spcBef>
            </a:pPr>
            <a:r>
              <a:rPr lang="en-US" sz="1600" i="1"/>
              <a:t>www.lglawfirm.com</a:t>
            </a:r>
            <a:endParaRPr lang="en-US" sz="1400" i="1"/>
          </a:p>
          <a:p>
            <a:pPr eaLnBrk="0" hangingPunct="0">
              <a:spcBef>
                <a:spcPct val="50000"/>
              </a:spcBef>
            </a:pPr>
            <a:endParaRPr lang="en-US" sz="2400" i="1"/>
          </a:p>
        </p:txBody>
      </p:sp>
      <p:sp>
        <p:nvSpPr>
          <p:cNvPr id="2053" name="Rectangle 5"/>
          <p:cNvSpPr>
            <a:spLocks noChangeArrowheads="1"/>
          </p:cNvSpPr>
          <p:nvPr/>
        </p:nvSpPr>
        <p:spPr bwMode="auto">
          <a:xfrm>
            <a:off x="0" y="1843088"/>
            <a:ext cx="9144000" cy="1328569"/>
          </a:xfrm>
          <a:prstGeom prst="rect">
            <a:avLst/>
          </a:prstGeom>
          <a:noFill/>
          <a:ln w="9525">
            <a:noFill/>
            <a:miter lim="800000"/>
            <a:headEnd/>
            <a:tailEnd/>
          </a:ln>
        </p:spPr>
        <p:txBody>
          <a:bodyPr>
            <a:spAutoFit/>
          </a:bodyPr>
          <a:lstStyle/>
          <a:p>
            <a:pPr algn="ctr" eaLnBrk="0" hangingPunct="0">
              <a:spcBef>
                <a:spcPts val="500"/>
              </a:spcBef>
              <a:spcAft>
                <a:spcPts val="500"/>
              </a:spcAft>
              <a:defRPr/>
            </a:pPr>
            <a:r>
              <a:rPr lang="en-US" sz="3600" b="1" dirty="0" err="1" smtClean="0">
                <a:solidFill>
                  <a:schemeClr val="tx2"/>
                </a:solidFill>
                <a:latin typeface="+mj-lt"/>
                <a:cs typeface="+mn-cs"/>
              </a:rPr>
              <a:t>Stormwater</a:t>
            </a:r>
            <a:r>
              <a:rPr lang="en-US" sz="3600" b="1" dirty="0" smtClean="0">
                <a:solidFill>
                  <a:schemeClr val="tx2"/>
                </a:solidFill>
                <a:latin typeface="+mj-lt"/>
                <a:cs typeface="+mn-cs"/>
              </a:rPr>
              <a:t> Harvesting</a:t>
            </a:r>
          </a:p>
          <a:p>
            <a:pPr algn="ctr" eaLnBrk="0" hangingPunct="0">
              <a:spcBef>
                <a:spcPts val="500"/>
              </a:spcBef>
              <a:spcAft>
                <a:spcPts val="500"/>
              </a:spcAft>
              <a:defRPr/>
            </a:pPr>
            <a:r>
              <a:rPr lang="en-US" sz="3600" b="1" dirty="0" smtClean="0">
                <a:solidFill>
                  <a:schemeClr val="tx2"/>
                </a:solidFill>
                <a:latin typeface="+mj-lt"/>
                <a:cs typeface="+mn-cs"/>
              </a:rPr>
              <a:t>Legal and Regulatory Issues</a:t>
            </a:r>
            <a:endParaRPr lang="en-US" sz="3600" b="1" dirty="0">
              <a:solidFill>
                <a:schemeClr val="tx2"/>
              </a:solidFill>
              <a:latin typeface="+mj-lt"/>
              <a:cs typeface="+mn-cs"/>
            </a:endParaRPr>
          </a:p>
        </p:txBody>
      </p:sp>
      <p:sp>
        <p:nvSpPr>
          <p:cNvPr id="2054" name="Text Box 6"/>
          <p:cNvSpPr txBox="1">
            <a:spLocks noChangeArrowheads="1"/>
          </p:cNvSpPr>
          <p:nvPr/>
        </p:nvSpPr>
        <p:spPr bwMode="auto">
          <a:xfrm>
            <a:off x="1828800" y="3352800"/>
            <a:ext cx="5867400" cy="400110"/>
          </a:xfrm>
          <a:prstGeom prst="rect">
            <a:avLst/>
          </a:prstGeom>
          <a:noFill/>
          <a:ln w="9525">
            <a:noFill/>
            <a:miter lim="800000"/>
            <a:headEnd/>
            <a:tailEnd/>
          </a:ln>
        </p:spPr>
        <p:txBody>
          <a:bodyPr>
            <a:spAutoFit/>
          </a:bodyPr>
          <a:lstStyle/>
          <a:p>
            <a:pPr algn="ctr"/>
            <a:r>
              <a:rPr lang="en-US" sz="2000" dirty="0" err="1" smtClean="0"/>
              <a:t>TWDB</a:t>
            </a:r>
            <a:r>
              <a:rPr lang="en-US" sz="2000" dirty="0" smtClean="0"/>
              <a:t> Innovative Water Seminar</a:t>
            </a:r>
            <a:endParaRPr lang="en-US" sz="2000" b="1" dirty="0">
              <a:solidFill>
                <a:srgbClr val="006B32"/>
              </a:solidFill>
              <a:latin typeface="Times New Roman" pitchFamily="18" charset="0"/>
            </a:endParaRPr>
          </a:p>
        </p:txBody>
      </p:sp>
      <p:pic>
        <p:nvPicPr>
          <p:cNvPr id="2055" name="Picture 10" descr="logo with capitol as is on website"/>
          <p:cNvPicPr>
            <a:picLocks noChangeAspect="1" noChangeArrowheads="1"/>
          </p:cNvPicPr>
          <p:nvPr/>
        </p:nvPicPr>
        <p:blipFill>
          <a:blip r:embed="rId3" cstate="print"/>
          <a:srcRect/>
          <a:stretch>
            <a:fillRect/>
          </a:stretch>
        </p:blipFill>
        <p:spPr bwMode="auto">
          <a:xfrm>
            <a:off x="0" y="-6350"/>
            <a:ext cx="9144000" cy="1657350"/>
          </a:xfrm>
          <a:prstGeom prst="rect">
            <a:avLst/>
          </a:prstGeom>
          <a:noFill/>
          <a:ln w="9525">
            <a:noFill/>
            <a:miter lim="800000"/>
            <a:headEnd/>
            <a:tailEnd/>
          </a:ln>
        </p:spPr>
      </p:pic>
      <p:sp>
        <p:nvSpPr>
          <p:cNvPr id="2056" name="Line 11"/>
          <p:cNvSpPr>
            <a:spLocks noChangeShapeType="1"/>
          </p:cNvSpPr>
          <p:nvPr/>
        </p:nvSpPr>
        <p:spPr bwMode="auto">
          <a:xfrm>
            <a:off x="0" y="1676400"/>
            <a:ext cx="9144000" cy="0"/>
          </a:xfrm>
          <a:prstGeom prst="line">
            <a:avLst/>
          </a:prstGeom>
          <a:noFill/>
          <a:ln w="73025">
            <a:solidFill>
              <a:srgbClr val="006B3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Watercourse is Key!!</a:t>
            </a:r>
            <a:endParaRPr lang="en-US" b="1" i="1" dirty="0" smtClean="0">
              <a:solidFill>
                <a:srgbClr val="006B32"/>
              </a:solidFill>
            </a:endParaRPr>
          </a:p>
        </p:txBody>
      </p:sp>
      <p:sp>
        <p:nvSpPr>
          <p:cNvPr id="67587" name="Rectangle 3"/>
          <p:cNvSpPr>
            <a:spLocks noGrp="1" noChangeArrowheads="1"/>
          </p:cNvSpPr>
          <p:nvPr>
            <p:ph type="body" idx="1"/>
          </p:nvPr>
        </p:nvSpPr>
        <p:spPr/>
        <p:txBody>
          <a:bodyPr/>
          <a:lstStyle/>
          <a:p>
            <a:pPr>
              <a:defRPr/>
            </a:pPr>
            <a:r>
              <a:rPr lang="en-US" sz="2400" dirty="0" smtClean="0"/>
              <a:t>Natural Watercourse</a:t>
            </a:r>
          </a:p>
          <a:p>
            <a:pPr lvl="1">
              <a:defRPr/>
            </a:pPr>
            <a:r>
              <a:rPr lang="en-US" sz="2000" dirty="0" smtClean="0">
                <a:ea typeface="+mn-ea"/>
                <a:cs typeface="+mn-cs"/>
              </a:rPr>
              <a:t>Diffused surface water belongs to the owner of the land so long as it remains on that land prior to its passage into a </a:t>
            </a:r>
            <a:r>
              <a:rPr lang="en-US" sz="2000" b="1" i="1" dirty="0" smtClean="0">
                <a:ea typeface="+mn-ea"/>
                <a:cs typeface="+mn-cs"/>
              </a:rPr>
              <a:t>natural </a:t>
            </a:r>
            <a:r>
              <a:rPr lang="en-US" sz="2000" dirty="0" smtClean="0">
                <a:ea typeface="+mn-ea"/>
                <a:cs typeface="+mn-cs"/>
              </a:rPr>
              <a:t>watercourse.  </a:t>
            </a:r>
            <a:r>
              <a:rPr lang="en-US" sz="2000" i="1" u="sng" dirty="0" smtClean="0">
                <a:ea typeface="+mn-ea"/>
                <a:cs typeface="+mn-cs"/>
              </a:rPr>
              <a:t>Turner v. Big Lake Oil</a:t>
            </a:r>
          </a:p>
          <a:p>
            <a:pPr>
              <a:defRPr/>
            </a:pPr>
            <a:r>
              <a:rPr lang="en-US" sz="2400" dirty="0" smtClean="0"/>
              <a:t>Un-natural Watercourse??</a:t>
            </a:r>
          </a:p>
          <a:p>
            <a:pPr lvl="1">
              <a:defRPr/>
            </a:pPr>
            <a:r>
              <a:rPr lang="en-US" sz="2000" dirty="0" smtClean="0"/>
              <a:t>No legal definition or standard for artificial watercourse</a:t>
            </a:r>
          </a:p>
          <a:p>
            <a:pPr lvl="1">
              <a:defRPr/>
            </a:pPr>
            <a:r>
              <a:rPr lang="en-US" sz="2000" dirty="0" smtClean="0"/>
              <a:t>Consideration for drainage ditches in existing permits</a:t>
            </a:r>
          </a:p>
          <a:p>
            <a:pPr lvl="1">
              <a:defRPr/>
            </a:pPr>
            <a:r>
              <a:rPr lang="en-US" sz="2000" dirty="0" smtClean="0"/>
              <a:t>Consideration for storm sewers and scalping</a:t>
            </a:r>
          </a:p>
          <a:p>
            <a:pPr lvl="1">
              <a:defRPr/>
            </a:pPr>
            <a:r>
              <a:rPr lang="en-US" sz="2000" dirty="0" smtClean="0"/>
              <a:t>When is there a continuous flow and defined channel?</a:t>
            </a:r>
          </a:p>
          <a:p>
            <a:pPr lvl="1">
              <a:defRPr/>
            </a:pPr>
            <a:r>
              <a:rPr lang="en-US" sz="2000" dirty="0" smtClean="0"/>
              <a:t>What about hydraulic connectivity?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l_fi" descr="http://www.needarainwatertank.com.au/images/Underground%20Matrix%20Tank%20system/detail_stormwater_harvesting.jpg"/>
          <p:cNvPicPr>
            <a:picLocks noChangeAspect="1" noChangeArrowheads="1"/>
          </p:cNvPicPr>
          <p:nvPr/>
        </p:nvPicPr>
        <p:blipFill>
          <a:blip r:embed="rId2" cstate="print"/>
          <a:srcRect/>
          <a:stretch>
            <a:fillRect/>
          </a:stretch>
        </p:blipFill>
        <p:spPr bwMode="auto">
          <a:xfrm>
            <a:off x="457200" y="2057400"/>
            <a:ext cx="8139545" cy="3581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xcavation and Leveling"/>
          <p:cNvPicPr>
            <a:picLocks noChangeAspect="1" noChangeArrowheads="1"/>
          </p:cNvPicPr>
          <p:nvPr/>
        </p:nvPicPr>
        <p:blipFill>
          <a:blip r:embed="rId2" cstate="print"/>
          <a:srcRect/>
          <a:stretch>
            <a:fillRect/>
          </a:stretch>
        </p:blipFill>
        <p:spPr bwMode="auto">
          <a:xfrm>
            <a:off x="381000" y="1905000"/>
            <a:ext cx="3648808" cy="1905000"/>
          </a:xfrm>
          <a:prstGeom prst="rect">
            <a:avLst/>
          </a:prstGeom>
          <a:noFill/>
          <a:ln w="9525">
            <a:noFill/>
            <a:miter lim="800000"/>
            <a:headEnd/>
            <a:tailEnd/>
          </a:ln>
        </p:spPr>
      </p:pic>
      <p:pic>
        <p:nvPicPr>
          <p:cNvPr id="19459" name="Picture 4" descr="Install Liner for Water Retention"/>
          <p:cNvPicPr>
            <a:picLocks noChangeAspect="1" noChangeArrowheads="1"/>
          </p:cNvPicPr>
          <p:nvPr/>
        </p:nvPicPr>
        <p:blipFill>
          <a:blip r:embed="rId3" cstate="print"/>
          <a:srcRect/>
          <a:stretch>
            <a:fillRect/>
          </a:stretch>
        </p:blipFill>
        <p:spPr bwMode="auto">
          <a:xfrm>
            <a:off x="381000" y="3886200"/>
            <a:ext cx="3657600" cy="1909590"/>
          </a:xfrm>
          <a:prstGeom prst="rect">
            <a:avLst/>
          </a:prstGeom>
          <a:noFill/>
          <a:ln w="9525">
            <a:noFill/>
            <a:miter lim="800000"/>
            <a:headEnd/>
            <a:tailEnd/>
          </a:ln>
        </p:spPr>
      </p:pic>
      <p:pic>
        <p:nvPicPr>
          <p:cNvPr id="19460" name="Picture 5" descr="Installing Matrix/Flo-Tank modules"/>
          <p:cNvPicPr>
            <a:picLocks noChangeAspect="1" noChangeArrowheads="1"/>
          </p:cNvPicPr>
          <p:nvPr/>
        </p:nvPicPr>
        <p:blipFill>
          <a:blip r:embed="rId4" cstate="print"/>
          <a:srcRect/>
          <a:stretch>
            <a:fillRect/>
          </a:stretch>
        </p:blipFill>
        <p:spPr bwMode="auto">
          <a:xfrm>
            <a:off x="4114800" y="1905000"/>
            <a:ext cx="3648808" cy="1905000"/>
          </a:xfrm>
          <a:prstGeom prst="rect">
            <a:avLst/>
          </a:prstGeom>
          <a:noFill/>
          <a:ln w="9525">
            <a:noFill/>
            <a:miter lim="800000"/>
            <a:headEnd/>
            <a:tailEnd/>
          </a:ln>
        </p:spPr>
      </p:pic>
      <p:pic>
        <p:nvPicPr>
          <p:cNvPr id="19461" name="Picture 6" descr="Backfilling with washed river sand"/>
          <p:cNvPicPr>
            <a:picLocks noChangeAspect="1" noChangeArrowheads="1"/>
          </p:cNvPicPr>
          <p:nvPr/>
        </p:nvPicPr>
        <p:blipFill>
          <a:blip r:embed="rId5" cstate="print"/>
          <a:srcRect/>
          <a:stretch>
            <a:fillRect/>
          </a:stretch>
        </p:blipFill>
        <p:spPr bwMode="auto">
          <a:xfrm>
            <a:off x="4114800" y="3886200"/>
            <a:ext cx="3657600" cy="190959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gallery.photo.net/photo/3861849-lg.jpg"/>
          <p:cNvPicPr>
            <a:picLocks noChangeAspect="1" noChangeArrowheads="1"/>
          </p:cNvPicPr>
          <p:nvPr/>
        </p:nvPicPr>
        <p:blipFill>
          <a:blip r:embed="rId2" cstate="print"/>
          <a:srcRect/>
          <a:stretch>
            <a:fillRect/>
          </a:stretch>
        </p:blipFill>
        <p:spPr bwMode="auto">
          <a:xfrm>
            <a:off x="457200" y="1676400"/>
            <a:ext cx="3505200" cy="4463288"/>
          </a:xfrm>
          <a:prstGeom prst="rect">
            <a:avLst/>
          </a:prstGeom>
          <a:noFill/>
        </p:spPr>
      </p:pic>
      <p:pic>
        <p:nvPicPr>
          <p:cNvPr id="20484" name="Picture 4" descr="http://www.mountjoyborough.com/mount_joy_boro/lib/mount_joy_boro/public_works/storm_drain.jpg"/>
          <p:cNvPicPr>
            <a:picLocks noChangeAspect="1" noChangeArrowheads="1"/>
          </p:cNvPicPr>
          <p:nvPr/>
        </p:nvPicPr>
        <p:blipFill>
          <a:blip r:embed="rId3" cstate="print"/>
          <a:srcRect/>
          <a:stretch>
            <a:fillRect/>
          </a:stretch>
        </p:blipFill>
        <p:spPr bwMode="auto">
          <a:xfrm>
            <a:off x="4114799" y="2209800"/>
            <a:ext cx="4268795" cy="30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wr.dnrec.delaware.gov/Information/SWDInfo/PublishingImages/Looking%20for%20pollution.jpg"/>
          <p:cNvPicPr>
            <a:picLocks noChangeAspect="1" noChangeArrowheads="1"/>
          </p:cNvPicPr>
          <p:nvPr/>
        </p:nvPicPr>
        <p:blipFill>
          <a:blip r:embed="rId2" cstate="print"/>
          <a:srcRect/>
          <a:stretch>
            <a:fillRect/>
          </a:stretch>
        </p:blipFill>
        <p:spPr bwMode="auto">
          <a:xfrm>
            <a:off x="228600" y="1981200"/>
            <a:ext cx="4114801" cy="3088122"/>
          </a:xfrm>
          <a:prstGeom prst="rect">
            <a:avLst/>
          </a:prstGeom>
          <a:noFill/>
        </p:spPr>
      </p:pic>
      <p:pic>
        <p:nvPicPr>
          <p:cNvPr id="58372" name="Picture 4" descr="http://sudsnet.abertay.ac.uk/images/swale2.JPG"/>
          <p:cNvPicPr>
            <a:picLocks noChangeAspect="1" noChangeArrowheads="1"/>
          </p:cNvPicPr>
          <p:nvPr/>
        </p:nvPicPr>
        <p:blipFill>
          <a:blip r:embed="rId3" cstate="print"/>
          <a:srcRect/>
          <a:stretch>
            <a:fillRect/>
          </a:stretch>
        </p:blipFill>
        <p:spPr bwMode="auto">
          <a:xfrm>
            <a:off x="4572000" y="1981200"/>
            <a:ext cx="4165600" cy="3124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ebdata.socialsciences.hawaii.edu/ziegler/hydrology/misc/adz/japan_photos/port/images/swale_jpg.jpg"/>
          <p:cNvPicPr>
            <a:picLocks noChangeAspect="1" noChangeArrowheads="1"/>
          </p:cNvPicPr>
          <p:nvPr/>
        </p:nvPicPr>
        <p:blipFill>
          <a:blip r:embed="rId2" cstate="print"/>
          <a:srcRect/>
          <a:stretch>
            <a:fillRect/>
          </a:stretch>
        </p:blipFill>
        <p:spPr bwMode="auto">
          <a:xfrm>
            <a:off x="228600" y="2209800"/>
            <a:ext cx="4242054" cy="3581400"/>
          </a:xfrm>
          <a:prstGeom prst="rect">
            <a:avLst/>
          </a:prstGeom>
          <a:noFill/>
        </p:spPr>
      </p:pic>
      <p:pic>
        <p:nvPicPr>
          <p:cNvPr id="59396" name="Picture 4" descr="http://www.ecologicalgardens.com/files/imagecache/gallery_display/H+-+Pond+Spilling+Into+Swales2.JPG"/>
          <p:cNvPicPr>
            <a:picLocks noChangeAspect="1" noChangeArrowheads="1"/>
          </p:cNvPicPr>
          <p:nvPr/>
        </p:nvPicPr>
        <p:blipFill>
          <a:blip r:embed="rId3" cstate="print"/>
          <a:srcRect/>
          <a:stretch>
            <a:fillRect/>
          </a:stretch>
        </p:blipFill>
        <p:spPr bwMode="auto">
          <a:xfrm>
            <a:off x="4953000" y="1600200"/>
            <a:ext cx="3643872" cy="48609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penrithramblers.org.uk/DalesViews/River%20Swale.jpg"/>
          <p:cNvPicPr>
            <a:picLocks noChangeAspect="1" noChangeArrowheads="1"/>
          </p:cNvPicPr>
          <p:nvPr/>
        </p:nvPicPr>
        <p:blipFill>
          <a:blip r:embed="rId2" cstate="print"/>
          <a:srcRect/>
          <a:stretch>
            <a:fillRect/>
          </a:stretch>
        </p:blipFill>
        <p:spPr bwMode="auto">
          <a:xfrm>
            <a:off x="1219200" y="1524000"/>
            <a:ext cx="6400800" cy="48037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t>So why do I still hear </a:t>
            </a:r>
            <a:br>
              <a:rPr lang="en-US" b="1" dirty="0" smtClean="0"/>
            </a:br>
            <a:r>
              <a:rPr lang="en-US" b="1" dirty="0" smtClean="0"/>
              <a:t>about riparian rights?</a:t>
            </a:r>
          </a:p>
        </p:txBody>
      </p:sp>
      <p:sp>
        <p:nvSpPr>
          <p:cNvPr id="19459" name="Content Placeholder 2"/>
          <p:cNvSpPr>
            <a:spLocks noGrp="1"/>
          </p:cNvSpPr>
          <p:nvPr>
            <p:ph idx="1"/>
          </p:nvPr>
        </p:nvSpPr>
        <p:spPr/>
        <p:txBody>
          <a:bodyPr/>
          <a:lstStyle/>
          <a:p>
            <a:r>
              <a:rPr lang="en-US" sz="2000" dirty="0" smtClean="0"/>
              <a:t>Only remaining riparian rights are </a:t>
            </a:r>
            <a:r>
              <a:rPr lang="en-US" sz="2000" b="1" u="sng" dirty="0" smtClean="0"/>
              <a:t>domestic and livestock</a:t>
            </a:r>
          </a:p>
          <a:p>
            <a:pPr lvl="1"/>
            <a:r>
              <a:rPr lang="en-US" sz="1600" dirty="0" err="1" smtClean="0"/>
              <a:t>TWC</a:t>
            </a:r>
            <a:r>
              <a:rPr lang="en-US" sz="1600" dirty="0" smtClean="0"/>
              <a:t> 297.21(a) states that “a person may directly divert and use water from a stream or watercourse for domestic and livestock purposes on land owned by the person and that is adjacent to the stream without obtaining a permit.  Manner of diversion may be by pumping or by gravity flow.  </a:t>
            </a:r>
            <a:r>
              <a:rPr lang="en-US" sz="1600" b="1" i="1" dirty="0" smtClean="0"/>
              <a:t>Such riparian domestic and livestock use is a vested right that predates the prior appropriation system in Texas and is superior to appropriative rights.  </a:t>
            </a:r>
            <a:r>
              <a:rPr lang="en-US" sz="1600" dirty="0" smtClean="0"/>
              <a:t>A vested riparian right is only to the </a:t>
            </a:r>
            <a:r>
              <a:rPr lang="en-US" sz="1600" u="sng" dirty="0" smtClean="0"/>
              <a:t>normal flow</a:t>
            </a:r>
            <a:r>
              <a:rPr lang="en-US" sz="1600" dirty="0" smtClean="0"/>
              <a:t> in the stream, not to the storm water, floodwater, or authorized releases from storage for downstream use.”</a:t>
            </a:r>
          </a:p>
          <a:p>
            <a:r>
              <a:rPr lang="en-US" sz="2000" dirty="0" smtClean="0"/>
              <a:t>Standard of “reasonable use” for </a:t>
            </a:r>
            <a:r>
              <a:rPr lang="en-US" sz="2000" dirty="0" err="1" smtClean="0"/>
              <a:t>riparians</a:t>
            </a:r>
            <a:endParaRPr lang="en-US" sz="2000" dirty="0" smtClean="0"/>
          </a:p>
          <a:p>
            <a:r>
              <a:rPr lang="en-US" sz="2000" dirty="0" smtClean="0"/>
              <a:t>What constitutes reasonable use???</a:t>
            </a:r>
          </a:p>
          <a:p>
            <a:pPr lvl="1"/>
            <a:r>
              <a:rPr lang="en-US" sz="1600" dirty="0" smtClean="0"/>
              <a:t>As between </a:t>
            </a:r>
            <a:r>
              <a:rPr lang="en-US" sz="1600" dirty="0" err="1" smtClean="0"/>
              <a:t>riparians</a:t>
            </a:r>
            <a:endParaRPr lang="en-US" sz="1600" dirty="0" smtClean="0"/>
          </a:p>
          <a:p>
            <a:pPr lvl="1"/>
            <a:r>
              <a:rPr lang="en-US" sz="1600" dirty="0" smtClean="0"/>
              <a:t>As between </a:t>
            </a:r>
            <a:r>
              <a:rPr lang="en-US" sz="1600" dirty="0" err="1" smtClean="0"/>
              <a:t>riparians</a:t>
            </a:r>
            <a:r>
              <a:rPr lang="en-US" sz="1600" dirty="0" smtClean="0"/>
              <a:t> and appropriators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algn="ctr" eaLnBrk="1" hangingPunct="1">
              <a:buFontTx/>
              <a:buNone/>
            </a:pPr>
            <a:r>
              <a:rPr lang="en-US" b="1" i="1" smtClean="0"/>
              <a:t>WATER RIGHTS PERMITTING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smtClean="0"/>
              <a:t>When is a permit required?</a:t>
            </a:r>
            <a:endParaRPr lang="en-US" b="1" i="1" dirty="0" smtClean="0">
              <a:solidFill>
                <a:srgbClr val="006B32"/>
              </a:solidFill>
            </a:endParaRPr>
          </a:p>
        </p:txBody>
      </p:sp>
      <p:sp>
        <p:nvSpPr>
          <p:cNvPr id="7171" name="Rectangle 3"/>
          <p:cNvSpPr>
            <a:spLocks noGrp="1" noChangeArrowheads="1"/>
          </p:cNvSpPr>
          <p:nvPr>
            <p:ph type="body" idx="1"/>
          </p:nvPr>
        </p:nvSpPr>
        <p:spPr/>
        <p:txBody>
          <a:bodyPr/>
          <a:lstStyle/>
          <a:p>
            <a:r>
              <a:rPr lang="en-US" sz="2400" dirty="0" smtClean="0"/>
              <a:t>The diversion of state water requires a permit</a:t>
            </a:r>
          </a:p>
          <a:p>
            <a:r>
              <a:rPr lang="en-US" sz="2400" dirty="0" smtClean="0"/>
              <a:t>The use of the bed and banks of any state watercourse to convey privately held or other water requires a permit</a:t>
            </a:r>
          </a:p>
          <a:p>
            <a:r>
              <a:rPr lang="en-US" sz="2400" dirty="0" smtClean="0"/>
              <a:t>The construction of a non-exempt impoundment on a state watercourse requires a permit</a:t>
            </a:r>
          </a:p>
          <a:p>
            <a:r>
              <a:rPr lang="en-US" sz="2400" dirty="0" smtClean="0"/>
              <a:t>Conversion of what was an exempt impoundment to a non-exempt purpose of use requires a permit</a:t>
            </a:r>
          </a:p>
          <a:p>
            <a:r>
              <a:rPr lang="en-US" sz="2400" b="1" i="1" dirty="0" smtClean="0"/>
              <a:t>Pretty much anything that you want to do with state water requires some permit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Topics to Address</a:t>
            </a:r>
            <a:endParaRPr lang="en-US" b="1" i="1" dirty="0" smtClean="0">
              <a:solidFill>
                <a:srgbClr val="006B32"/>
              </a:solidFill>
            </a:endParaRPr>
          </a:p>
        </p:txBody>
      </p:sp>
      <p:sp>
        <p:nvSpPr>
          <p:cNvPr id="3075" name="Rectangle 3"/>
          <p:cNvSpPr>
            <a:spLocks noGrp="1" noChangeArrowheads="1"/>
          </p:cNvSpPr>
          <p:nvPr>
            <p:ph type="body" idx="1"/>
          </p:nvPr>
        </p:nvSpPr>
        <p:spPr/>
        <p:txBody>
          <a:bodyPr/>
          <a:lstStyle/>
          <a:p>
            <a:r>
              <a:rPr lang="en-US" sz="2400" dirty="0" smtClean="0"/>
              <a:t>History and evolution of surface water law</a:t>
            </a:r>
          </a:p>
          <a:p>
            <a:pPr lvl="1"/>
            <a:r>
              <a:rPr lang="en-US" sz="2000" dirty="0" smtClean="0"/>
              <a:t>Mexican and Spanish law</a:t>
            </a:r>
          </a:p>
          <a:p>
            <a:pPr lvl="1"/>
            <a:r>
              <a:rPr lang="en-US" sz="2000" dirty="0" smtClean="0"/>
              <a:t>English common law</a:t>
            </a:r>
          </a:p>
          <a:p>
            <a:pPr lvl="1"/>
            <a:r>
              <a:rPr lang="en-US" sz="2000" dirty="0" smtClean="0"/>
              <a:t>Prior appropriation</a:t>
            </a:r>
          </a:p>
          <a:p>
            <a:r>
              <a:rPr lang="en-US" sz="2400" dirty="0" smtClean="0"/>
              <a:t>Diffused surface water and exemptions from permitting</a:t>
            </a:r>
          </a:p>
          <a:p>
            <a:r>
              <a:rPr lang="en-US" sz="2400" dirty="0" smtClean="0"/>
              <a:t>Water rights permitting at </a:t>
            </a:r>
            <a:r>
              <a:rPr lang="en-US" sz="2400" dirty="0" err="1" smtClean="0"/>
              <a:t>TCEQ</a:t>
            </a:r>
            <a:endParaRPr lang="en-US" sz="2400" dirty="0" smtClean="0"/>
          </a:p>
          <a:p>
            <a:r>
              <a:rPr lang="en-US" sz="2400" dirty="0" smtClean="0"/>
              <a:t>Other potential regulatory requirements</a:t>
            </a:r>
          </a:p>
          <a:p>
            <a:r>
              <a:rPr lang="en-US" sz="2400" dirty="0" smtClean="0"/>
              <a:t>Federal permitting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Sometimes you think it’s like this…</a:t>
            </a:r>
          </a:p>
        </p:txBody>
      </p:sp>
      <p:pic>
        <p:nvPicPr>
          <p:cNvPr id="5123" name="Picture 4" descr="homeland_flowchart_neg"/>
          <p:cNvPicPr>
            <a:picLocks noChangeAspect="1" noChangeArrowheads="1"/>
          </p:cNvPicPr>
          <p:nvPr/>
        </p:nvPicPr>
        <p:blipFill>
          <a:blip r:embed="rId2" cstate="print"/>
          <a:srcRect/>
          <a:stretch>
            <a:fillRect/>
          </a:stretch>
        </p:blipFill>
        <p:spPr bwMode="auto">
          <a:xfrm>
            <a:off x="3048000" y="2209800"/>
            <a:ext cx="2762250" cy="4191000"/>
          </a:xfrm>
          <a:prstGeom prst="rect">
            <a:avLst/>
          </a:prstGeom>
          <a:noFill/>
          <a:ln w="9525">
            <a:noFill/>
            <a:miter lim="800000"/>
            <a:headEnd/>
            <a:tailEnd/>
          </a:ln>
        </p:spPr>
      </p:pic>
      <p:pic>
        <p:nvPicPr>
          <p:cNvPr id="5124" name="Picture 6" descr="Manager"/>
          <p:cNvPicPr>
            <a:picLocks noChangeAspect="1" noChangeArrowheads="1"/>
          </p:cNvPicPr>
          <p:nvPr/>
        </p:nvPicPr>
        <p:blipFill>
          <a:blip r:embed="rId3" cstate="print"/>
          <a:srcRect/>
          <a:stretch>
            <a:fillRect/>
          </a:stretch>
        </p:blipFill>
        <p:spPr bwMode="auto">
          <a:xfrm>
            <a:off x="6553200" y="3200400"/>
            <a:ext cx="1724025" cy="2181225"/>
          </a:xfrm>
          <a:prstGeom prst="rect">
            <a:avLst/>
          </a:prstGeom>
          <a:noFill/>
          <a:ln w="9525">
            <a:noFill/>
            <a:miter lim="800000"/>
            <a:headEnd/>
            <a:tailEnd/>
          </a:ln>
        </p:spPr>
      </p:pic>
      <p:pic>
        <p:nvPicPr>
          <p:cNvPr id="5125" name="Picture 8" descr="Return to Home">
            <a:hlinkClick r:id="rId4"/>
          </p:cNvPr>
          <p:cNvPicPr>
            <a:picLocks noChangeAspect="1" noChangeArrowheads="1"/>
          </p:cNvPicPr>
          <p:nvPr/>
        </p:nvPicPr>
        <p:blipFill>
          <a:blip r:embed="rId5" cstate="print"/>
          <a:srcRect/>
          <a:stretch>
            <a:fillRect/>
          </a:stretch>
        </p:blipFill>
        <p:spPr bwMode="auto">
          <a:xfrm>
            <a:off x="1066800" y="3276600"/>
            <a:ext cx="1071563" cy="1828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1828800"/>
            <a:ext cx="8229600" cy="1524000"/>
          </a:xfrm>
        </p:spPr>
        <p:txBody>
          <a:bodyPr/>
          <a:lstStyle/>
          <a:p>
            <a:pPr eaLnBrk="1" hangingPunct="1"/>
            <a:r>
              <a:rPr lang="en-US" dirty="0" smtClean="0"/>
              <a:t>And other times</a:t>
            </a:r>
            <a:br>
              <a:rPr lang="en-US" dirty="0" smtClean="0"/>
            </a:br>
            <a:r>
              <a:rPr lang="en-US" dirty="0" smtClean="0"/>
              <a:t>     it seems like this…</a:t>
            </a:r>
          </a:p>
        </p:txBody>
      </p:sp>
      <p:pic>
        <p:nvPicPr>
          <p:cNvPr id="6147" name="Picture 4" descr="48_problem"/>
          <p:cNvPicPr>
            <a:picLocks noChangeAspect="1" noChangeArrowheads="1"/>
          </p:cNvPicPr>
          <p:nvPr/>
        </p:nvPicPr>
        <p:blipFill>
          <a:blip r:embed="rId2" cstate="print"/>
          <a:srcRect/>
          <a:stretch>
            <a:fillRect/>
          </a:stretch>
        </p:blipFill>
        <p:spPr bwMode="auto">
          <a:xfrm>
            <a:off x="4572000" y="1447800"/>
            <a:ext cx="3644900" cy="4876800"/>
          </a:xfrm>
          <a:prstGeom prst="rect">
            <a:avLst/>
          </a:prstGeom>
          <a:noFill/>
          <a:ln w="9525">
            <a:noFill/>
            <a:miter lim="800000"/>
            <a:headEnd/>
            <a:tailEnd/>
          </a:ln>
        </p:spPr>
      </p:pic>
      <p:sp>
        <p:nvSpPr>
          <p:cNvPr id="6148" name="Rectangle 5"/>
          <p:cNvSpPr>
            <a:spLocks noChangeArrowheads="1"/>
          </p:cNvSpPr>
          <p:nvPr/>
        </p:nvSpPr>
        <p:spPr bwMode="auto">
          <a:xfrm>
            <a:off x="-1828800" y="4876800"/>
            <a:ext cx="8229600" cy="762000"/>
          </a:xfrm>
          <a:prstGeom prst="rect">
            <a:avLst/>
          </a:prstGeom>
          <a:noFill/>
          <a:ln w="9525">
            <a:noFill/>
            <a:miter lim="800000"/>
            <a:headEnd/>
            <a:tailEnd/>
          </a:ln>
        </p:spPr>
        <p:txBody>
          <a:bodyPr anchor="ctr"/>
          <a:lstStyle/>
          <a:p>
            <a:pPr algn="ctr"/>
            <a:r>
              <a:rPr lang="en-US" sz="3300">
                <a:solidFill>
                  <a:schemeClr val="tx2"/>
                </a:solidFill>
              </a:rPr>
              <a:t>But really…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Water Rights Processing</a:t>
            </a:r>
          </a:p>
        </p:txBody>
      </p:sp>
      <p:sp>
        <p:nvSpPr>
          <p:cNvPr id="7171" name="Rectangle 5"/>
          <p:cNvSpPr>
            <a:spLocks noChangeArrowheads="1"/>
          </p:cNvSpPr>
          <p:nvPr/>
        </p:nvSpPr>
        <p:spPr bwMode="auto">
          <a:xfrm>
            <a:off x="762000" y="4038600"/>
            <a:ext cx="1752600" cy="685800"/>
          </a:xfrm>
          <a:prstGeom prst="rect">
            <a:avLst/>
          </a:prstGeom>
          <a:solidFill>
            <a:schemeClr val="accent1"/>
          </a:solidFill>
          <a:ln w="9525">
            <a:solidFill>
              <a:schemeClr val="tx1"/>
            </a:solidFill>
            <a:miter lim="800000"/>
            <a:headEnd/>
            <a:tailEnd/>
          </a:ln>
        </p:spPr>
        <p:txBody>
          <a:bodyPr wrap="none" anchor="ctr"/>
          <a:lstStyle/>
          <a:p>
            <a:pPr algn="ctr"/>
            <a:r>
              <a:rPr lang="en-US"/>
              <a:t>Conservation</a:t>
            </a:r>
          </a:p>
        </p:txBody>
      </p:sp>
      <p:sp>
        <p:nvSpPr>
          <p:cNvPr id="7172" name="Text Box 6"/>
          <p:cNvSpPr txBox="1">
            <a:spLocks noChangeArrowheads="1"/>
          </p:cNvSpPr>
          <p:nvPr/>
        </p:nvSpPr>
        <p:spPr bwMode="auto">
          <a:xfrm>
            <a:off x="3581400" y="2133600"/>
            <a:ext cx="2590800" cy="779463"/>
          </a:xfrm>
          <a:prstGeom prst="rect">
            <a:avLst/>
          </a:prstGeom>
          <a:noFill/>
          <a:ln w="9525">
            <a:noFill/>
            <a:miter lim="800000"/>
            <a:headEnd/>
            <a:tailEnd/>
          </a:ln>
        </p:spPr>
        <p:txBody>
          <a:bodyPr>
            <a:spAutoFit/>
          </a:bodyPr>
          <a:lstStyle/>
          <a:p>
            <a:pPr>
              <a:spcBef>
                <a:spcPct val="50000"/>
              </a:spcBef>
            </a:pPr>
            <a:r>
              <a:rPr lang="en-US"/>
              <a:t>Submit Application</a:t>
            </a:r>
          </a:p>
          <a:p>
            <a:pPr>
              <a:spcBef>
                <a:spcPct val="50000"/>
              </a:spcBef>
            </a:pPr>
            <a:endParaRPr lang="en-US"/>
          </a:p>
        </p:txBody>
      </p:sp>
      <p:sp>
        <p:nvSpPr>
          <p:cNvPr id="7173" name="Line 7"/>
          <p:cNvSpPr>
            <a:spLocks noChangeShapeType="1"/>
          </p:cNvSpPr>
          <p:nvPr/>
        </p:nvSpPr>
        <p:spPr bwMode="auto">
          <a:xfrm>
            <a:off x="4495800" y="2590800"/>
            <a:ext cx="0" cy="381000"/>
          </a:xfrm>
          <a:prstGeom prst="line">
            <a:avLst/>
          </a:prstGeom>
          <a:noFill/>
          <a:ln w="9525">
            <a:solidFill>
              <a:schemeClr val="tx1"/>
            </a:solidFill>
            <a:round/>
            <a:headEnd/>
            <a:tailEnd type="triangle" w="med" len="med"/>
          </a:ln>
        </p:spPr>
        <p:txBody>
          <a:bodyPr/>
          <a:lstStyle/>
          <a:p>
            <a:endParaRPr lang="en-US"/>
          </a:p>
        </p:txBody>
      </p:sp>
      <p:sp>
        <p:nvSpPr>
          <p:cNvPr id="7174" name="Rectangle 8"/>
          <p:cNvSpPr>
            <a:spLocks noChangeArrowheads="1"/>
          </p:cNvSpPr>
          <p:nvPr/>
        </p:nvSpPr>
        <p:spPr bwMode="auto">
          <a:xfrm>
            <a:off x="3124200" y="3048000"/>
            <a:ext cx="2819400" cy="457200"/>
          </a:xfrm>
          <a:prstGeom prst="rect">
            <a:avLst/>
          </a:prstGeom>
          <a:solidFill>
            <a:schemeClr val="accent1"/>
          </a:solidFill>
          <a:ln w="9525">
            <a:solidFill>
              <a:schemeClr val="tx1"/>
            </a:solidFill>
            <a:miter lim="800000"/>
            <a:headEnd/>
            <a:tailEnd/>
          </a:ln>
        </p:spPr>
        <p:txBody>
          <a:bodyPr wrap="none" anchor="ctr"/>
          <a:lstStyle/>
          <a:p>
            <a:pPr algn="ctr"/>
            <a:r>
              <a:rPr lang="en-US"/>
              <a:t>Administrative Review</a:t>
            </a:r>
          </a:p>
        </p:txBody>
      </p:sp>
      <p:sp>
        <p:nvSpPr>
          <p:cNvPr id="7175" name="Rectangle 9"/>
          <p:cNvSpPr>
            <a:spLocks noChangeArrowheads="1"/>
          </p:cNvSpPr>
          <p:nvPr/>
        </p:nvSpPr>
        <p:spPr bwMode="auto">
          <a:xfrm>
            <a:off x="3581400" y="4038600"/>
            <a:ext cx="17526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Availability</a:t>
            </a:r>
          </a:p>
        </p:txBody>
      </p:sp>
      <p:sp>
        <p:nvSpPr>
          <p:cNvPr id="7176" name="Rectangle 10"/>
          <p:cNvSpPr>
            <a:spLocks noChangeArrowheads="1"/>
          </p:cNvSpPr>
          <p:nvPr/>
        </p:nvSpPr>
        <p:spPr bwMode="auto">
          <a:xfrm>
            <a:off x="6324600" y="4038600"/>
            <a:ext cx="17526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Environmental</a:t>
            </a:r>
          </a:p>
        </p:txBody>
      </p:sp>
      <p:sp>
        <p:nvSpPr>
          <p:cNvPr id="7177" name="Rectangle 11"/>
          <p:cNvSpPr>
            <a:spLocks noChangeArrowheads="1"/>
          </p:cNvSpPr>
          <p:nvPr/>
        </p:nvSpPr>
        <p:spPr bwMode="auto">
          <a:xfrm>
            <a:off x="3124200" y="5334000"/>
            <a:ext cx="2819400" cy="457200"/>
          </a:xfrm>
          <a:prstGeom prst="rect">
            <a:avLst/>
          </a:prstGeom>
          <a:solidFill>
            <a:schemeClr val="accent1"/>
          </a:solidFill>
          <a:ln w="9525">
            <a:solidFill>
              <a:schemeClr val="tx1"/>
            </a:solidFill>
            <a:miter lim="800000"/>
            <a:headEnd/>
            <a:tailEnd/>
          </a:ln>
        </p:spPr>
        <p:txBody>
          <a:bodyPr wrap="none" anchor="ctr"/>
          <a:lstStyle/>
          <a:p>
            <a:pPr algn="ctr"/>
            <a:r>
              <a:rPr lang="en-US"/>
              <a:t>Draft Permit</a:t>
            </a:r>
          </a:p>
        </p:txBody>
      </p:sp>
      <p:sp>
        <p:nvSpPr>
          <p:cNvPr id="7178" name="Line 12"/>
          <p:cNvSpPr>
            <a:spLocks noChangeShapeType="1"/>
          </p:cNvSpPr>
          <p:nvPr/>
        </p:nvSpPr>
        <p:spPr bwMode="auto">
          <a:xfrm flipH="1">
            <a:off x="2590800" y="3505200"/>
            <a:ext cx="1828800" cy="609600"/>
          </a:xfrm>
          <a:prstGeom prst="line">
            <a:avLst/>
          </a:prstGeom>
          <a:noFill/>
          <a:ln w="9525">
            <a:solidFill>
              <a:schemeClr val="tx1"/>
            </a:solidFill>
            <a:round/>
            <a:headEnd/>
            <a:tailEnd type="triangle" w="med" len="med"/>
          </a:ln>
        </p:spPr>
        <p:txBody>
          <a:bodyPr/>
          <a:lstStyle/>
          <a:p>
            <a:endParaRPr lang="en-US"/>
          </a:p>
        </p:txBody>
      </p:sp>
      <p:sp>
        <p:nvSpPr>
          <p:cNvPr id="7179" name="Line 13"/>
          <p:cNvSpPr>
            <a:spLocks noChangeShapeType="1"/>
          </p:cNvSpPr>
          <p:nvPr/>
        </p:nvSpPr>
        <p:spPr bwMode="auto">
          <a:xfrm>
            <a:off x="4572000" y="3505200"/>
            <a:ext cx="1676400" cy="533400"/>
          </a:xfrm>
          <a:prstGeom prst="line">
            <a:avLst/>
          </a:prstGeom>
          <a:noFill/>
          <a:ln w="9525">
            <a:solidFill>
              <a:schemeClr val="tx1"/>
            </a:solidFill>
            <a:round/>
            <a:headEnd/>
            <a:tailEnd type="triangle" w="med" len="med"/>
          </a:ln>
        </p:spPr>
        <p:txBody>
          <a:bodyPr/>
          <a:lstStyle/>
          <a:p>
            <a:endParaRPr lang="en-US"/>
          </a:p>
        </p:txBody>
      </p:sp>
      <p:sp>
        <p:nvSpPr>
          <p:cNvPr id="7180" name="Line 14"/>
          <p:cNvSpPr>
            <a:spLocks noChangeShapeType="1"/>
          </p:cNvSpPr>
          <p:nvPr/>
        </p:nvSpPr>
        <p:spPr bwMode="auto">
          <a:xfrm>
            <a:off x="4495800" y="3505200"/>
            <a:ext cx="0" cy="457200"/>
          </a:xfrm>
          <a:prstGeom prst="line">
            <a:avLst/>
          </a:prstGeom>
          <a:noFill/>
          <a:ln w="9525">
            <a:solidFill>
              <a:schemeClr val="tx1"/>
            </a:solidFill>
            <a:round/>
            <a:headEnd/>
            <a:tailEnd type="triangle" w="med" len="med"/>
          </a:ln>
        </p:spPr>
        <p:txBody>
          <a:bodyPr/>
          <a:lstStyle/>
          <a:p>
            <a:endParaRPr lang="en-US"/>
          </a:p>
        </p:txBody>
      </p:sp>
      <p:sp>
        <p:nvSpPr>
          <p:cNvPr id="7181" name="Line 17"/>
          <p:cNvSpPr>
            <a:spLocks noChangeShapeType="1"/>
          </p:cNvSpPr>
          <p:nvPr/>
        </p:nvSpPr>
        <p:spPr bwMode="auto">
          <a:xfrm>
            <a:off x="4495800" y="4800600"/>
            <a:ext cx="0" cy="457200"/>
          </a:xfrm>
          <a:prstGeom prst="line">
            <a:avLst/>
          </a:prstGeom>
          <a:noFill/>
          <a:ln w="9525">
            <a:solidFill>
              <a:schemeClr val="tx1"/>
            </a:solidFill>
            <a:round/>
            <a:headEnd/>
            <a:tailEnd type="triangle" w="med" len="med"/>
          </a:ln>
        </p:spPr>
        <p:txBody>
          <a:bodyPr/>
          <a:lstStyle/>
          <a:p>
            <a:endParaRPr lang="en-US"/>
          </a:p>
        </p:txBody>
      </p:sp>
      <p:sp>
        <p:nvSpPr>
          <p:cNvPr id="7182" name="Line 19"/>
          <p:cNvSpPr>
            <a:spLocks noChangeShapeType="1"/>
          </p:cNvSpPr>
          <p:nvPr/>
        </p:nvSpPr>
        <p:spPr bwMode="auto">
          <a:xfrm flipH="1">
            <a:off x="5410200" y="4343400"/>
            <a:ext cx="838200" cy="0"/>
          </a:xfrm>
          <a:prstGeom prst="line">
            <a:avLst/>
          </a:prstGeom>
          <a:noFill/>
          <a:ln w="9525">
            <a:solidFill>
              <a:schemeClr val="tx1"/>
            </a:solidFill>
            <a:round/>
            <a:headEnd/>
            <a:tailEnd type="triangle" w="med" len="med"/>
          </a:ln>
        </p:spPr>
        <p:txBody>
          <a:bodyPr/>
          <a:lstStyle/>
          <a:p>
            <a:endParaRPr lang="en-US"/>
          </a:p>
        </p:txBody>
      </p:sp>
      <p:sp>
        <p:nvSpPr>
          <p:cNvPr id="7183" name="Line 21"/>
          <p:cNvSpPr>
            <a:spLocks noChangeShapeType="1"/>
          </p:cNvSpPr>
          <p:nvPr/>
        </p:nvSpPr>
        <p:spPr bwMode="auto">
          <a:xfrm>
            <a:off x="2667000" y="4343400"/>
            <a:ext cx="838200" cy="0"/>
          </a:xfrm>
          <a:prstGeom prst="line">
            <a:avLst/>
          </a:prstGeom>
          <a:noFill/>
          <a:ln w="9525">
            <a:solidFill>
              <a:schemeClr val="tx1"/>
            </a:solidFill>
            <a:round/>
            <a:headEnd/>
            <a:tailEnd type="triangle" w="med" len="med"/>
          </a:ln>
        </p:spPr>
        <p:txBody>
          <a:bodyPr/>
          <a:lstStyle/>
          <a:p>
            <a:endParaRPr lang="en-US"/>
          </a:p>
        </p:txBody>
      </p:sp>
      <p:sp>
        <p:nvSpPr>
          <p:cNvPr id="19" name="Rectangle 10"/>
          <p:cNvSpPr>
            <a:spLocks noChangeArrowheads="1"/>
          </p:cNvSpPr>
          <p:nvPr/>
        </p:nvSpPr>
        <p:spPr bwMode="auto">
          <a:xfrm>
            <a:off x="3962400" y="61722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Notice</a:t>
            </a:r>
            <a:endParaRPr lang="en-US" dirty="0"/>
          </a:p>
        </p:txBody>
      </p:sp>
      <p:sp>
        <p:nvSpPr>
          <p:cNvPr id="20" name="Line 17"/>
          <p:cNvSpPr>
            <a:spLocks noChangeShapeType="1"/>
          </p:cNvSpPr>
          <p:nvPr/>
        </p:nvSpPr>
        <p:spPr bwMode="auto">
          <a:xfrm>
            <a:off x="4495800" y="5867400"/>
            <a:ext cx="0" cy="228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Administrative Review Phase</a:t>
            </a:r>
          </a:p>
        </p:txBody>
      </p:sp>
      <p:sp>
        <p:nvSpPr>
          <p:cNvPr id="8195" name="Rectangle 3"/>
          <p:cNvSpPr>
            <a:spLocks noGrp="1" noChangeArrowheads="1"/>
          </p:cNvSpPr>
          <p:nvPr>
            <p:ph type="body" idx="1"/>
          </p:nvPr>
        </p:nvSpPr>
        <p:spPr>
          <a:xfrm>
            <a:off x="457200" y="2362200"/>
            <a:ext cx="8458200" cy="3962400"/>
          </a:xfrm>
        </p:spPr>
        <p:txBody>
          <a:bodyPr/>
          <a:lstStyle/>
          <a:p>
            <a:pPr eaLnBrk="1" hangingPunct="1"/>
            <a:r>
              <a:rPr lang="en-US" sz="2400" smtClean="0"/>
              <a:t>General provisions for reviewing all administrative actions</a:t>
            </a:r>
          </a:p>
          <a:p>
            <a:pPr lvl="1" eaLnBrk="1" hangingPunct="1"/>
            <a:r>
              <a:rPr lang="en-US" sz="2000" smtClean="0"/>
              <a:t>Provisions of 30 TAC  Chapter 281</a:t>
            </a:r>
          </a:p>
          <a:p>
            <a:pPr eaLnBrk="1" hangingPunct="1"/>
            <a:r>
              <a:rPr lang="en-US" sz="2400" smtClean="0"/>
              <a:t>Application must include information necessary for staff to review and fully consider request</a:t>
            </a:r>
          </a:p>
          <a:p>
            <a:pPr lvl="1" eaLnBrk="1" hangingPunct="1"/>
            <a:r>
              <a:rPr lang="en-US" sz="2000" smtClean="0"/>
              <a:t>Provisions of 30 TAC </a:t>
            </a:r>
            <a:r>
              <a:rPr lang="en-US" sz="2000" smtClean="0">
                <a:cs typeface="Arial" charset="0"/>
              </a:rPr>
              <a:t>§295.1 - §295.16</a:t>
            </a:r>
          </a:p>
          <a:p>
            <a:pPr eaLnBrk="1" hangingPunct="1"/>
            <a:r>
              <a:rPr lang="en-US" sz="2400" smtClean="0"/>
              <a:t>Applicant must remit appropriate fees</a:t>
            </a:r>
          </a:p>
          <a:p>
            <a:pPr lvl="1" eaLnBrk="1" hangingPunct="1"/>
            <a:r>
              <a:rPr lang="en-US" sz="2000" smtClean="0"/>
              <a:t>Provisions of 30 TAC </a:t>
            </a:r>
            <a:r>
              <a:rPr lang="en-US" sz="2000" smtClean="0">
                <a:cs typeface="Arial" charset="0"/>
              </a:rPr>
              <a:t>§295.131 - §295.140</a:t>
            </a:r>
            <a:endParaRPr lang="en-US" sz="900" smtClean="0"/>
          </a:p>
          <a:p>
            <a:pPr eaLnBrk="1" hangingPunct="1"/>
            <a:r>
              <a:rPr lang="en-US" sz="2400" smtClean="0"/>
              <a:t>Commission must be able to prepare notice of application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Technical Review Phase</a:t>
            </a:r>
          </a:p>
        </p:txBody>
      </p:sp>
      <p:sp>
        <p:nvSpPr>
          <p:cNvPr id="10243" name="Rectangle 3"/>
          <p:cNvSpPr>
            <a:spLocks noGrp="1" noChangeArrowheads="1"/>
          </p:cNvSpPr>
          <p:nvPr>
            <p:ph type="body" idx="1"/>
          </p:nvPr>
        </p:nvSpPr>
        <p:spPr>
          <a:xfrm>
            <a:off x="457200" y="2362200"/>
            <a:ext cx="8458200" cy="3962400"/>
          </a:xfrm>
        </p:spPr>
        <p:txBody>
          <a:bodyPr/>
          <a:lstStyle/>
          <a:p>
            <a:pPr eaLnBrk="1" hangingPunct="1">
              <a:lnSpc>
                <a:spcPct val="90000"/>
              </a:lnSpc>
            </a:pPr>
            <a:r>
              <a:rPr lang="en-US" smtClean="0"/>
              <a:t>Resource Conservation Review</a:t>
            </a:r>
          </a:p>
          <a:p>
            <a:pPr lvl="1" eaLnBrk="1" hangingPunct="1">
              <a:lnSpc>
                <a:spcPct val="90000"/>
              </a:lnSpc>
            </a:pPr>
            <a:r>
              <a:rPr lang="en-US" smtClean="0"/>
              <a:t>Water conservation standards</a:t>
            </a:r>
          </a:p>
          <a:p>
            <a:pPr lvl="1" eaLnBrk="1" hangingPunct="1">
              <a:lnSpc>
                <a:spcPct val="90000"/>
              </a:lnSpc>
            </a:pPr>
            <a:r>
              <a:rPr lang="en-US" smtClean="0"/>
              <a:t>Consistency with State Water Plan</a:t>
            </a:r>
          </a:p>
          <a:p>
            <a:pPr eaLnBrk="1" hangingPunct="1">
              <a:lnSpc>
                <a:spcPct val="90000"/>
              </a:lnSpc>
            </a:pPr>
            <a:endParaRPr lang="en-US" sz="1200" smtClean="0"/>
          </a:p>
          <a:p>
            <a:pPr eaLnBrk="1" hangingPunct="1">
              <a:lnSpc>
                <a:spcPct val="90000"/>
              </a:lnSpc>
            </a:pPr>
            <a:r>
              <a:rPr lang="en-US" smtClean="0"/>
              <a:t>Environmental Review</a:t>
            </a:r>
          </a:p>
          <a:p>
            <a:pPr lvl="1" eaLnBrk="1" hangingPunct="1">
              <a:lnSpc>
                <a:spcPct val="90000"/>
              </a:lnSpc>
            </a:pPr>
            <a:r>
              <a:rPr lang="en-US" smtClean="0"/>
              <a:t>Water quality impacts of project</a:t>
            </a:r>
          </a:p>
          <a:p>
            <a:pPr lvl="1" eaLnBrk="1" hangingPunct="1">
              <a:lnSpc>
                <a:spcPct val="90000"/>
              </a:lnSpc>
            </a:pPr>
            <a:r>
              <a:rPr lang="en-US" smtClean="0"/>
              <a:t>Protection for aquatic and riparian habitat</a:t>
            </a:r>
          </a:p>
          <a:p>
            <a:pPr eaLnBrk="1" hangingPunct="1">
              <a:lnSpc>
                <a:spcPct val="90000"/>
              </a:lnSpc>
            </a:pPr>
            <a:endParaRPr lang="en-US" sz="1200" smtClean="0"/>
          </a:p>
          <a:p>
            <a:pPr eaLnBrk="1" hangingPunct="1">
              <a:lnSpc>
                <a:spcPct val="90000"/>
              </a:lnSpc>
            </a:pPr>
            <a:r>
              <a:rPr lang="en-US" smtClean="0"/>
              <a:t>Water Availability Review</a:t>
            </a:r>
          </a:p>
          <a:p>
            <a:pPr lvl="1" eaLnBrk="1" hangingPunct="1">
              <a:lnSpc>
                <a:spcPct val="90000"/>
              </a:lnSpc>
            </a:pPr>
            <a:r>
              <a:rPr lang="en-US" smtClean="0"/>
              <a:t>Water available vs. no-injury analysis</a:t>
            </a:r>
          </a:p>
          <a:p>
            <a:pPr eaLnBrk="1" hangingPunct="1">
              <a:lnSpc>
                <a:spcPct val="90000"/>
              </a:lnSpc>
            </a:pPr>
            <a:endParaRPr lang="en-US" sz="12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t>Developing a Draft Permit</a:t>
            </a:r>
          </a:p>
        </p:txBody>
      </p:sp>
      <p:sp>
        <p:nvSpPr>
          <p:cNvPr id="11267" name="Rectangle 3"/>
          <p:cNvSpPr>
            <a:spLocks noGrp="1" noChangeArrowheads="1"/>
          </p:cNvSpPr>
          <p:nvPr>
            <p:ph type="body" idx="1"/>
          </p:nvPr>
        </p:nvSpPr>
        <p:spPr>
          <a:xfrm>
            <a:off x="457200" y="2362200"/>
            <a:ext cx="8458200" cy="3962400"/>
          </a:xfrm>
        </p:spPr>
        <p:txBody>
          <a:bodyPr/>
          <a:lstStyle/>
          <a:p>
            <a:pPr eaLnBrk="1" hangingPunct="1"/>
            <a:r>
              <a:rPr lang="en-US" dirty="0" smtClean="0"/>
              <a:t>All technical disciplines prepare memoranda regarding their review of the application</a:t>
            </a:r>
          </a:p>
          <a:p>
            <a:pPr eaLnBrk="1" hangingPunct="1"/>
            <a:r>
              <a:rPr lang="en-US" dirty="0" smtClean="0"/>
              <a:t>Permit writer prepares a draft permit that includes recommendations and grants the permit if water is available and other findings of </a:t>
            </a:r>
            <a:r>
              <a:rPr lang="en-US" dirty="0" err="1" smtClean="0"/>
              <a:t>TWC</a:t>
            </a:r>
            <a:r>
              <a:rPr lang="en-US" dirty="0" smtClean="0"/>
              <a:t> 11.034</a:t>
            </a:r>
          </a:p>
          <a:p>
            <a:pPr eaLnBrk="1" hangingPunct="1"/>
            <a:r>
              <a:rPr lang="en-US" dirty="0" smtClean="0"/>
              <a:t>Special conditions included to impose restrictions on use of water to protect seniors and environment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t>What about other requirements?</a:t>
            </a:r>
          </a:p>
        </p:txBody>
      </p:sp>
      <p:sp>
        <p:nvSpPr>
          <p:cNvPr id="11267" name="Rectangle 3"/>
          <p:cNvSpPr>
            <a:spLocks noGrp="1" noChangeArrowheads="1"/>
          </p:cNvSpPr>
          <p:nvPr>
            <p:ph type="body" idx="1"/>
          </p:nvPr>
        </p:nvSpPr>
        <p:spPr>
          <a:xfrm>
            <a:off x="457200" y="2362200"/>
            <a:ext cx="8458200" cy="3962400"/>
          </a:xfrm>
        </p:spPr>
        <p:txBody>
          <a:bodyPr/>
          <a:lstStyle/>
          <a:p>
            <a:pPr eaLnBrk="1" hangingPunct="1"/>
            <a:r>
              <a:rPr lang="en-US" dirty="0" smtClean="0"/>
              <a:t>Potential </a:t>
            </a:r>
            <a:r>
              <a:rPr lang="en-US" dirty="0" smtClean="0"/>
              <a:t>municipal control for </a:t>
            </a:r>
            <a:r>
              <a:rPr lang="en-US" dirty="0" err="1" smtClean="0"/>
              <a:t>stormwater</a:t>
            </a:r>
            <a:r>
              <a:rPr lang="en-US" dirty="0" smtClean="0"/>
              <a:t> (volume and quality)</a:t>
            </a:r>
            <a:endParaRPr lang="en-US" dirty="0" smtClean="0"/>
          </a:p>
          <a:p>
            <a:pPr eaLnBrk="1" hangingPunct="1"/>
            <a:r>
              <a:rPr lang="en-US" dirty="0" smtClean="0"/>
              <a:t>Potential regulatory control for water quality in Phase I or Phase II permits</a:t>
            </a:r>
            <a:endParaRPr lang="en-US" dirty="0" smtClean="0"/>
          </a:p>
          <a:p>
            <a:pPr eaLnBrk="1" hangingPunct="1"/>
            <a:r>
              <a:rPr lang="en-US" dirty="0" smtClean="0"/>
              <a:t>What about ASR and “private water”?</a:t>
            </a:r>
            <a:endParaRPr lang="en-US" dirty="0" smtClean="0"/>
          </a:p>
          <a:p>
            <a:pPr eaLnBrk="1" hangingPunct="1"/>
            <a:r>
              <a:rPr lang="en-US" dirty="0" smtClean="0"/>
              <a:t>What about a bed and banks transfer?</a:t>
            </a:r>
          </a:p>
          <a:p>
            <a:pPr eaLnBrk="1" hangingPunct="1"/>
            <a:r>
              <a:rPr lang="en-US" dirty="0" smtClean="0"/>
              <a:t>E</a:t>
            </a:r>
            <a:r>
              <a:rPr lang="en-US" dirty="0" smtClean="0"/>
              <a:t>nvironmental flows – the next frontier…</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srcRect/>
          <a:stretch>
            <a:fillRect/>
          </a:stretch>
        </p:blipFill>
        <p:spPr bwMode="auto">
          <a:xfrm>
            <a:off x="1371600" y="1600200"/>
            <a:ext cx="3622984" cy="4800600"/>
          </a:xfrm>
          <a:prstGeom prst="rect">
            <a:avLst/>
          </a:prstGeom>
          <a:noFill/>
          <a:ln w="9525">
            <a:noFill/>
            <a:miter lim="800000"/>
            <a:headEnd/>
            <a:tailEnd/>
          </a:ln>
        </p:spPr>
      </p:pic>
      <p:sp>
        <p:nvSpPr>
          <p:cNvPr id="10243" name="Rectangle 2"/>
          <p:cNvSpPr>
            <a:spLocks noGrp="1" noChangeArrowheads="1"/>
          </p:cNvSpPr>
          <p:nvPr>
            <p:ph type="title"/>
          </p:nvPr>
        </p:nvSpPr>
        <p:spPr>
          <a:xfrm>
            <a:off x="457200" y="1447800"/>
            <a:ext cx="8229600" cy="3962400"/>
          </a:xfrm>
        </p:spPr>
        <p:txBody>
          <a:bodyPr/>
          <a:lstStyle/>
          <a:p>
            <a:r>
              <a:rPr lang="en-US" sz="3200" b="1" dirty="0" smtClean="0">
                <a:latin typeface="Impact" pitchFamily="34" charset="0"/>
              </a:rPr>
              <a:t>					The ultimate </a:t>
            </a:r>
            <a:br>
              <a:rPr lang="en-US" sz="3200" b="1" dirty="0" smtClean="0">
                <a:latin typeface="Impact" pitchFamily="34" charset="0"/>
              </a:rPr>
            </a:br>
            <a:r>
              <a:rPr lang="en-US" sz="3200" b="1" dirty="0" smtClean="0">
                <a:latin typeface="Impact" pitchFamily="34" charset="0"/>
              </a:rPr>
              <a:t>					vanity lake…</a:t>
            </a:r>
            <a:br>
              <a:rPr lang="en-US" sz="3200" b="1" dirty="0" smtClean="0">
                <a:latin typeface="Impact" pitchFamily="34" charset="0"/>
              </a:rPr>
            </a:br>
            <a:endParaRPr lang="en-US" b="1" i="1" dirty="0" smtClean="0">
              <a:solidFill>
                <a:srgbClr val="006B3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What is state water?</a:t>
            </a:r>
            <a:endParaRPr lang="en-US" b="1" i="1" dirty="0" smtClean="0">
              <a:solidFill>
                <a:srgbClr val="006B32"/>
              </a:solidFill>
            </a:endParaRPr>
          </a:p>
        </p:txBody>
      </p:sp>
      <p:sp>
        <p:nvSpPr>
          <p:cNvPr id="4099" name="Rectangle 3"/>
          <p:cNvSpPr>
            <a:spLocks noGrp="1" noChangeArrowheads="1"/>
          </p:cNvSpPr>
          <p:nvPr>
            <p:ph type="body" idx="1"/>
          </p:nvPr>
        </p:nvSpPr>
        <p:spPr/>
        <p:txBody>
          <a:bodyPr/>
          <a:lstStyle/>
          <a:p>
            <a:pPr marL="0" indent="0">
              <a:buFontTx/>
              <a:buNone/>
            </a:pPr>
            <a:r>
              <a:rPr lang="en-US" sz="2400" dirty="0" smtClean="0"/>
              <a:t>The water of the ordinary flow, underflow, and tides of every flowing river, natural stream, and lake, and of every bay or arm of the Gulf of Mexico, and the storm water, floodwater, and rainwater of every river, natural stream, canyon, ravine, depression, and watershed in the state </a:t>
            </a:r>
            <a:r>
              <a:rPr lang="en-US" sz="2400" b="1" i="1" dirty="0" smtClean="0"/>
              <a:t>is the property of the state</a:t>
            </a:r>
            <a:r>
              <a:rPr lang="en-US" sz="24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How did we get this definition?</a:t>
            </a:r>
            <a:endParaRPr lang="en-US" b="1" i="1" dirty="0" smtClean="0">
              <a:solidFill>
                <a:srgbClr val="006B32"/>
              </a:solidFill>
            </a:endParaRPr>
          </a:p>
        </p:txBody>
      </p:sp>
      <p:sp>
        <p:nvSpPr>
          <p:cNvPr id="4099" name="Rectangle 3"/>
          <p:cNvSpPr>
            <a:spLocks noGrp="1" noChangeArrowheads="1"/>
          </p:cNvSpPr>
          <p:nvPr>
            <p:ph type="body" idx="1"/>
          </p:nvPr>
        </p:nvSpPr>
        <p:spPr/>
        <p:txBody>
          <a:bodyPr/>
          <a:lstStyle/>
          <a:p>
            <a:pPr marL="0" indent="0"/>
            <a:r>
              <a:rPr lang="en-US" dirty="0" smtClean="0"/>
              <a:t>  Origin of surface water rights stems back to Spanish and Mexican civil law</a:t>
            </a:r>
          </a:p>
          <a:p>
            <a:pPr marL="0" indent="0"/>
            <a:r>
              <a:rPr lang="en-US" dirty="0" smtClean="0"/>
              <a:t>  Between 1840 and 1895, many land grants made with riparian rights to surface water</a:t>
            </a:r>
          </a:p>
          <a:p>
            <a:pPr marL="0" indent="0"/>
            <a:r>
              <a:rPr lang="en-US" dirty="0" smtClean="0"/>
              <a:t>  Riparian doctrine began to merge with prior appropriation doctrine in series of Irrigation Acts</a:t>
            </a:r>
          </a:p>
          <a:p>
            <a:pPr marL="400050" lvl="1" indent="0"/>
            <a:r>
              <a:rPr lang="en-US" dirty="0" smtClean="0"/>
              <a:t>  1889 Irrigation Act</a:t>
            </a:r>
          </a:p>
          <a:p>
            <a:pPr marL="400050" lvl="1" indent="0"/>
            <a:r>
              <a:rPr lang="en-US" dirty="0" smtClean="0"/>
              <a:t>  1895 Irrigation Act</a:t>
            </a:r>
          </a:p>
          <a:p>
            <a:pPr marL="400050" lvl="1" indent="0"/>
            <a:r>
              <a:rPr lang="en-US" dirty="0" smtClean="0"/>
              <a:t>  1913 Irrigation 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Confusion with Dual System</a:t>
            </a:r>
            <a:endParaRPr lang="en-US" b="1" i="1" dirty="0" smtClean="0">
              <a:solidFill>
                <a:srgbClr val="006B32"/>
              </a:solidFill>
            </a:endParaRPr>
          </a:p>
        </p:txBody>
      </p:sp>
      <p:sp>
        <p:nvSpPr>
          <p:cNvPr id="4099" name="Rectangle 3"/>
          <p:cNvSpPr>
            <a:spLocks noGrp="1" noChangeArrowheads="1"/>
          </p:cNvSpPr>
          <p:nvPr>
            <p:ph type="body" idx="1"/>
          </p:nvPr>
        </p:nvSpPr>
        <p:spPr/>
        <p:txBody>
          <a:bodyPr/>
          <a:lstStyle/>
          <a:p>
            <a:pPr marL="0" indent="0"/>
            <a:r>
              <a:rPr lang="en-US" dirty="0" smtClean="0"/>
              <a:t>  Many permits were issued under the various Irrigation Acts.</a:t>
            </a:r>
          </a:p>
          <a:p>
            <a:pPr marL="0" indent="0"/>
            <a:r>
              <a:rPr lang="en-US" dirty="0" smtClean="0"/>
              <a:t>  Confusion over dual riparian and prior appropriation </a:t>
            </a:r>
            <a:r>
              <a:rPr lang="en-US" dirty="0" smtClean="0"/>
              <a:t>scheme (normal vs. flood flows)</a:t>
            </a:r>
            <a:endParaRPr lang="en-US" dirty="0" smtClean="0"/>
          </a:p>
          <a:p>
            <a:pPr marL="0" indent="0"/>
            <a:r>
              <a:rPr lang="en-US" dirty="0" smtClean="0"/>
              <a:t>  Like many things, drought drives change…</a:t>
            </a:r>
          </a:p>
          <a:p>
            <a:pPr marL="400050" lvl="1" indent="0"/>
            <a:r>
              <a:rPr lang="en-US" dirty="0" smtClean="0"/>
              <a:t>  1967 Water Rights Adjudication Act</a:t>
            </a:r>
          </a:p>
          <a:p>
            <a:pPr marL="400050" lvl="1" indent="0"/>
            <a:r>
              <a:rPr lang="en-US" dirty="0" smtClean="0"/>
              <a:t>  All parties required to file claims under single system</a:t>
            </a:r>
          </a:p>
          <a:p>
            <a:pPr marL="400050" lvl="1" indent="0"/>
            <a:r>
              <a:rPr lang="en-US" dirty="0" smtClean="0"/>
              <a:t>  All claims adjudicated (</a:t>
            </a:r>
            <a:r>
              <a:rPr lang="en-US" dirty="0" smtClean="0"/>
              <a:t>1970-2000+)</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err="1" smtClean="0"/>
              <a:t>Usufructury</a:t>
            </a:r>
            <a:r>
              <a:rPr lang="en-US" b="1" dirty="0" smtClean="0"/>
              <a:t> Rights</a:t>
            </a:r>
            <a:endParaRPr lang="en-US" b="1" i="1" dirty="0" smtClean="0">
              <a:solidFill>
                <a:srgbClr val="006B32"/>
              </a:solidFill>
            </a:endParaRPr>
          </a:p>
        </p:txBody>
      </p:sp>
      <p:sp>
        <p:nvSpPr>
          <p:cNvPr id="4099" name="Rectangle 3"/>
          <p:cNvSpPr>
            <a:spLocks noGrp="1" noChangeArrowheads="1"/>
          </p:cNvSpPr>
          <p:nvPr>
            <p:ph type="body" idx="1"/>
          </p:nvPr>
        </p:nvSpPr>
        <p:spPr/>
        <p:txBody>
          <a:bodyPr/>
          <a:lstStyle/>
          <a:p>
            <a:pPr marL="0" indent="0"/>
            <a:r>
              <a:rPr lang="en-US" dirty="0" smtClean="0"/>
              <a:t>  State owns all water – normal and flood waters</a:t>
            </a:r>
          </a:p>
          <a:p>
            <a:pPr marL="0" indent="0"/>
            <a:r>
              <a:rPr lang="en-US" dirty="0" smtClean="0"/>
              <a:t>  Through permitting, State can grant right to use state water, or acknowledge exemptions</a:t>
            </a:r>
          </a:p>
          <a:p>
            <a:pPr marL="0" indent="0"/>
            <a:r>
              <a:rPr lang="en-US" dirty="0" smtClean="0"/>
              <a:t>  Currently few exemptions to state water</a:t>
            </a:r>
          </a:p>
          <a:p>
            <a:pPr marL="400050" lvl="1" indent="0"/>
            <a:r>
              <a:rPr lang="en-US" dirty="0" smtClean="0"/>
              <a:t>  Domestic and livestock exemption</a:t>
            </a:r>
          </a:p>
          <a:p>
            <a:pPr marL="400050" lvl="1" indent="0"/>
            <a:r>
              <a:rPr lang="en-US" dirty="0" smtClean="0"/>
              <a:t>  Ag land and wildlife farming exemption</a:t>
            </a:r>
          </a:p>
          <a:p>
            <a:pPr marL="400050" lvl="1" indent="0"/>
            <a:r>
              <a:rPr lang="en-US" dirty="0" smtClean="0"/>
              <a:t>  Gulf of Mexico exemption</a:t>
            </a:r>
          </a:p>
          <a:p>
            <a:pPr marL="400050" lvl="1" indent="0"/>
            <a:r>
              <a:rPr lang="en-US" dirty="0" smtClean="0"/>
              <a:t>  Surface mining exemption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t>When is a permit </a:t>
            </a:r>
            <a:r>
              <a:rPr lang="en-US" b="1" u="sng" dirty="0" smtClean="0"/>
              <a:t>not </a:t>
            </a:r>
            <a:r>
              <a:rPr lang="en-US" b="1" dirty="0" smtClean="0"/>
              <a:t>required?</a:t>
            </a:r>
          </a:p>
        </p:txBody>
      </p:sp>
      <p:sp>
        <p:nvSpPr>
          <p:cNvPr id="8195" name="Content Placeholder 2"/>
          <p:cNvSpPr>
            <a:spLocks noGrp="1"/>
          </p:cNvSpPr>
          <p:nvPr>
            <p:ph idx="1"/>
          </p:nvPr>
        </p:nvSpPr>
        <p:spPr>
          <a:xfrm>
            <a:off x="457200" y="2286000"/>
            <a:ext cx="8229600" cy="4038600"/>
          </a:xfrm>
        </p:spPr>
        <p:txBody>
          <a:bodyPr/>
          <a:lstStyle/>
          <a:p>
            <a:pPr marL="0" indent="0">
              <a:buFontTx/>
              <a:buNone/>
            </a:pPr>
            <a:r>
              <a:rPr lang="en-US" sz="2400" smtClean="0"/>
              <a:t>Domestic and livestock exemption . . . </a:t>
            </a:r>
          </a:p>
          <a:p>
            <a:pPr marL="400050" lvl="1" indent="0">
              <a:buFontTx/>
              <a:buNone/>
            </a:pPr>
            <a:r>
              <a:rPr lang="en-US" sz="2000" smtClean="0"/>
              <a:t>“Without obtaining a permit, a person may construct </a:t>
            </a:r>
            <a:r>
              <a:rPr lang="en-US" sz="2000" b="1" i="1" smtClean="0"/>
              <a:t>on the person’s own property </a:t>
            </a:r>
            <a:r>
              <a:rPr lang="en-US" sz="2000" smtClean="0"/>
              <a:t>a dam or reservoir with normal storage of not more than 200 acre-feet of water for domestic and livestock purposes.  A person who temporarily stores more than 200 acre-feet of water in a dam or reservoir described by this subsection is not required to obtain a permit for the dam or reservoir if the person can demonstrate that the person </a:t>
            </a:r>
            <a:r>
              <a:rPr lang="en-US" sz="2000" b="1" i="1" smtClean="0"/>
              <a:t>has not stored in the dam or reservoir more than 200 acre-feet of water on average in any 12-month period.”  </a:t>
            </a:r>
            <a:r>
              <a:rPr lang="en-US" sz="2000" smtClean="0"/>
              <a:t>TWC 11.042(a).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But what about “private water”?</a:t>
            </a:r>
            <a:endParaRPr lang="en-US" b="1" i="1" dirty="0" smtClean="0">
              <a:solidFill>
                <a:srgbClr val="006B32"/>
              </a:solidFill>
            </a:endParaRPr>
          </a:p>
        </p:txBody>
      </p:sp>
      <p:sp>
        <p:nvSpPr>
          <p:cNvPr id="67587" name="Rectangle 3"/>
          <p:cNvSpPr>
            <a:spLocks noGrp="1" noChangeArrowheads="1"/>
          </p:cNvSpPr>
          <p:nvPr>
            <p:ph type="body" idx="1"/>
          </p:nvPr>
        </p:nvSpPr>
        <p:spPr/>
        <p:txBody>
          <a:bodyPr/>
          <a:lstStyle/>
          <a:p>
            <a:pPr>
              <a:defRPr/>
            </a:pPr>
            <a:r>
              <a:rPr lang="en-US" sz="2400" dirty="0" smtClean="0"/>
              <a:t>Diffused Surface Water</a:t>
            </a:r>
          </a:p>
          <a:p>
            <a:pPr lvl="1">
              <a:defRPr/>
            </a:pPr>
            <a:r>
              <a:rPr lang="en-US" sz="2000" dirty="0" smtClean="0">
                <a:ea typeface="+mn-ea"/>
                <a:cs typeface="+mn-cs"/>
              </a:rPr>
              <a:t>State water does not include percolating groundwater; nor does it include diffuse surface rainfall runoff, groundwater seepage, or </a:t>
            </a:r>
            <a:r>
              <a:rPr lang="en-US" sz="2000" dirty="0" err="1" smtClean="0">
                <a:ea typeface="+mn-ea"/>
                <a:cs typeface="+mn-cs"/>
              </a:rPr>
              <a:t>springwater</a:t>
            </a:r>
            <a:r>
              <a:rPr lang="en-US" sz="2000" dirty="0" smtClean="0">
                <a:ea typeface="+mn-ea"/>
                <a:cs typeface="+mn-cs"/>
              </a:rPr>
              <a:t> before it reaches a watercourse.  </a:t>
            </a:r>
            <a:r>
              <a:rPr lang="en-US" sz="2000" i="1" u="sng" dirty="0" err="1" smtClean="0">
                <a:ea typeface="+mn-ea"/>
                <a:cs typeface="+mn-cs"/>
              </a:rPr>
              <a:t>Hoefs</a:t>
            </a:r>
            <a:r>
              <a:rPr lang="en-US" sz="2000" i="1" u="sng" dirty="0" smtClean="0">
                <a:ea typeface="+mn-ea"/>
                <a:cs typeface="+mn-cs"/>
              </a:rPr>
              <a:t> v. Short</a:t>
            </a:r>
          </a:p>
          <a:p>
            <a:pPr>
              <a:defRPr/>
            </a:pPr>
            <a:r>
              <a:rPr lang="en-US" sz="2400" dirty="0" smtClean="0"/>
              <a:t>Water Course</a:t>
            </a:r>
          </a:p>
          <a:p>
            <a:pPr lvl="1">
              <a:defRPr/>
            </a:pPr>
            <a:r>
              <a:rPr lang="en-US" sz="2000" dirty="0" smtClean="0"/>
              <a:t>A definite channel of a stream in which water flows within a defined bed and banks, originating from a definite source or sources.  (The water may flow continuously or intermittently, and if the latter with some degree of regularity, depending on the characteristics of the 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Off-Channel Impoundment</a:t>
            </a:r>
          </a:p>
        </p:txBody>
      </p:sp>
      <p:pic>
        <p:nvPicPr>
          <p:cNvPr id="6147" name="Picture 6" descr="stock pond"/>
          <p:cNvPicPr>
            <a:picLocks noGrp="1" noChangeAspect="1" noChangeArrowheads="1"/>
          </p:cNvPicPr>
          <p:nvPr>
            <p:ph idx="1"/>
          </p:nvPr>
        </p:nvPicPr>
        <p:blipFill>
          <a:blip r:embed="rId2" cstate="print"/>
          <a:srcRect/>
          <a:stretch>
            <a:fillRect/>
          </a:stretch>
        </p:blipFill>
        <p:spPr>
          <a:xfrm>
            <a:off x="533400" y="2362200"/>
            <a:ext cx="8153400" cy="3962400"/>
          </a:xfrm>
        </p:spPr>
      </p:pic>
    </p:spTree>
  </p:cSld>
  <p:clrMapOvr>
    <a:masterClrMapping/>
  </p:clrMapOvr>
</p:sld>
</file>

<file path=ppt/theme/theme1.xml><?xml version="1.0" encoding="utf-8"?>
<a:theme xmlns:a="http://schemas.openxmlformats.org/drawingml/2006/main" name="LG Template 06">
  <a:themeElements>
    <a:clrScheme name="LG template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template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G template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template 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template 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template 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template 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template 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template 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template 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template 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template 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template 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template 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LG Template 06</Template>
  <TotalTime>1542</TotalTime>
  <Words>2166</Words>
  <Application>Microsoft Office PowerPoint</Application>
  <PresentationFormat>On-screen Show (4:3)</PresentationFormat>
  <Paragraphs>230</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LG Template 06</vt:lpstr>
      <vt:lpstr>Slide 1</vt:lpstr>
      <vt:lpstr>Topics to Address</vt:lpstr>
      <vt:lpstr>What is state water?</vt:lpstr>
      <vt:lpstr>How did we get this definition?</vt:lpstr>
      <vt:lpstr>Confusion with Dual System</vt:lpstr>
      <vt:lpstr>Usufructury Rights</vt:lpstr>
      <vt:lpstr>When is a permit not required?</vt:lpstr>
      <vt:lpstr>But what about “private water”?</vt:lpstr>
      <vt:lpstr>Off-Channel Impoundment</vt:lpstr>
      <vt:lpstr>Watercourse is Key!!</vt:lpstr>
      <vt:lpstr>Slide 11</vt:lpstr>
      <vt:lpstr>Slide 12</vt:lpstr>
      <vt:lpstr>Slide 13</vt:lpstr>
      <vt:lpstr>Slide 14</vt:lpstr>
      <vt:lpstr>Slide 15</vt:lpstr>
      <vt:lpstr>Slide 16</vt:lpstr>
      <vt:lpstr>So why do I still hear  about riparian rights?</vt:lpstr>
      <vt:lpstr>Slide 18</vt:lpstr>
      <vt:lpstr>When is a permit required?</vt:lpstr>
      <vt:lpstr>Sometimes you think it’s like this…</vt:lpstr>
      <vt:lpstr>And other times      it seems like this…</vt:lpstr>
      <vt:lpstr>Water Rights Processing</vt:lpstr>
      <vt:lpstr>Administrative Review Phase</vt:lpstr>
      <vt:lpstr>Technical Review Phase</vt:lpstr>
      <vt:lpstr>Developing a Draft Permit</vt:lpstr>
      <vt:lpstr>What about other requirements?</vt:lpstr>
      <vt:lpstr>     The ultimate       vanity lake… </vt:lpstr>
    </vt:vector>
  </TitlesOfParts>
  <Company>lawfirm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mmm</dc:creator>
  <cp:lastModifiedBy>Brad Castleberry</cp:lastModifiedBy>
  <cp:revision>167</cp:revision>
  <dcterms:created xsi:type="dcterms:W3CDTF">2008-08-07T18:46:28Z</dcterms:created>
  <dcterms:modified xsi:type="dcterms:W3CDTF">2010-10-11T20:36:13Z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-88633515</vt:i4>
  </property>
  <property fmtid="{D5CDD505-2E9C-101B-9397-08002B2CF9AE}" pid="3" name="_NewReviewCycle">
    <vt:lpwstr/>
  </property>
  <property fmtid="{D5CDD505-2E9C-101B-9397-08002B2CF9AE}" pid="4" name="_EmailSubject">
    <vt:lpwstr>Another presentation...</vt:lpwstr>
  </property>
  <property fmtid="{D5CDD505-2E9C-101B-9397-08002B2CF9AE}" pid="5" name="_AuthorEmail">
    <vt:lpwstr>bcastleberry@lglawfirm.com</vt:lpwstr>
  </property>
  <property fmtid="{D5CDD505-2E9C-101B-9397-08002B2CF9AE}" pid="6" name="_AuthorEmailDisplayName">
    <vt:lpwstr>Brad Castleberry</vt:lpwstr>
  </property>
</Properties>
</file>