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3"/>
  </p:notesMasterIdLst>
  <p:handoutMasterIdLst>
    <p:handoutMasterId r:id="rId24"/>
  </p:handoutMasterIdLst>
  <p:sldIdLst>
    <p:sldId id="578" r:id="rId2"/>
    <p:sldId id="629" r:id="rId3"/>
    <p:sldId id="627" r:id="rId4"/>
    <p:sldId id="628" r:id="rId5"/>
    <p:sldId id="582" r:id="rId6"/>
    <p:sldId id="630" r:id="rId7"/>
    <p:sldId id="584" r:id="rId8"/>
    <p:sldId id="683" r:id="rId9"/>
    <p:sldId id="635" r:id="rId10"/>
    <p:sldId id="638" r:id="rId11"/>
    <p:sldId id="640" r:id="rId12"/>
    <p:sldId id="644" r:id="rId13"/>
    <p:sldId id="687" r:id="rId14"/>
    <p:sldId id="688" r:id="rId15"/>
    <p:sldId id="657" r:id="rId16"/>
    <p:sldId id="685" r:id="rId17"/>
    <p:sldId id="659" r:id="rId18"/>
    <p:sldId id="614" r:id="rId19"/>
    <p:sldId id="620" r:id="rId20"/>
    <p:sldId id="621" r:id="rId21"/>
    <p:sldId id="686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  <a:srgbClr val="000000"/>
    <a:srgbClr val="FFFFFF"/>
    <a:srgbClr val="66FFCC"/>
    <a:srgbClr val="DDDDDD"/>
    <a:srgbClr val="C0C0C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8" autoAdjust="0"/>
    <p:restoredTop sz="94286" autoAdjust="0"/>
  </p:normalViewPr>
  <p:slideViewPr>
    <p:cSldViewPr snapToGrid="0">
      <p:cViewPr>
        <p:scale>
          <a:sx n="62" d="100"/>
          <a:sy n="62" d="100"/>
        </p:scale>
        <p:origin x="-58" y="43"/>
      </p:cViewPr>
      <p:guideLst>
        <p:guide orient="horz" pos="2160"/>
        <p:guide pos="28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32635421452099"/>
          <c:y val="3.5327023337205408E-2"/>
          <c:w val="0.81718658263817079"/>
          <c:h val="0.48055442283896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of Water US$/kgal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108 MGD Sorek, Israel</c:v>
                </c:pt>
                <c:pt idx="1">
                  <c:v>132 MGD Mactaa, Algeria</c:v>
                </c:pt>
                <c:pt idx="2">
                  <c:v>87 MGD Hadera, Israel</c:v>
                </c:pt>
                <c:pt idx="3">
                  <c:v>98 MGD Askelon, Israel</c:v>
                </c:pt>
                <c:pt idx="4">
                  <c:v>0.6 MGD Sand City, CA</c:v>
                </c:pt>
                <c:pt idx="5">
                  <c:v>50 MGD Hamma, Algeria</c:v>
                </c:pt>
                <c:pt idx="6">
                  <c:v>25 MGD Tampa Bay, FL</c:v>
                </c:pt>
                <c:pt idx="7">
                  <c:v>45 MGD Fujairah, UAE</c:v>
                </c:pt>
                <c:pt idx="8">
                  <c:v>50 MGD Carlsbad, CA</c:v>
                </c:pt>
                <c:pt idx="9">
                  <c:v>53 MGD Barcelona, Spain</c:v>
                </c:pt>
                <c:pt idx="10">
                  <c:v>38 MGD Perth I, Australia</c:v>
                </c:pt>
                <c:pt idx="11">
                  <c:v>66 MGD Sydney, Australia</c:v>
                </c:pt>
                <c:pt idx="12">
                  <c:v>40 MGD Perth II, Australia </c:v>
                </c:pt>
                <c:pt idx="13">
                  <c:v>108 MGD Melbourne, Australia</c:v>
                </c:pt>
                <c:pt idx="14">
                  <c:v>35 MGD Gold Coast, Australia</c:v>
                </c:pt>
                <c:pt idx="15">
                  <c:v>40 MGD Adelaide, Australia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2.0099999999999998</c:v>
                </c:pt>
                <c:pt idx="1">
                  <c:v>2.12</c:v>
                </c:pt>
                <c:pt idx="2">
                  <c:v>2.27</c:v>
                </c:pt>
                <c:pt idx="3">
                  <c:v>2.2999999999999998</c:v>
                </c:pt>
                <c:pt idx="4">
                  <c:v>2.91</c:v>
                </c:pt>
                <c:pt idx="5">
                  <c:v>3.15</c:v>
                </c:pt>
                <c:pt idx="6">
                  <c:v>3.48</c:v>
                </c:pt>
                <c:pt idx="7">
                  <c:v>3.55</c:v>
                </c:pt>
                <c:pt idx="8">
                  <c:v>4</c:v>
                </c:pt>
                <c:pt idx="9">
                  <c:v>4.38</c:v>
                </c:pt>
                <c:pt idx="10">
                  <c:v>4.4000000000000004</c:v>
                </c:pt>
                <c:pt idx="11">
                  <c:v>7.32</c:v>
                </c:pt>
                <c:pt idx="12">
                  <c:v>8.33</c:v>
                </c:pt>
                <c:pt idx="13">
                  <c:v>9.5399999999999991</c:v>
                </c:pt>
                <c:pt idx="14">
                  <c:v>10.98</c:v>
                </c:pt>
                <c:pt idx="15">
                  <c:v>11.36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82624"/>
        <c:axId val="124367616"/>
      </c:barChart>
      <c:catAx>
        <c:axId val="103082624"/>
        <c:scaling>
          <c:orientation val="minMax"/>
        </c:scaling>
        <c:delete val="0"/>
        <c:axPos val="b"/>
        <c:numFmt formatCode="&quot;$&quot;#,##0.00" sourceLinked="0"/>
        <c:majorTickMark val="out"/>
        <c:minorTickMark val="none"/>
        <c:tickLblPos val="nextTo"/>
        <c:crossAx val="124367616"/>
        <c:crosses val="autoZero"/>
        <c:auto val="1"/>
        <c:lblAlgn val="ctr"/>
        <c:lblOffset val="100"/>
        <c:noMultiLvlLbl val="0"/>
      </c:catAx>
      <c:valAx>
        <c:axId val="124367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Cost</a:t>
                </a:r>
                <a:r>
                  <a:rPr lang="en-US" baseline="0" dirty="0" smtClean="0"/>
                  <a:t>  of Water , US$/kgal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2001097064974276E-2"/>
              <c:y val="3.532702333720540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3082624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O&amp;M Costs (%)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Energy</c:v>
                </c:pt>
                <c:pt idx="1">
                  <c:v>Chemicals</c:v>
                </c:pt>
                <c:pt idx="2">
                  <c:v>RO/CF Replacement</c:v>
                </c:pt>
                <c:pt idx="3">
                  <c:v>Sludge Disposal</c:v>
                </c:pt>
                <c:pt idx="4">
                  <c:v>Labor</c:v>
                </c:pt>
                <c:pt idx="5">
                  <c:v>Maintenance</c:v>
                </c:pt>
                <c:pt idx="6">
                  <c:v>Env. Monitoring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55.5</c:v>
                </c:pt>
                <c:pt idx="1">
                  <c:v>6</c:v>
                </c:pt>
                <c:pt idx="2">
                  <c:v>10.6</c:v>
                </c:pt>
                <c:pt idx="3">
                  <c:v>4.4000000000000004</c:v>
                </c:pt>
                <c:pt idx="4">
                  <c:v>5.7</c:v>
                </c:pt>
                <c:pt idx="5">
                  <c:v>6.5</c:v>
                </c:pt>
                <c:pt idx="6">
                  <c:v>1.5</c:v>
                </c:pt>
                <c:pt idx="7">
                  <c:v>9.8000000000000007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accent6">
        <a:lumMod val="60000"/>
        <a:lumOff val="40000"/>
      </a:schemeClr>
    </a:solidFill>
  </c:spPr>
  <c:txPr>
    <a:bodyPr/>
    <a:lstStyle/>
    <a:p>
      <a:pPr>
        <a:defRPr sz="1800" b="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RO System Constr. Cost</c:v>
                </c:pt>
                <c:pt idx="1">
                  <c:v>Power Cost</c:v>
                </c:pt>
                <c:pt idx="2">
                  <c:v>Intake &amp; Discharge Constr. Cost</c:v>
                </c:pt>
                <c:pt idx="3">
                  <c:v>Pretreatment Constr. Cost</c:v>
                </c:pt>
                <c:pt idx="4">
                  <c:v>Project Eng. &amp; Permitting</c:v>
                </c:pt>
                <c:pt idx="5">
                  <c:v>RO/CF Replacement</c:v>
                </c:pt>
                <c:pt idx="6">
                  <c:v>Other Costs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 formatCode="0.00%">
                  <c:v>0.30499999999999999</c:v>
                </c:pt>
                <c:pt idx="1">
                  <c:v>0.26</c:v>
                </c:pt>
                <c:pt idx="2" formatCode="0.00%">
                  <c:v>0.105</c:v>
                </c:pt>
                <c:pt idx="3" formatCode="0.00%">
                  <c:v>0.12</c:v>
                </c:pt>
                <c:pt idx="4" formatCode="0.00%">
                  <c:v>6.5000000000000002E-2</c:v>
                </c:pt>
                <c:pt idx="5" formatCode="0.00%">
                  <c:v>5.8000000000000003E-2</c:v>
                </c:pt>
                <c:pt idx="6" formatCode="0.00%">
                  <c:v>8.6999999999999994E-2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Unit Construction Cost (US$ MM/MGD)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 Construction Cost (US$ MM/MGD)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0.5 MGD</c:v>
                </c:pt>
                <c:pt idx="1">
                  <c:v>1 MGD</c:v>
                </c:pt>
                <c:pt idx="2">
                  <c:v>2 MGD</c:v>
                </c:pt>
                <c:pt idx="3">
                  <c:v>5 MGD</c:v>
                </c:pt>
                <c:pt idx="4">
                  <c:v>10 MGD</c:v>
                </c:pt>
                <c:pt idx="5">
                  <c:v>20 MGD</c:v>
                </c:pt>
                <c:pt idx="6">
                  <c:v>50 MGD</c:v>
                </c:pt>
                <c:pt idx="7">
                  <c:v>100 MGD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13.9</c:v>
                </c:pt>
                <c:pt idx="1">
                  <c:v>11.8</c:v>
                </c:pt>
                <c:pt idx="2">
                  <c:v>10.199999999999999</c:v>
                </c:pt>
                <c:pt idx="3">
                  <c:v>8.8000000000000007</c:v>
                </c:pt>
                <c:pt idx="4">
                  <c:v>8.1999999999999993</c:v>
                </c:pt>
                <c:pt idx="5">
                  <c:v>7.2</c:v>
                </c:pt>
                <c:pt idx="6">
                  <c:v>6.7</c:v>
                </c:pt>
                <c:pt idx="7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157248"/>
        <c:axId val="137159040"/>
      </c:barChart>
      <c:catAx>
        <c:axId val="137157248"/>
        <c:scaling>
          <c:orientation val="minMax"/>
        </c:scaling>
        <c:delete val="0"/>
        <c:axPos val="b"/>
        <c:majorTickMark val="out"/>
        <c:minorTickMark val="none"/>
        <c:tickLblPos val="nextTo"/>
        <c:crossAx val="137159040"/>
        <c:crosses val="autoZero"/>
        <c:auto val="1"/>
        <c:lblAlgn val="ctr"/>
        <c:lblOffset val="100"/>
        <c:noMultiLvlLbl val="0"/>
      </c:catAx>
      <c:valAx>
        <c:axId val="13715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15724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D39963E-97BE-4086-8B17-6EEC2B7B2C85}" type="datetimeFigureOut">
              <a:rPr lang="th-TH"/>
              <a:pPr>
                <a:defRPr/>
              </a:pPr>
              <a:t>01/10/53</a:t>
            </a:fld>
            <a:endParaRPr lang="th-TH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dirty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TechnoBiz Training Program (www.technobiz-asia.com)</a:t>
            </a:r>
            <a:endParaRPr lang="th-TH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ECA438-FB48-403E-B4FE-F608E3A44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66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56A7BC5-A02D-4ADF-8119-1C177BE3FBCE}" type="datetimeFigureOut">
              <a:rPr lang="th-TH"/>
              <a:pPr>
                <a:defRPr/>
              </a:pPr>
              <a:t>01/10/53</a:t>
            </a:fld>
            <a:endParaRPr lang="th-TH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dirty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TechnoBiz Training Program (www.technobiz-asia.com)</a:t>
            </a:r>
            <a:endParaRPr lang="th-TH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203294-9111-485C-988F-43C80A4FA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275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70616B-EE7C-4ADC-83ED-7A2166573364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 smtClean="0"/>
          </a:p>
        </p:txBody>
      </p:sp>
      <p:sp>
        <p:nvSpPr>
          <p:cNvPr id="14131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40ED2-C95A-45D4-BFBA-37DDCD67FD25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9216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216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9pPr>
          </a:lstStyle>
          <a:p>
            <a:pPr algn="r" eaLnBrk="1" hangingPunct="1"/>
            <a:fld id="{EA00D48E-F7B0-4454-8C16-72A54B877239}" type="slidenum">
              <a:rPr lang="en-US" sz="1200">
                <a:solidFill>
                  <a:schemeClr val="tx1"/>
                </a:solidFill>
                <a:latin typeface="Arial" charset="0"/>
              </a:rPr>
              <a:pPr algn="r" eaLnBrk="1" hangingPunct="1"/>
              <a:t>15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TechnoBiz Training Program (www.technobiz-asia.com)</a:t>
            </a:r>
            <a:endParaRPr lang="th-TH" smtClean="0">
              <a:latin typeface="Arial" charset="0"/>
            </a:endParaRPr>
          </a:p>
        </p:txBody>
      </p:sp>
      <p:sp>
        <p:nvSpPr>
          <p:cNvPr id="13107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30B97C-615E-4CA6-BBB6-06114DCCAACA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</p:txBody>
      </p:sp>
      <p:sp>
        <p:nvSpPr>
          <p:cNvPr id="9421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smtClean="0"/>
          </a:p>
        </p:txBody>
      </p:sp>
      <p:sp>
        <p:nvSpPr>
          <p:cNvPr id="94214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9pPr>
          </a:lstStyle>
          <a:p>
            <a:pPr algn="r" eaLnBrk="1" hangingPunct="1"/>
            <a:fld id="{D057D4CE-17FD-4E8F-AC3B-7A1F076BB2B3}" type="slidenum">
              <a:rPr lang="en-US" sz="1200">
                <a:solidFill>
                  <a:schemeClr val="tx1"/>
                </a:solidFill>
              </a:rPr>
              <a:pPr algn="r" eaLnBrk="1" hangingPunct="1"/>
              <a:t>17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 smtClean="0"/>
          </a:p>
        </p:txBody>
      </p:sp>
      <p:sp>
        <p:nvSpPr>
          <p:cNvPr id="15769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A18216-88F9-445F-893D-49F0F3E7FEDA}" type="slidenum">
              <a:rPr lang="en-US" smtClean="0">
                <a:latin typeface="Arial" pitchFamily="34" charset="0"/>
              </a:rPr>
              <a:pPr>
                <a:defRPr/>
              </a:pPr>
              <a:t>18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162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2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1162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E911DFCD-C865-4011-BDA3-68A939DD222E}" type="slidenum">
              <a:rPr lang="en-US" sz="1200">
                <a:solidFill>
                  <a:schemeClr val="tx1"/>
                </a:solidFill>
                <a:latin typeface="Arial" charset="0"/>
              </a:rPr>
              <a:pPr algn="r" defTabSz="931863"/>
              <a:t>18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 smtClean="0"/>
          </a:p>
        </p:txBody>
      </p:sp>
      <p:sp>
        <p:nvSpPr>
          <p:cNvPr id="16077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140C80-8057-4627-9342-4DB3AFD2A598}" type="slidenum">
              <a:rPr lang="en-US" smtClean="0">
                <a:latin typeface="Arial" pitchFamily="34" charset="0"/>
              </a:rPr>
              <a:pPr>
                <a:defRPr/>
              </a:pPr>
              <a:t>19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776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1776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2B324637-E25D-433D-9BB2-ACFFAD206F35}" type="slidenum">
              <a:rPr lang="en-US" sz="1200">
                <a:solidFill>
                  <a:schemeClr val="tx1"/>
                </a:solidFill>
                <a:latin typeface="Arial" charset="0"/>
              </a:rPr>
              <a:pPr algn="r" defTabSz="931863"/>
              <a:t>19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 smtClean="0"/>
          </a:p>
        </p:txBody>
      </p:sp>
      <p:sp>
        <p:nvSpPr>
          <p:cNvPr id="16179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21EB4A-90B1-496E-A960-6F95A075447D}" type="slidenum">
              <a:rPr lang="en-US" smtClean="0">
                <a:latin typeface="Arial" pitchFamily="34" charset="0"/>
              </a:rPr>
              <a:pPr>
                <a:defRPr/>
              </a:pPr>
              <a:t>20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878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18790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18797209-8A1C-464A-9DA5-187DC5B9206E}" type="slidenum">
              <a:rPr lang="en-US" sz="1200">
                <a:solidFill>
                  <a:schemeClr val="tx1"/>
                </a:solidFill>
                <a:latin typeface="Arial" charset="0"/>
              </a:rPr>
              <a:pPr algn="r" defTabSz="931863"/>
              <a:t>20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8DF7E-99DD-4802-B7B1-C345E46D177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203294-9111-485C-988F-43C80A4FAD1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9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 smtClean="0"/>
          </a:p>
        </p:txBody>
      </p:sp>
      <p:sp>
        <p:nvSpPr>
          <p:cNvPr id="14131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05C39B-6F82-4A2A-9B3C-34C2F4E70BAC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9216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216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178044A1-D356-404B-8752-9E2502B65435}" type="slidenum">
              <a:rPr lang="en-US" sz="1200">
                <a:solidFill>
                  <a:schemeClr val="tx1"/>
                </a:solidFill>
                <a:latin typeface="Arial" charset="0"/>
              </a:rPr>
              <a:pPr algn="r" defTabSz="931863"/>
              <a:t>7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 smtClean="0"/>
          </a:p>
        </p:txBody>
      </p:sp>
      <p:sp>
        <p:nvSpPr>
          <p:cNvPr id="13517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A1693-D0B3-49EA-93A4-23356E9E61DB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861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8614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9pPr>
          </a:lstStyle>
          <a:p>
            <a:pPr algn="r" eaLnBrk="1" hangingPunct="1"/>
            <a:fld id="{C7E45C9C-9B51-4325-9C4E-B268CC141003}" type="slidenum">
              <a:rPr lang="en-US" sz="1200">
                <a:solidFill>
                  <a:schemeClr val="tx1"/>
                </a:solidFill>
                <a:latin typeface="Arial" charset="0"/>
              </a:rPr>
              <a:pPr algn="r" eaLnBrk="1" hangingPunct="1"/>
              <a:t>8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5916D6-3361-4522-B2A4-5BBEEC2FAEA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3DBFC9-B65F-4FB6-865B-CEF5D241D1C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CE285D-92DC-44C1-93B3-C7DBC408B8F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7667D5-C0A1-4D75-B49F-DD5BC1ADDB00}" type="slidenum">
              <a:rPr lang="en-US" smtClean="0">
                <a:latin typeface="Arial" pitchFamily="34" charset="0"/>
              </a:rPr>
              <a:pPr>
                <a:defRPr/>
              </a:pPr>
              <a:t>12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734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34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3D42-E801-4436-AA6E-730D39DFFA16}" type="datetimeFigureOut">
              <a:rPr lang="th-TH"/>
              <a:pPr>
                <a:defRPr/>
              </a:pPr>
              <a:t>01/10/53</a:t>
            </a:fld>
            <a:endParaRPr lang="th-TH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CA585-248C-4A87-B0D4-4EDBFB8326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DB02A-749A-49CC-B5A0-71C3C7FE7EBE}" type="datetimeFigureOut">
              <a:rPr lang="th-TH"/>
              <a:pPr>
                <a:defRPr/>
              </a:pPr>
              <a:t>01/10/53</a:t>
            </a:fld>
            <a:endParaRPr lang="th-TH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6E528-E8F8-42F4-A496-CC88520F6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6113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6113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459CF-72B9-44AF-AA84-82BEEE2646B5}" type="datetimeFigureOut">
              <a:rPr lang="th-TH"/>
              <a:pPr>
                <a:defRPr/>
              </a:pPr>
              <a:t>01/10/53</a:t>
            </a:fld>
            <a:endParaRPr lang="th-TH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D8D13-1753-4CD6-9C96-C7E9D07FD4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910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D620-7722-4CB8-BF38-1A00665CEDE7}" type="datetimeFigureOut">
              <a:rPr lang="th-TH"/>
              <a:pPr>
                <a:defRPr/>
              </a:pPr>
              <a:t>01/10/53</a:t>
            </a:fld>
            <a:endParaRPr lang="th-TH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D598C-8C8F-43D1-8A6F-E25DEA2FE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91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91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31156-0AEE-4FA5-B7CA-3DCD2299AB01}" type="datetimeFigureOut">
              <a:rPr lang="th-TH"/>
              <a:pPr>
                <a:defRPr/>
              </a:pPr>
              <a:t>01/10/53</a:t>
            </a:fld>
            <a:endParaRPr lang="th-TH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04729-FC31-4550-AB1B-6A94B2B49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91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319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1938"/>
            <a:ext cx="4038600" cy="2319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86BB6-6AF5-40E4-AF59-22C2FF871299}" type="datetimeFigureOut">
              <a:rPr lang="th-TH"/>
              <a:pPr>
                <a:defRPr/>
              </a:pPr>
              <a:t>01/10/53</a:t>
            </a:fld>
            <a:endParaRPr lang="th-TH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79A26-923E-4B9A-BF2D-8700D74E3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27F5-6626-4683-9312-D49EADFF8661}" type="datetimeFigureOut">
              <a:rPr lang="th-TH"/>
              <a:pPr>
                <a:defRPr/>
              </a:pPr>
              <a:t>01/10/53</a:t>
            </a:fld>
            <a:endParaRPr lang="th-TH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EEA4A-3D51-41E4-9081-645AA4D2A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FD14-0BA7-4A85-B116-E3BB7A87D8A1}" type="datetimeFigureOut">
              <a:rPr lang="th-TH"/>
              <a:pPr>
                <a:defRPr/>
              </a:pPr>
              <a:t>01/10/53</a:t>
            </a:fld>
            <a:endParaRPr lang="th-TH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1949F-8C90-4F96-BDB0-61CDFFC61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9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9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40593-81C8-400B-A607-6CAD7173DFE9}" type="datetimeFigureOut">
              <a:rPr lang="th-TH"/>
              <a:pPr>
                <a:defRPr/>
              </a:pPr>
              <a:t>01/10/53</a:t>
            </a:fld>
            <a:endParaRPr lang="th-TH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774D1-93B3-4F5F-8373-6E1346C967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56924-BCF4-47A9-9F7D-6F61488C998D}" type="datetimeFigureOut">
              <a:rPr lang="th-TH"/>
              <a:pPr>
                <a:defRPr/>
              </a:pPr>
              <a:t>01/10/53</a:t>
            </a:fld>
            <a:endParaRPr lang="th-TH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A20CB-7198-4EDD-90C4-8A9857AEE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F16A1-8CBE-4C13-8492-1DEEE2D9853A}" type="datetimeFigureOut">
              <a:rPr lang="th-TH"/>
              <a:pPr>
                <a:defRPr/>
              </a:pPr>
              <a:t>01/10/53</a:t>
            </a:fld>
            <a:endParaRPr lang="th-TH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4373-D68F-4FA4-A9F5-17159FEAA0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7127-D4C0-4BF1-8083-DF535FDF35DA}" type="datetimeFigureOut">
              <a:rPr lang="th-TH"/>
              <a:pPr>
                <a:defRPr/>
              </a:pPr>
              <a:t>01/10/53</a:t>
            </a:fld>
            <a:endParaRPr lang="th-TH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B0702-D0D8-4DF4-8149-333AF061F4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F9F60-A80D-497E-B3A0-71D88127F67C}" type="datetimeFigureOut">
              <a:rPr lang="th-TH"/>
              <a:pPr>
                <a:defRPr/>
              </a:pPr>
              <a:t>01/10/53</a:t>
            </a:fld>
            <a:endParaRPr lang="th-TH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D8CA-D3AC-4522-AE24-3ED81C558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A2AA0-97D2-411E-B496-B62C7322A073}" type="datetimeFigureOut">
              <a:rPr lang="th-TH"/>
              <a:pPr>
                <a:defRPr/>
              </a:pPr>
              <a:t>01/10/53</a:t>
            </a:fld>
            <a:endParaRPr lang="th-TH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0F5F3-C1A5-494B-BB6F-F40E3584F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626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626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6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6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6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6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6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6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6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7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7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7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036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627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7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7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7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7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7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9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9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037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629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9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9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9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9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9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9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03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631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1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1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1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1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1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1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04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63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63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63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632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632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32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32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9BB90EE-1FEF-4AD6-AA62-9D59EE0DA74A}" type="datetimeFigureOut">
              <a:rPr lang="th-TH"/>
              <a:pPr>
                <a:defRPr/>
              </a:pPr>
              <a:t>01/10/53</a:t>
            </a:fld>
            <a:endParaRPr lang="th-TH"/>
          </a:p>
        </p:txBody>
      </p:sp>
      <p:sp>
        <p:nvSpPr>
          <p:cNvPr id="9632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632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A196899-6EA4-4781-9778-F690126B6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6328" name="Rectangle 72"/>
          <p:cNvSpPr>
            <a:spLocks noChangeArrowheads="1"/>
          </p:cNvSpPr>
          <p:nvPr userDrawn="1"/>
        </p:nvSpPr>
        <p:spPr bwMode="auto">
          <a:xfrm>
            <a:off x="457200" y="1416050"/>
            <a:ext cx="8240713" cy="107950"/>
          </a:xfrm>
          <a:prstGeom prst="rect">
            <a:avLst/>
          </a:prstGeom>
          <a:gradFill rotWithShape="1">
            <a:gsLst>
              <a:gs pos="0">
                <a:srgbClr val="FFFF00">
                  <a:alpha val="49001"/>
                </a:srgbClr>
              </a:gs>
              <a:gs pos="100000">
                <a:schemeClr val="bg1">
                  <a:alpha val="48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1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3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5" name="Rectangle 5"/>
          <p:cNvSpPr>
            <a:spLocks noChangeArrowheads="1"/>
          </p:cNvSpPr>
          <p:nvPr/>
        </p:nvSpPr>
        <p:spPr bwMode="auto">
          <a:xfrm>
            <a:off x="3178945" y="2886998"/>
            <a:ext cx="59257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en-US" sz="2800" b="1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 eaLnBrk="0" hangingPunct="0">
              <a:defRPr/>
            </a:pPr>
            <a:endParaRPr lang="en-US" sz="1000" b="1" i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 eaLnBrk="0" hangingPunct="0">
              <a:defRPr/>
            </a:pPr>
            <a:endParaRPr lang="en-US" sz="1000" b="1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How Much Does Seawater Desalination Cost?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9" name="Picture 5" descr="Water Globe B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96" y="3524250"/>
            <a:ext cx="2978189" cy="258096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0" y="6150114"/>
            <a:ext cx="3041583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Water Globe Consulting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70200" y="5321300"/>
            <a:ext cx="6108700" cy="1384300"/>
          </a:xfrm>
        </p:spPr>
        <p:txBody>
          <a:bodyPr/>
          <a:lstStyle/>
          <a:p>
            <a:pPr algn="r">
              <a:spcBef>
                <a:spcPct val="0"/>
              </a:spcBef>
              <a:defRPr/>
            </a:pPr>
            <a:endParaRPr lang="en-US" sz="2400" b="1" dirty="0" smtClean="0">
              <a:solidFill>
                <a:srgbClr val="FFFF00"/>
              </a:solidFill>
              <a:latin typeface="Century" pitchFamily="18" charset="0"/>
            </a:endParaRPr>
          </a:p>
          <a:p>
            <a:pPr algn="r">
              <a:spcBef>
                <a:spcPct val="0"/>
              </a:spcBef>
              <a:defRPr/>
            </a:pPr>
            <a:endParaRPr lang="en-US" sz="2800" b="1" dirty="0" smtClean="0">
              <a:solidFill>
                <a:srgbClr val="FFFF00"/>
              </a:solidFill>
              <a:latin typeface="Century" pitchFamily="18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Nikolay Voutchkov, PE, BCEE</a:t>
            </a:r>
          </a:p>
          <a:p>
            <a:pPr algn="r">
              <a:spcBef>
                <a:spcPct val="0"/>
              </a:spcBef>
              <a:defRPr/>
            </a:pPr>
            <a:endParaRPr lang="en-US" sz="800" b="1" dirty="0" smtClean="0">
              <a:solidFill>
                <a:srgbClr val="FFFF00"/>
              </a:solidFill>
              <a:latin typeface="Century" pitchFamily="18" charset="0"/>
            </a:endParaRPr>
          </a:p>
          <a:p>
            <a:pPr algn="r">
              <a:spcBef>
                <a:spcPct val="0"/>
              </a:spcBef>
              <a:defRPr/>
            </a:pPr>
            <a:endParaRPr lang="en-US" sz="28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Century" pitchFamily="18" charset="0"/>
              </a:rPr>
              <a:t/>
            </a:r>
            <a:br>
              <a:rPr lang="en-US" sz="2400" b="1" dirty="0">
                <a:solidFill>
                  <a:srgbClr val="FFFF00"/>
                </a:solidFill>
                <a:latin typeface="Century" pitchFamily="18" charset="0"/>
              </a:rPr>
            </a:br>
            <a:endParaRPr lang="en-US" sz="3200" b="1" dirty="0">
              <a:solidFill>
                <a:srgbClr val="FFFF00"/>
              </a:solidFill>
              <a:latin typeface="Century" pitchFamily="18" charset="0"/>
            </a:endParaRPr>
          </a:p>
          <a:p>
            <a:pPr algn="r">
              <a:spcBef>
                <a:spcPct val="0"/>
              </a:spcBef>
              <a:defRPr/>
            </a:pPr>
            <a:endParaRPr lang="en-US" sz="2000" b="1" dirty="0">
              <a:solidFill>
                <a:srgbClr val="FFFF00"/>
              </a:solidFill>
              <a:latin typeface="Century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" y="0"/>
            <a:ext cx="9073000" cy="338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latin typeface="Century" pitchFamily="18" charset="0"/>
              </a:rPr>
              <a:t>Pretreatment </a:t>
            </a:r>
            <a:br>
              <a:rPr lang="en-US" b="1" dirty="0" smtClean="0">
                <a:latin typeface="Century" pitchFamily="18" charset="0"/>
              </a:rPr>
            </a:br>
            <a:r>
              <a:rPr lang="en-US" b="1" dirty="0" smtClean="0">
                <a:latin typeface="Century" pitchFamily="18" charset="0"/>
              </a:rPr>
              <a:t>Construction Costs </a:t>
            </a:r>
            <a:endParaRPr lang="en-US" b="1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Very Dependent on Source Water Quality &amp; Type of Treatment Technologies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Usually US$0.5 – US$1.5 MM/MGD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High Quality Well Water Sources Require Only Cartridge Filtration (Low Cost  Pretreatment)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Single-stage Granular Media Filtration Usually is Less Costly than Membrane Pretreatment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SWRO System</a:t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Construction Costs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Dependent on Source Water Quality &amp; Target Product Water Quality 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Usually Between US$1.5-4.0 MM/MGD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Single-stage/Single Pass SWRO System is Least Costly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Additional Costs for Two-Pass/Two-Stage RO System May Vary Between 15 and 30 % of the These of Single Pass/Single Stage SWRO System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Concentrate Disposal </a:t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Construction Costs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4777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891131"/>
              </p:ext>
            </p:extLst>
          </p:nvPr>
        </p:nvGraphicFramePr>
        <p:xfrm>
          <a:off x="457200" y="1600200"/>
          <a:ext cx="8229600" cy="4997453"/>
        </p:xfrm>
        <a:graphic>
          <a:graphicData uri="http://schemas.openxmlformats.org/drawingml/2006/table">
            <a:tbl>
              <a:tblPr/>
              <a:tblGrid>
                <a:gridCol w="4446588"/>
                <a:gridCol w="3783012"/>
              </a:tblGrid>
              <a:tr h="804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Disposal Method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Construction Cost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(US$ Million/MGD)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New Outfall w/Diffusers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2.0 – 5.5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Power Plant Outfall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0.2 – 0.6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Sanitary Sewer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0.1 – 0.4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WWTP Outfall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0.3 – 2.0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Deep Well Injection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2.5 – 6.0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Evaporation Ponds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3.0 – 9.5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Zero-Liquid Discharge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5.5 – 15.0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6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Typical O&amp;M Cost Breakdown</a:t>
            </a:r>
            <a:endParaRPr lang="en-US" sz="4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7546066"/>
              </p:ext>
            </p:extLst>
          </p:nvPr>
        </p:nvGraphicFramePr>
        <p:xfrm>
          <a:off x="346075" y="1322173"/>
          <a:ext cx="8550790" cy="512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13765" y="5857789"/>
            <a:ext cx="2762295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Usual O&amp;M Cost Range</a:t>
            </a:r>
          </a:p>
          <a:p>
            <a:pPr algn="ctr"/>
            <a:r>
              <a:rPr lang="en-US" b="1" dirty="0" smtClean="0"/>
              <a:t>US$1.5 – 4.0/kgal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57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Cost of Water Breakdown</a:t>
            </a:r>
            <a:endParaRPr lang="en-US" sz="4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5283931"/>
              </p:ext>
            </p:extLst>
          </p:nvPr>
        </p:nvGraphicFramePr>
        <p:xfrm>
          <a:off x="123568" y="1507525"/>
          <a:ext cx="8810367" cy="526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2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Key Factors Affecting Costs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62963" cy="50752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Plant Size – </a:t>
            </a:r>
            <a:r>
              <a:rPr lang="en-US" sz="1800" dirty="0" smtClean="0"/>
              <a:t>Bigger is Better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endParaRPr lang="en-US" sz="1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Source Water Quality</a:t>
            </a:r>
            <a:r>
              <a:rPr lang="en-US" sz="1800" dirty="0" smtClean="0"/>
              <a:t> - TDS, Temperature, Solids, Silt and Organics Content.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100000"/>
              </a:lnSpc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Product Water Quality</a:t>
            </a:r>
            <a:r>
              <a:rPr lang="en-US" sz="1800" dirty="0" smtClean="0"/>
              <a:t> – TDS, Boron, Bromides, Disinfection Compatibility.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100000"/>
              </a:lnSpc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Concentrate Disposal Method;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Power Supply &amp; Unit Power Costs;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Project Delivery Method &amp; Financing;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Other Factors: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600" dirty="0" smtClean="0"/>
              <a:t>Intake and Discharge System Type;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600" dirty="0" smtClean="0"/>
              <a:t>Pretreatment &amp; RO System Design;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600" dirty="0" smtClean="0"/>
              <a:t>Plant Capacity Availability Target.</a:t>
            </a:r>
            <a:endParaRPr lang="en-US" sz="2000" dirty="0" smtClean="0"/>
          </a:p>
          <a:p>
            <a:pPr eaLnBrk="1" hangingPunct="1">
              <a:lnSpc>
                <a:spcPct val="60000"/>
              </a:lnSpc>
              <a:defRPr/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28902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Desalination Plant Construction Cost as Function of Capacity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56343"/>
              </p:ext>
            </p:extLst>
          </p:nvPr>
        </p:nvGraphicFramePr>
        <p:xfrm>
          <a:off x="457200" y="1600200"/>
          <a:ext cx="8229600" cy="47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15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7800"/>
            <a:ext cx="9144000" cy="12398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Product Water Quality &amp; Costs</a:t>
            </a:r>
          </a:p>
        </p:txBody>
      </p:sp>
      <p:graphicFrame>
        <p:nvGraphicFramePr>
          <p:cNvPr id="284731" name="Group 59"/>
          <p:cNvGraphicFramePr>
            <a:graphicFrameLocks noGrp="1"/>
          </p:cNvGraphicFramePr>
          <p:nvPr>
            <p:ph idx="1"/>
          </p:nvPr>
        </p:nvGraphicFramePr>
        <p:xfrm>
          <a:off x="427038" y="1447800"/>
          <a:ext cx="8229600" cy="5421312"/>
        </p:xfrm>
        <a:graphic>
          <a:graphicData uri="http://schemas.openxmlformats.org/drawingml/2006/table">
            <a:tbl>
              <a:tblPr/>
              <a:tblGrid>
                <a:gridCol w="3863975"/>
                <a:gridCol w="1489075"/>
                <a:gridCol w="1446212"/>
                <a:gridCol w="1430338"/>
              </a:tblGrid>
              <a:tr h="958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Target WQ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Constr.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Costs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O&amp;M Costs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Cost of Water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5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TDS/Cl = 500/250 mg/L;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Boron = 1 mg/L.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5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TDS/Cl = 250/100 mg/L;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Boron = 0.75 mg/L.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1.15-1.25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1.05-1.10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1.10-1.18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5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TDS/Cl = 100/50 mg/L;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Boron = 0.5 mg/L.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1.27-1.38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1.18-1.25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1.23-1.32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5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TDS/Cl = 30/10 mg/L;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Boron = 0.3 mg/L.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1.40-1.55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1.32-1.45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1.36-1.50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6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Where Future Cost Savings Would Come From?</a:t>
            </a:r>
          </a:p>
        </p:txBody>
      </p:sp>
      <p:pic>
        <p:nvPicPr>
          <p:cNvPr id="52227" name="Picture 3" descr="ey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9903" y="1087821"/>
            <a:ext cx="8243559" cy="554157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latin typeface="Century" pitchFamily="18" charset="0"/>
              </a:rPr>
              <a:t>“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Best” of Seawater Desalination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Present Status &amp; Future Forecasts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7803"/>
          <a:ext cx="9144001" cy="54101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2057400"/>
                <a:gridCol w="1981200"/>
                <a:gridCol w="2057401"/>
              </a:tblGrid>
              <a:tr h="712766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Within 5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Within</a:t>
                      </a:r>
                      <a:r>
                        <a:rPr lang="en-US" baseline="0" dirty="0" smtClean="0"/>
                        <a:t> 20 Years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1276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Cost of Water </a:t>
                      </a:r>
                    </a:p>
                    <a:p>
                      <a:r>
                        <a:rPr lang="en-US" b="1" dirty="0" smtClean="0"/>
                        <a:t>(2010 US$/kgal)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US$2.0-3.0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US$1.5-2.5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US$1.0-1.5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71276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Construction Cost</a:t>
                      </a:r>
                    </a:p>
                    <a:p>
                      <a:r>
                        <a:rPr lang="en-US" b="1" dirty="0" smtClean="0"/>
                        <a:t>(Million US$/MGD)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4.5-8.0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4.0-6.5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2.0-3.5</a:t>
                      </a:r>
                      <a:endParaRPr lang="en-US" b="1" dirty="0"/>
                    </a:p>
                  </a:txBody>
                  <a:tcPr/>
                </a:tc>
              </a:tr>
              <a:tr h="71276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Power Use of SWRO System</a:t>
                      </a:r>
                      <a:r>
                        <a:rPr lang="en-US" b="1" baseline="0" dirty="0" smtClean="0"/>
                        <a:t> (</a:t>
                      </a:r>
                      <a:r>
                        <a:rPr lang="en-US" b="1" dirty="0" smtClean="0"/>
                        <a:t>kWh/kgal)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9.5-10.5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8.0-10.0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5.0-6.5</a:t>
                      </a:r>
                      <a:endParaRPr lang="en-US" b="1" dirty="0"/>
                    </a:p>
                  </a:txBody>
                  <a:tcPr/>
                </a:tc>
              </a:tr>
              <a:tr h="853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Membrane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Productivity</a:t>
                      </a:r>
                    </a:p>
                    <a:p>
                      <a:r>
                        <a:rPr lang="en-US" b="1" dirty="0" smtClean="0"/>
                        <a:t>(gallons/day/membrane)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6,500-12,500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9,000-15,000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25,000-40,000</a:t>
                      </a:r>
                      <a:endParaRPr lang="en-US" b="1" dirty="0"/>
                    </a:p>
                  </a:txBody>
                  <a:tcPr/>
                </a:tc>
              </a:tr>
              <a:tr h="853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Membrane Useful Life</a:t>
                      </a:r>
                    </a:p>
                    <a:p>
                      <a:r>
                        <a:rPr lang="en-US" b="1" dirty="0" smtClean="0"/>
                        <a:t>(years)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5-7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7-10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10-15</a:t>
                      </a:r>
                      <a:endParaRPr lang="en-US" b="1" dirty="0"/>
                    </a:p>
                  </a:txBody>
                  <a:tcPr/>
                </a:tc>
              </a:tr>
              <a:tr h="853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Plant</a:t>
                      </a:r>
                      <a:r>
                        <a:rPr lang="en-US" b="1" baseline="0" dirty="0" smtClean="0"/>
                        <a:t> Recovery Ratio (%)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45-50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50-55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55-65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Current Desalination Cost Trends</a:t>
            </a:r>
          </a:p>
          <a:p>
            <a:endParaRPr lang="en-US" dirty="0"/>
          </a:p>
          <a:p>
            <a:r>
              <a:rPr lang="en-US" dirty="0" smtClean="0"/>
              <a:t>Low-Cost Bracket Desalination Projects – Key Features</a:t>
            </a:r>
          </a:p>
          <a:p>
            <a:endParaRPr lang="en-US" dirty="0"/>
          </a:p>
          <a:p>
            <a:r>
              <a:rPr lang="en-US" dirty="0" smtClean="0"/>
              <a:t>High-Cost Bracket Desalination Projects – What Factors Drive the High Costs?</a:t>
            </a:r>
          </a:p>
          <a:p>
            <a:endParaRPr lang="en-US" dirty="0"/>
          </a:p>
          <a:p>
            <a:r>
              <a:rPr lang="en-US" dirty="0" smtClean="0"/>
              <a:t>Key Cost Components</a:t>
            </a:r>
          </a:p>
          <a:p>
            <a:endParaRPr lang="en-US" dirty="0"/>
          </a:p>
          <a:p>
            <a:r>
              <a:rPr lang="en-US" dirty="0" smtClean="0"/>
              <a:t>Main Factors Impacting Costs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4176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Concluding Remarks</a:t>
            </a:r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6075" y="1676400"/>
            <a:ext cx="8340725" cy="5038725"/>
          </a:xfrm>
        </p:spPr>
        <p:txBody>
          <a:bodyPr/>
          <a:lstStyle/>
          <a:p>
            <a:pPr marL="571500" indent="-571500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effectLst/>
              </a:rPr>
              <a:t>Seawater Desalination is Economical Today and Will Become Even More Cost-Competitive in the Future;</a:t>
            </a:r>
          </a:p>
          <a:p>
            <a:pPr marL="571500" indent="-571500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effectLst/>
              </a:rPr>
              <a:t>Typical Cost of Water is US$3.5 to US$5.0/kgal</a:t>
            </a:r>
            <a:r>
              <a:rPr lang="en-US" sz="2400" b="1" dirty="0">
                <a:effectLst/>
              </a:rPr>
              <a:t>;</a:t>
            </a:r>
            <a:endParaRPr lang="en-US" sz="2400" b="1" dirty="0" smtClean="0">
              <a:effectLst/>
            </a:endParaRPr>
          </a:p>
          <a:p>
            <a:pPr marL="571500" indent="-571500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effectLst/>
              </a:rPr>
              <a:t>The Future of Seawater Desalination Is Bright – 20% Cost of Water Reduction in the Next 5 Years;</a:t>
            </a:r>
          </a:p>
          <a:p>
            <a:pPr marL="571500" indent="-571500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effectLst/>
              </a:rPr>
              <a:t>Long-term Investment In Research and Development Has the Potential to Reduce the Cost of Desalinated Water by 80 % In the Next 20 Years.</a:t>
            </a:r>
          </a:p>
          <a:p>
            <a:pPr marL="571500" indent="-571500" eaLnBrk="1" hangingPunct="1">
              <a:spcBef>
                <a:spcPct val="50000"/>
              </a:spcBef>
              <a:defRPr/>
            </a:pPr>
            <a:endParaRPr lang="en-US" sz="2500" b="1" dirty="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Seawater Desalination Costs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60420" name="Content Placeholder 8" descr="dollar_sign_rotate_hg_wht.gif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5025" y="1482725"/>
            <a:ext cx="3228975" cy="5091113"/>
          </a:xfrm>
        </p:spPr>
      </p:pic>
      <p:pic>
        <p:nvPicPr>
          <p:cNvPr id="60421" name="Content Placeholder 7" descr="DesalMembranes.jpg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063" y="1463675"/>
            <a:ext cx="5489575" cy="5073650"/>
          </a:xfrm>
        </p:spPr>
      </p:pic>
      <p:sp>
        <p:nvSpPr>
          <p:cNvPr id="6" name="TextBox 5"/>
          <p:cNvSpPr txBox="1"/>
          <p:nvPr/>
        </p:nvSpPr>
        <p:spPr>
          <a:xfrm>
            <a:off x="355600" y="1430020"/>
            <a:ext cx="4450080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000" b="1" dirty="0">
                <a:latin typeface="Century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40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4818"/>
            <a:ext cx="9144000" cy="1139825"/>
          </a:xfrm>
        </p:spPr>
        <p:txBody>
          <a:bodyPr/>
          <a:lstStyle/>
          <a:p>
            <a:pPr algn="ctr"/>
            <a:r>
              <a:rPr lang="en-US" sz="3600" b="1" dirty="0" smtClean="0"/>
              <a:t>Cost of Water of </a:t>
            </a:r>
            <a:br>
              <a:rPr lang="en-US" sz="3600" b="1" dirty="0" smtClean="0"/>
            </a:br>
            <a:r>
              <a:rPr lang="en-US" sz="3600" b="1" dirty="0" smtClean="0"/>
              <a:t>Recent Desalination Projects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409267"/>
              </p:ext>
            </p:extLst>
          </p:nvPr>
        </p:nvGraphicFramePr>
        <p:xfrm>
          <a:off x="0" y="1186249"/>
          <a:ext cx="9144000" cy="567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21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4"/>
            <a:ext cx="9144000" cy="883722"/>
          </a:xfrm>
        </p:spPr>
        <p:txBody>
          <a:bodyPr/>
          <a:lstStyle/>
          <a:p>
            <a:pPr algn="ctr"/>
            <a:r>
              <a:rPr lang="en-US" sz="4000" b="1" dirty="0" smtClean="0"/>
              <a:t>Costs of Recent US SWRO Projects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306083"/>
              </p:ext>
            </p:extLst>
          </p:nvPr>
        </p:nvGraphicFramePr>
        <p:xfrm>
          <a:off x="0" y="1223318"/>
          <a:ext cx="9143999" cy="54406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7366"/>
                <a:gridCol w="1417633"/>
                <a:gridCol w="1826298"/>
                <a:gridCol w="1826297"/>
                <a:gridCol w="1976405"/>
              </a:tblGrid>
              <a:tr h="90787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Project </a:t>
                      </a:r>
                    </a:p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Capital</a:t>
                      </a:r>
                      <a:r>
                        <a:rPr lang="en-US" sz="1600" baseline="0" dirty="0" smtClean="0"/>
                        <a:t> Cost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(US$)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Annual</a:t>
                      </a:r>
                      <a:r>
                        <a:rPr lang="en-US" sz="1600" baseline="0" dirty="0" smtClean="0"/>
                        <a:t> O&amp;M Cost (US$/kgal)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Cost of Water</a:t>
                      </a:r>
                    </a:p>
                    <a:p>
                      <a:pPr algn="ctr"/>
                      <a:r>
                        <a:rPr lang="en-US" sz="1600" dirty="0" smtClean="0"/>
                        <a:t>(US$/kgal)</a:t>
                      </a:r>
                      <a:endParaRPr lang="en-US" sz="1600" dirty="0"/>
                    </a:p>
                  </a:txBody>
                  <a:tcPr/>
                </a:tc>
              </a:tr>
              <a:tr h="63551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9"/>
                          </a:solidFill>
                        </a:rPr>
                        <a:t>0.6 MGD 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9"/>
                          </a:solidFill>
                        </a:rPr>
                        <a:t>Sand</a:t>
                      </a:r>
                      <a:r>
                        <a:rPr lang="en-US" sz="1600" b="1" baseline="0" dirty="0" smtClean="0">
                          <a:solidFill>
                            <a:srgbClr val="000099"/>
                          </a:solidFill>
                        </a:rPr>
                        <a:t> City, CA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 Operation since 2010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US$11.9 MM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US$1.15/kgal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US$2.91/kgal</a:t>
                      </a:r>
                      <a:endParaRPr lang="en-US" sz="1600" b="1" dirty="0"/>
                    </a:p>
                  </a:txBody>
                  <a:tcPr/>
                </a:tc>
              </a:tr>
              <a:tr h="63551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25 MGD 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Tampa Bay,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FL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 Operation since 2008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US$138 MM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US$1.54/kgal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US$3.48/kgal</a:t>
                      </a:r>
                      <a:endParaRPr lang="en-US" sz="1600" b="1" dirty="0"/>
                    </a:p>
                  </a:txBody>
                  <a:tcPr/>
                </a:tc>
              </a:tr>
              <a:tr h="63551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MGD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Carlsbad, CA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 Financing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US$350 MM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US$1.75/kgal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US$4.00/kgal</a:t>
                      </a:r>
                      <a:endParaRPr lang="en-US" sz="1600" b="1" dirty="0"/>
                    </a:p>
                  </a:txBody>
                  <a:tcPr/>
                </a:tc>
              </a:tr>
              <a:tr h="63551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2.5 MGD</a:t>
                      </a:r>
                    </a:p>
                    <a:p>
                      <a:r>
                        <a:rPr lang="en-US" sz="1600" b="1" dirty="0" smtClean="0"/>
                        <a:t>Santa Cruz, CA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 Planning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US$59-64 MM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US$3.94</a:t>
                      </a:r>
                      <a:r>
                        <a:rPr lang="en-US" sz="1600" b="1" baseline="0" dirty="0" smtClean="0"/>
                        <a:t>/kgal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US$7.6-8.0/kgal</a:t>
                      </a:r>
                      <a:endParaRPr lang="en-US" sz="1600" b="1" dirty="0"/>
                    </a:p>
                  </a:txBody>
                  <a:tcPr/>
                </a:tc>
              </a:tr>
              <a:tr h="98616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2.5 MGD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Brownsville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Demo Project, TX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 Planning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US$22.5 MM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US$2.80/kgal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US$4.38/</a:t>
                      </a:r>
                      <a:r>
                        <a:rPr lang="en-US" sz="1600" b="1" dirty="0" err="1" smtClean="0"/>
                        <a:t>kgal</a:t>
                      </a:r>
                      <a:endParaRPr lang="en-US" sz="1600" b="1" dirty="0"/>
                    </a:p>
                  </a:txBody>
                  <a:tcPr/>
                </a:tc>
              </a:tr>
              <a:tr h="100454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25 MGD-80 MGD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Coquina Coast,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FL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 Planning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US$180 MM -US$560 MM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US$1.99/kgal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US$4.47/kgal</a:t>
                      </a:r>
                    </a:p>
                    <a:p>
                      <a:pPr algn="ctr"/>
                      <a:r>
                        <a:rPr lang="en-US" sz="1600" b="1" dirty="0" smtClean="0"/>
                        <a:t>(US$5.35-US$6.10</a:t>
                      </a:r>
                      <a:r>
                        <a:rPr lang="en-US" sz="1600" b="1" baseline="0" dirty="0" smtClean="0"/>
                        <a:t> w/ conveyance)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6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941387"/>
          </a:xfrm>
        </p:spPr>
        <p:txBody>
          <a:bodyPr/>
          <a:lstStyle/>
          <a:p>
            <a:pPr algn="ctr"/>
            <a:r>
              <a:rPr lang="en-US" sz="3200" b="1" dirty="0" smtClean="0"/>
              <a:t>Typical Cost and Energy Ranges</a:t>
            </a:r>
            <a:br>
              <a:rPr lang="en-US" sz="3200" b="1" dirty="0" smtClean="0"/>
            </a:br>
            <a:r>
              <a:rPr lang="en-US" sz="2400" b="1" dirty="0" smtClean="0"/>
              <a:t>(Medium &amp; Large SWRO Plants)</a:t>
            </a:r>
            <a:endParaRPr lang="en-US" sz="2400" b="1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24642649"/>
              </p:ext>
            </p:extLst>
          </p:nvPr>
        </p:nvGraphicFramePr>
        <p:xfrm>
          <a:off x="287614" y="1443609"/>
          <a:ext cx="8547467" cy="5167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764"/>
                <a:gridCol w="2764444"/>
                <a:gridCol w="2849259"/>
              </a:tblGrid>
              <a:tr h="182555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Classification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Cost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of</a:t>
                      </a:r>
                    </a:p>
                    <a:p>
                      <a:pPr algn="ctr"/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Water Production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(US$/kgal)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SWRO System Energy Use (US$/kgal)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5425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Low-End Bracket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2.0 - 3.0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9.5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– 10.5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35425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Medium Range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3.5 – 5.0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11.0 - 12.0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35425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High-End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Bracket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6.5 - 11.5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12.5 – 14.0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35425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Average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4.0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11.5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Common Features of Low-Cost Desalination Projects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8513805" cy="4791075"/>
          </a:xfrm>
        </p:spPr>
        <p:txBody>
          <a:bodyPr/>
          <a:lstStyle/>
          <a:p>
            <a:r>
              <a:rPr lang="en-US" dirty="0" smtClean="0"/>
              <a:t>Low Cost HDPE Open Intakes or Beach Wells;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Near-Shore/On-Shore Discharges w/o Diffuser Systems or Co-discharge w/ Power Plant of WWTP Outfalls;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Point of Product Water Delivery within 5 Miles of Desalination Plant Site;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RO System Design w/ Feed of Multiple Trains by Common High Pressure Pumps and Energy Recovery Systems;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Turnkey (BOOT, BOO) Method of Project Delivery.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9544"/>
            <a:ext cx="8229600" cy="91440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effectLst/>
                <a:latin typeface="Arial" pitchFamily="34" charset="0"/>
                <a:cs typeface="Arial" pitchFamily="34" charset="0"/>
              </a:rPr>
              <a:t>Key Reasons for Cost Disparity Between </a:t>
            </a:r>
            <a:br>
              <a:rPr lang="en-US" sz="36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/>
                <a:latin typeface="Arial" pitchFamily="34" charset="0"/>
                <a:cs typeface="Arial" pitchFamily="34" charset="0"/>
              </a:rPr>
              <a:t>High-End &amp; Low-end Cost Projects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effectLst/>
                <a:latin typeface="Arial" pitchFamily="34" charset="0"/>
                <a:cs typeface="Arial" pitchFamily="34" charset="0"/>
              </a:rPr>
              <a:t>(US$2.0 – 3.0 vs. US$6.5-11.5/kgal) 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1144"/>
            <a:ext cx="9144000" cy="518685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effectLst/>
              </a:rPr>
              <a:t>Desalination Site Location 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(NIMBI vs. Science Driven)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Costly Plants Have Overly Long Product Water Delivery Pipelines  </a:t>
            </a:r>
          </a:p>
          <a:p>
            <a:pPr lvl="2" eaLnBrk="1" hangingPunct="1">
              <a:defRPr/>
            </a:pPr>
            <a:r>
              <a:rPr lang="en-US" sz="1600" b="1" dirty="0" smtClean="0">
                <a:solidFill>
                  <a:srgbClr val="FFFF00"/>
                </a:solidFill>
                <a:effectLst/>
              </a:rPr>
              <a:t>120 MGD Melbourne Plant – Cost of Plant/Delivery + Power Supply Systems = </a:t>
            </a:r>
          </a:p>
          <a:p>
            <a:pPr lvl="2" eaLnBrk="1" hangingPunct="1">
              <a:buNone/>
              <a:defRPr/>
            </a:pPr>
            <a:r>
              <a:rPr lang="en-US" sz="1600" b="1" dirty="0" smtClean="0">
                <a:solidFill>
                  <a:srgbClr val="FFFF00"/>
                </a:solidFill>
                <a:effectLst/>
              </a:rPr>
              <a:t>     US$1.7 BB/1.1 BB (50 miles)</a:t>
            </a:r>
          </a:p>
          <a:p>
            <a:pPr lvl="2" eaLnBrk="1" hangingPunct="1">
              <a:defRPr/>
            </a:pPr>
            <a:r>
              <a:rPr lang="en-US" sz="1600" b="1" dirty="0" smtClean="0">
                <a:solidFill>
                  <a:srgbClr val="FFFF00"/>
                </a:solidFill>
                <a:effectLst/>
              </a:rPr>
              <a:t>66 MGD Sydney SWRO Plant – Cost of Plant/Delivery System </a:t>
            </a:r>
          </a:p>
          <a:p>
            <a:pPr lvl="2" eaLnBrk="1" hangingPunct="1">
              <a:buNone/>
              <a:defRPr/>
            </a:pPr>
            <a:r>
              <a:rPr lang="en-US" sz="1600" b="1" dirty="0" smtClean="0">
                <a:solidFill>
                  <a:srgbClr val="FFFF00"/>
                </a:solidFill>
                <a:effectLst/>
              </a:rPr>
              <a:t>     = US$560 MM/US$490 MM (10 miles of underground tunnel under Botany Bay).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effectLst/>
              </a:rPr>
              <a:t>Environmental Considerations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600" b="1" dirty="0" smtClean="0">
                <a:solidFill>
                  <a:srgbClr val="FFFF00"/>
                </a:solidFill>
                <a:effectLst/>
              </a:rPr>
              <a:t>Complex Intakes &amp; Diffuser Systems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effectLst/>
              </a:rPr>
              <a:t>Phasing Strategy</a:t>
            </a:r>
            <a:endParaRPr lang="en-US" sz="2800" dirty="0" smtClean="0">
              <a:solidFill>
                <a:srgbClr val="FFFF00"/>
              </a:solidFill>
              <a:effectLst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600" b="1" dirty="0" smtClean="0">
                <a:solidFill>
                  <a:srgbClr val="FFFF00"/>
                </a:solidFill>
                <a:effectLst/>
              </a:rPr>
              <a:t>Intake and Discharge System Capacity;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600" b="1" dirty="0" smtClean="0">
                <a:solidFill>
                  <a:srgbClr val="FFFF00"/>
                </a:solidFill>
                <a:effectLst/>
              </a:rPr>
              <a:t>Pretreatment &amp; RO System Design;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effectLst/>
              </a:rPr>
              <a:t>Labor Market Pressures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effectLst/>
              </a:rPr>
              <a:t>Method of Project Delivery &amp; Risk Allocation</a:t>
            </a:r>
          </a:p>
          <a:p>
            <a:pPr eaLnBrk="1" hangingPunct="1">
              <a:lnSpc>
                <a:spcPct val="60000"/>
              </a:lnSpc>
              <a:defRPr/>
            </a:pPr>
            <a:endParaRPr lang="en-US" sz="2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152400"/>
            <a:ext cx="8229600" cy="1139825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Seawater Desalination Plant – Construction Costs</a:t>
            </a:r>
          </a:p>
        </p:txBody>
      </p:sp>
      <p:pic>
        <p:nvPicPr>
          <p:cNvPr id="9219" name="Content Placeholder 4" descr="Fig1-Schematic of Desal Plan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2725"/>
            <a:ext cx="9144000" cy="5375275"/>
          </a:xfrm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164013" y="5994400"/>
            <a:ext cx="2476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Intake – 5 to 20 %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of Construction Costs</a:t>
            </a: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5684838" y="4765675"/>
            <a:ext cx="2617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Discharge –  5 to 15 %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of Construction Costs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6180138" y="1616075"/>
            <a:ext cx="22209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RO System –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 40 % to 60 % of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Construction Costs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558800" y="2265363"/>
            <a:ext cx="2549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Pretreatment –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15% to 20 %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of Construction costs</a:t>
            </a:r>
          </a:p>
        </p:txBody>
      </p:sp>
    </p:spTree>
    <p:extLst>
      <p:ext uri="{BB962C8B-B14F-4D97-AF65-F5344CB8AC3E}">
        <p14:creationId xmlns:p14="http://schemas.microsoft.com/office/powerpoint/2010/main" val="27873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Intake Construction Costs</a:t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Key Factors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Very Dependent on Source Water Quality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Usually US$0.5 – 1.5 MM/MGD (up to 3.0 MM/MGD for Complex Tunnel Intakes)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Beach Well Intakes Are Usually Less Costly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Horizontal and Slant Wells Comparable to Open Intakes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Infiltration Galleries Often are More Expensive than Open Intakes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entury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entury" pitchFamily="18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9333</TotalTime>
  <Words>1055</Words>
  <Application>Microsoft Office PowerPoint</Application>
  <PresentationFormat>On-screen Show (4:3)</PresentationFormat>
  <Paragraphs>309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Ripple</vt:lpstr>
      <vt:lpstr>PowerPoint Presentation</vt:lpstr>
      <vt:lpstr>Presentation Outline</vt:lpstr>
      <vt:lpstr>Cost of Water of  Recent Desalination Projects</vt:lpstr>
      <vt:lpstr>Costs of Recent US SWRO Projects</vt:lpstr>
      <vt:lpstr>Typical Cost and Energy Ranges (Medium &amp; Large SWRO Plants)</vt:lpstr>
      <vt:lpstr>Common Features of Low-Cost Desalination Projects</vt:lpstr>
      <vt:lpstr>Key Reasons for Cost Disparity Between  High-End &amp; Low-end Cost Projects (US$2.0 – 3.0 vs. US$6.5-11.5/kgal) </vt:lpstr>
      <vt:lpstr>Seawater Desalination Plant – Construction Costs</vt:lpstr>
      <vt:lpstr>Intake Construction Costs Key Factors</vt:lpstr>
      <vt:lpstr>Pretreatment  Construction Costs </vt:lpstr>
      <vt:lpstr>SWRO System Construction Costs </vt:lpstr>
      <vt:lpstr>Concentrate Disposal  Construction Costs</vt:lpstr>
      <vt:lpstr>Typical O&amp;M Cost Breakdown</vt:lpstr>
      <vt:lpstr>Cost of Water Breakdown</vt:lpstr>
      <vt:lpstr>Key Factors Affecting Costs</vt:lpstr>
      <vt:lpstr>Desalination Plant Construction Cost as Function of Capacity</vt:lpstr>
      <vt:lpstr>Product Water Quality &amp; Costs</vt:lpstr>
      <vt:lpstr>Where Future Cost Savings Would Come From?</vt:lpstr>
      <vt:lpstr>“The Best” of Seawater Desalination Present Status &amp; Future Forecasts</vt:lpstr>
      <vt:lpstr>Concluding Remarks</vt:lpstr>
      <vt:lpstr>Seawater Desalination Costs</vt:lpstr>
    </vt:vector>
  </TitlesOfParts>
  <Company>Poseidon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Nikolay Voutchkov</dc:creator>
  <cp:lastModifiedBy>Nik</cp:lastModifiedBy>
  <cp:revision>581</cp:revision>
  <dcterms:created xsi:type="dcterms:W3CDTF">2003-08-18T05:44:10Z</dcterms:created>
  <dcterms:modified xsi:type="dcterms:W3CDTF">2010-10-01T22:03:26Z</dcterms:modified>
</cp:coreProperties>
</file>