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3" r:id="rId1"/>
  </p:sldMasterIdLst>
  <p:notesMasterIdLst>
    <p:notesMasterId r:id="rId18"/>
  </p:notesMasterIdLst>
  <p:handoutMasterIdLst>
    <p:handoutMasterId r:id="rId19"/>
  </p:handoutMasterIdLst>
  <p:sldIdLst>
    <p:sldId id="320" r:id="rId2"/>
    <p:sldId id="364" r:id="rId3"/>
    <p:sldId id="393" r:id="rId4"/>
    <p:sldId id="392" r:id="rId5"/>
    <p:sldId id="400" r:id="rId6"/>
    <p:sldId id="398" r:id="rId7"/>
    <p:sldId id="397" r:id="rId8"/>
    <p:sldId id="396" r:id="rId9"/>
    <p:sldId id="399" r:id="rId10"/>
    <p:sldId id="401" r:id="rId11"/>
    <p:sldId id="402" r:id="rId12"/>
    <p:sldId id="403" r:id="rId13"/>
    <p:sldId id="405" r:id="rId14"/>
    <p:sldId id="404" r:id="rId15"/>
    <p:sldId id="407" r:id="rId16"/>
    <p:sldId id="390" r:id="rId17"/>
  </p:sldIdLst>
  <p:sldSz cx="9144000" cy="6858000" type="screen4x3"/>
  <p:notesSz cx="6858000" cy="9037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99"/>
    <a:srgbClr val="FF6600"/>
    <a:srgbClr val="FFFF00"/>
    <a:srgbClr val="8A4500"/>
    <a:srgbClr val="1EFFC3"/>
    <a:srgbClr val="000099"/>
    <a:srgbClr val="00CC66"/>
    <a:srgbClr val="FFCC99"/>
    <a:srgbClr val="FF9966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79" autoAdjust="0"/>
    <p:restoredTop sz="94595" autoAdjust="0"/>
  </p:normalViewPr>
  <p:slideViewPr>
    <p:cSldViewPr>
      <p:cViewPr varScale="1">
        <p:scale>
          <a:sx n="65" d="100"/>
          <a:sy n="65" d="100"/>
        </p:scale>
        <p:origin x="-12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152" y="1164"/>
      </p:cViewPr>
      <p:guideLst>
        <p:guide orient="horz" pos="2846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60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60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85200"/>
            <a:ext cx="2971800" cy="452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60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85200"/>
            <a:ext cx="2971800" cy="452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C62254AA-EE5E-40E2-9A61-C02C2B5FF52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77863"/>
            <a:ext cx="4519612" cy="3389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94188"/>
            <a:ext cx="5029200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8520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8520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B525CFE-5431-4D2C-B208-1F922C5A47C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0523E4-B002-425A-8CC5-DD44FF05401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25CFE-5431-4D2C-B208-1F922C5A47C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25CFE-5431-4D2C-B208-1F922C5A47C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25CFE-5431-4D2C-B208-1F922C5A47C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25CFE-5431-4D2C-B208-1F922C5A47C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25CFE-5431-4D2C-B208-1F922C5A47C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78DB3D-8F15-4C9A-9EC0-B56DE8C1411D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799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8400" y="677863"/>
            <a:ext cx="4521200" cy="3390900"/>
          </a:xfrm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9127" tIns="44563" rIns="89127" bIns="44563"/>
          <a:lstStyle/>
          <a:p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25CFE-5431-4D2C-B208-1F922C5A47C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25CFE-5431-4D2C-B208-1F922C5A47C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25CFE-5431-4D2C-B208-1F922C5A47C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25CFE-5431-4D2C-B208-1F922C5A47C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25CFE-5431-4D2C-B208-1F922C5A47C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25CFE-5431-4D2C-B208-1F922C5A47C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25CFE-5431-4D2C-B208-1F922C5A47C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78DB3D-8F15-4C9A-9EC0-B56DE8C1411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6799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8400" y="677863"/>
            <a:ext cx="4521200" cy="3390900"/>
          </a:xfrm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9127" tIns="44563" rIns="89127" bIns="44563"/>
          <a:lstStyle/>
          <a:p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25CFE-5431-4D2C-B208-1F922C5A47C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7/18/2009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7/18/2009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r>
              <a:rPr lang="en-US" dirty="0" smtClean="0"/>
              <a:t>7/18/2009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7/18/2009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7/18/2009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rgie@nellorenvironmenta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smith@WateReuse.org" TargetMode="External"/><Relationship Id="rId4" Type="http://schemas.openxmlformats.org/officeDocument/2006/relationships/hyperlink" Target="http://www.nwri-usa.org/pdfs/NWRIPaperDirectPotableReuse2010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676400"/>
            <a:ext cx="5943600" cy="2971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Margaret  Nellor</a:t>
            </a:r>
            <a:br>
              <a:rPr lang="en-US" sz="3600" dirty="0" smtClean="0"/>
            </a:br>
            <a:r>
              <a:rPr lang="en-US" sz="3600" dirty="0" smtClean="0"/>
              <a:t>Texas Innovative Water 2010 </a:t>
            </a:r>
            <a:br>
              <a:rPr lang="en-US" sz="3600" dirty="0" smtClean="0"/>
            </a:br>
            <a:r>
              <a:rPr lang="en-US" sz="3600" dirty="0" smtClean="0"/>
              <a:t>Advancing the Development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of  New </a:t>
            </a:r>
            <a:r>
              <a:rPr lang="en-US" sz="3600" dirty="0" smtClean="0"/>
              <a:t>Water Supplies </a:t>
            </a:r>
            <a:r>
              <a:rPr lang="en-US" sz="3600" dirty="0" smtClean="0"/>
              <a:t>in Texas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October 12, 2010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1000"/>
            <a:ext cx="8763000" cy="12954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Direct </a:t>
            </a:r>
            <a:r>
              <a:rPr lang="en-US" sz="4000" b="1" dirty="0" smtClean="0">
                <a:solidFill>
                  <a:schemeClr val="tx1"/>
                </a:solidFill>
              </a:rPr>
              <a:t>Potable Reuse (DPR) – Has It's Time Come</a:t>
            </a:r>
            <a:r>
              <a:rPr lang="en-US" sz="4000" b="1" dirty="0" smtClean="0">
                <a:solidFill>
                  <a:schemeClr val="tx1"/>
                </a:solidFill>
              </a:rPr>
              <a:t>? </a:t>
            </a:r>
          </a:p>
          <a:p>
            <a:endParaRPr lang="en-US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NEA LogoH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4876800"/>
            <a:ext cx="1355219" cy="181640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200" y="1828800"/>
            <a:ext cx="3352800" cy="4191000"/>
            <a:chOff x="100914" y="1676400"/>
            <a:chExt cx="2362200" cy="3475736"/>
          </a:xfrm>
        </p:grpSpPr>
        <p:pic>
          <p:nvPicPr>
            <p:cNvPr id="7" name="Picture 6" descr="Fortune%20Teller%20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14" y="1676400"/>
              <a:ext cx="2362200" cy="34757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90600" y="3581400"/>
              <a:ext cx="588637" cy="382874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DPR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b="1" dirty="0" smtClean="0"/>
              <a:t>WRA Potable Reuse Committee</a:t>
            </a:r>
          </a:p>
          <a:p>
            <a:r>
              <a:rPr lang="en-US" sz="3200" b="1" dirty="0" smtClean="0"/>
              <a:t>White Papers</a:t>
            </a:r>
          </a:p>
          <a:p>
            <a:r>
              <a:rPr lang="en-US" sz="3200" b="1" dirty="0" smtClean="0"/>
              <a:t>April 2010 Workshop</a:t>
            </a:r>
          </a:p>
          <a:p>
            <a:pPr lvl="1"/>
            <a:r>
              <a:rPr lang="en-US" sz="2800" b="1" dirty="0" smtClean="0">
                <a:solidFill>
                  <a:srgbClr val="7030A0"/>
                </a:solidFill>
              </a:rPr>
              <a:t>Public Acceptance </a:t>
            </a:r>
            <a:r>
              <a:rPr lang="en-US" sz="2800" b="1" dirty="0" smtClean="0">
                <a:solidFill>
                  <a:srgbClr val="7030A0"/>
                </a:solidFill>
                <a:sym typeface="Wingdings"/>
              </a:rPr>
              <a:t> 5 Tasks</a:t>
            </a:r>
          </a:p>
          <a:p>
            <a:pPr lvl="2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Develop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appropriate terminology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Survey stakeholders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Develop messages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Develop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communications strategy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Implement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communications strategy</a:t>
            </a:r>
          </a:p>
          <a:p>
            <a:pPr lvl="1"/>
            <a:r>
              <a:rPr lang="en-US" sz="2800" b="1" dirty="0" smtClean="0">
                <a:solidFill>
                  <a:srgbClr val="7030A0"/>
                </a:solidFill>
              </a:rPr>
              <a:t>Regulatory Issues </a:t>
            </a:r>
            <a:r>
              <a:rPr lang="en-US" sz="2800" b="1" dirty="0" smtClean="0">
                <a:solidFill>
                  <a:srgbClr val="7030A0"/>
                </a:solidFill>
                <a:sym typeface="Wingdings"/>
              </a:rPr>
              <a:t> 7 Tasks</a:t>
            </a:r>
          </a:p>
          <a:p>
            <a:pPr lvl="2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Is it allowed under existing state laws/regs?</a:t>
            </a:r>
          </a:p>
          <a:p>
            <a:pPr lvl="2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If not what regulatory changes are needed?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California Approach</a:t>
            </a:r>
            <a:endParaRPr lang="en-US" sz="3600" dirty="0"/>
          </a:p>
        </p:txBody>
      </p:sp>
      <p:pic>
        <p:nvPicPr>
          <p:cNvPr id="10" name="Picture 9" descr="231-focu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52400"/>
            <a:ext cx="2819400" cy="2819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3865" y="5943600"/>
            <a:ext cx="4949432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Under CA law RW is a “waste” </a:t>
            </a:r>
            <a:r>
              <a:rPr lang="en-US" b="1" dirty="0" smtClean="0">
                <a:solidFill>
                  <a:schemeClr val="bg1"/>
                </a:solidFill>
                <a:latin typeface="+mn-lt"/>
                <a:sym typeface="Wingdings"/>
              </a:rPr>
              <a:t>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48132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800" b="1" dirty="0" smtClean="0">
                <a:solidFill>
                  <a:srgbClr val="7030A0"/>
                </a:solidFill>
              </a:rPr>
              <a:t>Treatment and Monitoring </a:t>
            </a:r>
            <a:r>
              <a:rPr lang="en-US" sz="2800" b="1" dirty="0" smtClean="0">
                <a:solidFill>
                  <a:srgbClr val="7030A0"/>
                </a:solidFill>
                <a:sym typeface="Wingdings"/>
              </a:rPr>
              <a:t> 13 Tasks</a:t>
            </a:r>
          </a:p>
          <a:p>
            <a:pPr lvl="2"/>
            <a:r>
              <a:rPr lang="en-US" sz="2200" b="1" dirty="0" smtClean="0"/>
              <a:t>WQ treatment performance goals</a:t>
            </a:r>
            <a:endParaRPr lang="en-US" sz="2200" b="1" dirty="0" smtClean="0"/>
          </a:p>
          <a:p>
            <a:pPr lvl="2"/>
            <a:r>
              <a:rPr lang="en-US" sz="2200" b="1" dirty="0" smtClean="0"/>
              <a:t>Performance monitoring</a:t>
            </a:r>
            <a:endParaRPr lang="en-US" sz="2200" b="1" dirty="0" smtClean="0"/>
          </a:p>
          <a:p>
            <a:pPr lvl="2"/>
            <a:r>
              <a:rPr lang="en-US" sz="2200" b="1" dirty="0" smtClean="0"/>
              <a:t>Substitution </a:t>
            </a:r>
            <a:r>
              <a:rPr lang="en-US" sz="2200" b="1" dirty="0" smtClean="0"/>
              <a:t>of the </a:t>
            </a:r>
            <a:r>
              <a:rPr lang="en-US" sz="2200" b="1" dirty="0" smtClean="0"/>
              <a:t>environmental buffer</a:t>
            </a:r>
            <a:endParaRPr lang="en-US" sz="2200" b="1" dirty="0" smtClean="0"/>
          </a:p>
          <a:p>
            <a:pPr lvl="2"/>
            <a:r>
              <a:rPr lang="en-US" sz="2200" b="1" dirty="0" smtClean="0"/>
              <a:t>Monitoring </a:t>
            </a:r>
            <a:r>
              <a:rPr lang="en-US" sz="2200" b="1" dirty="0" smtClean="0"/>
              <a:t>for </a:t>
            </a:r>
            <a:r>
              <a:rPr lang="en-US" sz="2200" b="1" dirty="0" smtClean="0"/>
              <a:t>public health assurance</a:t>
            </a:r>
            <a:endParaRPr lang="en-US" sz="2200" b="1" dirty="0" smtClean="0"/>
          </a:p>
          <a:p>
            <a:pPr lvl="2"/>
            <a:r>
              <a:rPr lang="fr-FR" sz="2200" b="1" u="sng" dirty="0" smtClean="0"/>
              <a:t>Define direct potable reuse</a:t>
            </a:r>
            <a:endParaRPr lang="fr-FR" sz="2200" b="1" u="sng" dirty="0" smtClean="0"/>
          </a:p>
          <a:p>
            <a:pPr lvl="2"/>
            <a:r>
              <a:rPr lang="en-US" sz="2200" b="1" dirty="0" smtClean="0"/>
              <a:t>System design considerations</a:t>
            </a:r>
            <a:endParaRPr lang="en-US" sz="2200" b="1" dirty="0" smtClean="0"/>
          </a:p>
          <a:p>
            <a:pPr lvl="2"/>
            <a:r>
              <a:rPr lang="en-US" sz="2200" b="1" dirty="0" smtClean="0"/>
              <a:t>Need </a:t>
            </a:r>
            <a:r>
              <a:rPr lang="en-US" sz="2200" b="1" dirty="0" smtClean="0"/>
              <a:t>for </a:t>
            </a:r>
            <a:r>
              <a:rPr lang="en-US" sz="2200" b="1" dirty="0" smtClean="0"/>
              <a:t>enhanced source control</a:t>
            </a:r>
            <a:endParaRPr lang="en-US" sz="2200" b="1" dirty="0" smtClean="0"/>
          </a:p>
          <a:p>
            <a:pPr lvl="2"/>
            <a:r>
              <a:rPr lang="en-US" sz="2200" b="1" dirty="0" smtClean="0"/>
              <a:t>Diversity </a:t>
            </a:r>
            <a:r>
              <a:rPr lang="en-US" sz="2200" b="1" dirty="0" smtClean="0"/>
              <a:t>of </a:t>
            </a:r>
            <a:r>
              <a:rPr lang="en-US" sz="2200" b="1" dirty="0" smtClean="0"/>
              <a:t>treatment barriers </a:t>
            </a:r>
            <a:r>
              <a:rPr lang="en-US" sz="2200" b="1" dirty="0" smtClean="0"/>
              <a:t>for </a:t>
            </a:r>
            <a:r>
              <a:rPr lang="en-US" sz="2200" b="1" dirty="0" smtClean="0"/>
              <a:t>constituents</a:t>
            </a:r>
            <a:endParaRPr lang="en-US" sz="2200" b="1" dirty="0" smtClean="0"/>
          </a:p>
          <a:p>
            <a:pPr lvl="2"/>
            <a:r>
              <a:rPr lang="en-US" sz="2200" b="1" dirty="0" smtClean="0"/>
              <a:t>Data reporting</a:t>
            </a:r>
            <a:endParaRPr lang="en-US" sz="2200" b="1" dirty="0" smtClean="0"/>
          </a:p>
          <a:p>
            <a:pPr lvl="2"/>
            <a:r>
              <a:rPr lang="en-US" sz="2200" b="1" dirty="0" smtClean="0"/>
              <a:t>Operational guidelines</a:t>
            </a:r>
            <a:endParaRPr lang="en-US" sz="2200" b="1" dirty="0" smtClean="0"/>
          </a:p>
          <a:p>
            <a:pPr lvl="2"/>
            <a:r>
              <a:rPr lang="en-US" sz="2200" b="1" dirty="0" smtClean="0"/>
              <a:t>Blending</a:t>
            </a:r>
            <a:endParaRPr lang="en-US" sz="2200" b="1" dirty="0" smtClean="0"/>
          </a:p>
          <a:p>
            <a:pPr lvl="2"/>
            <a:r>
              <a:rPr lang="en-US" sz="2200" b="1" dirty="0" smtClean="0"/>
              <a:t>Concentrate </a:t>
            </a:r>
            <a:r>
              <a:rPr lang="en-US" sz="2200" b="1" dirty="0" smtClean="0"/>
              <a:t>and </a:t>
            </a:r>
            <a:r>
              <a:rPr lang="en-US" sz="2200" b="1" dirty="0" smtClean="0"/>
              <a:t>residual management</a:t>
            </a:r>
            <a:endParaRPr lang="en-US" sz="2200" b="1" dirty="0" smtClean="0"/>
          </a:p>
          <a:p>
            <a:pPr lvl="2"/>
            <a:r>
              <a:rPr lang="en-US" sz="2200" b="1" dirty="0" smtClean="0"/>
              <a:t>Monitoring </a:t>
            </a:r>
            <a:r>
              <a:rPr lang="en-US" sz="2200" b="1" dirty="0" smtClean="0"/>
              <a:t>for </a:t>
            </a:r>
            <a:r>
              <a:rPr lang="en-US" sz="2200" b="1" dirty="0" smtClean="0"/>
              <a:t>environmental impacts</a:t>
            </a:r>
            <a:endParaRPr lang="en-US" sz="4800" b="1" dirty="0" smtClean="0">
              <a:sym typeface="Wingdings"/>
            </a:endParaRPr>
          </a:p>
          <a:p>
            <a:r>
              <a:rPr lang="en-US" sz="3200" b="1" dirty="0" smtClean="0">
                <a:sym typeface="Wingdings"/>
              </a:rPr>
              <a:t>Work plan (2010/2011)</a:t>
            </a:r>
            <a:endParaRPr lang="en-US" sz="3200" b="1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California Approach</a:t>
            </a:r>
            <a:endParaRPr lang="en-US" sz="3600" dirty="0"/>
          </a:p>
        </p:txBody>
      </p:sp>
      <p:pic>
        <p:nvPicPr>
          <p:cNvPr id="6" name="Picture 5" descr="231-focu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52400"/>
            <a:ext cx="2819400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3865" y="5943600"/>
            <a:ext cx="6413935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Unlike IPR – not total agreement on DPR </a:t>
            </a:r>
            <a:r>
              <a:rPr lang="en-US" b="1" dirty="0" smtClean="0">
                <a:solidFill>
                  <a:schemeClr val="bg1"/>
                </a:solidFill>
                <a:latin typeface="+mn-lt"/>
                <a:sym typeface="Wingdings"/>
              </a:rPr>
              <a:t>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762000"/>
            <a:ext cx="5486400" cy="5821363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Augment potable water system </a:t>
            </a:r>
            <a:r>
              <a:rPr lang="en-US" sz="2800" b="1" dirty="0" smtClean="0"/>
              <a:t>w/ AWT RW</a:t>
            </a:r>
          </a:p>
          <a:p>
            <a:r>
              <a:rPr lang="en-US" sz="2800" b="1" dirty="0" smtClean="0"/>
              <a:t>RW: 100,000 GPD (MBR/RO/AOP)</a:t>
            </a:r>
            <a:endParaRPr lang="en-US" sz="2400" b="1" dirty="0" smtClean="0"/>
          </a:p>
          <a:p>
            <a:r>
              <a:rPr lang="en-US" sz="2800" b="1" dirty="0" smtClean="0"/>
              <a:t>Blend </a:t>
            </a:r>
            <a:r>
              <a:rPr lang="en-US" sz="2800" b="1" dirty="0" smtClean="0"/>
              <a:t>up to 50/50 with natural spring/well </a:t>
            </a:r>
            <a:r>
              <a:rPr lang="en-US" sz="2800" b="1" dirty="0" smtClean="0"/>
              <a:t>water in covered reservoir</a:t>
            </a:r>
          </a:p>
          <a:p>
            <a:r>
              <a:rPr lang="en-US" sz="2800" b="1" dirty="0" smtClean="0"/>
              <a:t>Treat blend (UF/GAC/Cl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Place </a:t>
            </a:r>
            <a:r>
              <a:rPr lang="en-US" sz="2800" b="1" dirty="0" smtClean="0"/>
              <a:t>into distribution </a:t>
            </a:r>
            <a:r>
              <a:rPr lang="en-US" sz="2800" b="1" dirty="0" smtClean="0"/>
              <a:t>system</a:t>
            </a:r>
          </a:p>
          <a:p>
            <a:r>
              <a:rPr lang="en-US" sz="2800" b="1" dirty="0" smtClean="0"/>
              <a:t>NMED Drinking Water </a:t>
            </a:r>
            <a:r>
              <a:rPr lang="en-US" sz="2800" b="1" dirty="0" smtClean="0"/>
              <a:t>Bureau approved</a:t>
            </a:r>
          </a:p>
          <a:p>
            <a:r>
              <a:rPr lang="en-US" sz="2800" b="1" dirty="0" smtClean="0"/>
              <a:t>Public outreach </a:t>
            </a:r>
            <a:r>
              <a:rPr lang="en-US" sz="2800" b="1" dirty="0" smtClean="0">
                <a:sym typeface="Wingdings"/>
              </a:rPr>
              <a:t>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 Mexico – Cloudcroft (2009)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91000"/>
            <a:ext cx="3609975" cy="25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rt16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762000"/>
            <a:ext cx="3672458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0772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Drivers </a:t>
            </a:r>
            <a:endParaRPr lang="en-US" sz="3200" b="1" dirty="0" smtClean="0"/>
          </a:p>
          <a:p>
            <a:pPr lvl="1"/>
            <a:r>
              <a:rPr lang="en-US" sz="2800" b="1" dirty="0" smtClean="0"/>
              <a:t>NPR seasonal and limited demand </a:t>
            </a:r>
          </a:p>
          <a:p>
            <a:pPr lvl="1"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(climate issues &amp; customers)</a:t>
            </a:r>
          </a:p>
          <a:p>
            <a:pPr lvl="1"/>
            <a:r>
              <a:rPr lang="en-US" sz="2800" b="1" dirty="0" smtClean="0"/>
              <a:t>NPR distribution systems expensive</a:t>
            </a:r>
            <a:endParaRPr lang="en-US" sz="2800" b="1" dirty="0" smtClean="0"/>
          </a:p>
          <a:p>
            <a:pPr lvl="1"/>
            <a:r>
              <a:rPr lang="en-US" sz="2800" b="1" dirty="0" smtClean="0"/>
              <a:t>High WW TDS limits reuse (&gt; 3,500 mg/L)</a:t>
            </a:r>
          </a:p>
          <a:p>
            <a:pPr lvl="1"/>
            <a:r>
              <a:rPr lang="en-US" sz="2800" b="1" dirty="0" smtClean="0"/>
              <a:t>Lack of other water sources</a:t>
            </a:r>
          </a:p>
          <a:p>
            <a:r>
              <a:rPr lang="en-US" sz="3200" b="1" dirty="0" smtClean="0"/>
              <a:t>2005 Feasibility study + public outreach</a:t>
            </a:r>
          </a:p>
          <a:p>
            <a:r>
              <a:rPr lang="en-US" sz="3200" b="1" dirty="0" smtClean="0"/>
              <a:t>2009 Pilot testing</a:t>
            </a:r>
          </a:p>
          <a:p>
            <a:r>
              <a:rPr lang="en-US" sz="3200" b="1" dirty="0" smtClean="0"/>
              <a:t>May 2010 TCEQ granted request for exception as raw water source</a:t>
            </a:r>
          </a:p>
          <a:p>
            <a:r>
              <a:rPr lang="en-US" sz="3200" b="1" dirty="0" smtClean="0"/>
              <a:t>2012 First Phase – 2.5 mgd</a:t>
            </a:r>
          </a:p>
          <a:p>
            <a:r>
              <a:rPr lang="en-US" sz="3200" b="1" dirty="0" smtClean="0"/>
              <a:t>Goal 3 projects – 13 mgd</a:t>
            </a:r>
            <a:endParaRPr lang="en-US" sz="3200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Texas – </a:t>
            </a:r>
            <a:r>
              <a:rPr lang="en-US" sz="3600" dirty="0" smtClean="0"/>
              <a:t>CRMWD (2012)</a:t>
            </a:r>
            <a:endParaRPr lang="en-US" sz="3600" dirty="0"/>
          </a:p>
        </p:txBody>
      </p:sp>
      <p:pic>
        <p:nvPicPr>
          <p:cNvPr id="5" name="Picture 4" descr="BigSpring_T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76200"/>
            <a:ext cx="2362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 dirty="0"/>
          </a:p>
        </p:txBody>
      </p:sp>
      <p:pic>
        <p:nvPicPr>
          <p:cNvPr id="7" name="Content Placeholder 6" descr="BigSpringSystem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9130614" cy="6665126"/>
          </a:xfrm>
        </p:spPr>
      </p:pic>
      <p:sp>
        <p:nvSpPr>
          <p:cNvPr id="8" name="TextBox 7"/>
          <p:cNvSpPr txBox="1"/>
          <p:nvPr/>
        </p:nvSpPr>
        <p:spPr>
          <a:xfrm rot="18756539">
            <a:off x="4209863" y="3084572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10 – 30%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3505200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latin typeface="+mn-lt"/>
              </a:rPr>
              <a:t>MF/RO/AOP</a:t>
            </a:r>
            <a:endParaRPr lang="en-US" sz="1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3657600"/>
            <a:ext cx="3276600" cy="32316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David 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W. Sloan, 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Freese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 and Nichols, Inc., Fort Worth, TX 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Chris 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Wingert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, Colorado River MWD, Big Spring, TX 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Ignacio 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Cadena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Freese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</a:rPr>
              <a:t> and Nichols, Inc., Fort Worth, TX 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0" y="2998788"/>
            <a:ext cx="8921750" cy="735012"/>
            <a:chOff x="20" y="1889"/>
            <a:chExt cx="5620" cy="463"/>
          </a:xfrm>
        </p:grpSpPr>
        <p:sp>
          <p:nvSpPr>
            <p:cNvPr id="678915" name="Rectangle 3"/>
            <p:cNvSpPr>
              <a:spLocks noChangeArrowheads="1"/>
            </p:cNvSpPr>
            <p:nvPr/>
          </p:nvSpPr>
          <p:spPr bwMode="auto">
            <a:xfrm>
              <a:off x="441" y="1889"/>
              <a:ext cx="5199" cy="131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8916" name="Text Box 4"/>
            <p:cNvSpPr txBox="1">
              <a:spLocks noChangeArrowheads="1"/>
            </p:cNvSpPr>
            <p:nvPr/>
          </p:nvSpPr>
          <p:spPr bwMode="auto">
            <a:xfrm>
              <a:off x="20" y="2048"/>
              <a:ext cx="1161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 u="sng" dirty="0">
                  <a:solidFill>
                    <a:srgbClr val="FFFF99"/>
                  </a:solidFill>
                  <a:latin typeface="+mn-lt"/>
                </a:rPr>
                <a:t>Less Likely</a:t>
              </a:r>
              <a:endParaRPr lang="en-US" dirty="0">
                <a:solidFill>
                  <a:srgbClr val="FFFF99"/>
                </a:solidFill>
                <a:latin typeface="+mn-lt"/>
              </a:endParaRPr>
            </a:p>
          </p:txBody>
        </p:sp>
        <p:sp>
          <p:nvSpPr>
            <p:cNvPr id="678917" name="Text Box 5"/>
            <p:cNvSpPr txBox="1">
              <a:spLocks noChangeArrowheads="1"/>
            </p:cNvSpPr>
            <p:nvPr/>
          </p:nvSpPr>
          <p:spPr bwMode="auto">
            <a:xfrm>
              <a:off x="3504" y="2064"/>
              <a:ext cx="122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 u="sng" dirty="0">
                  <a:solidFill>
                    <a:srgbClr val="FFFF99"/>
                  </a:solidFill>
                  <a:latin typeface="+mn-lt"/>
                </a:rPr>
                <a:t>More Likely</a:t>
              </a:r>
              <a:endParaRPr lang="en-US" sz="1200" dirty="0">
                <a:solidFill>
                  <a:srgbClr val="FFFF99"/>
                </a:solidFill>
                <a:latin typeface="+mn-lt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470525" y="17463"/>
            <a:ext cx="2592388" cy="3149600"/>
            <a:chOff x="3446" y="0"/>
            <a:chExt cx="1633" cy="1984"/>
          </a:xfrm>
        </p:grpSpPr>
        <p:pic>
          <p:nvPicPr>
            <p:cNvPr id="678919" name="Picture 7" descr="tabloi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6" y="0"/>
              <a:ext cx="1633" cy="1689"/>
            </a:xfrm>
            <a:prstGeom prst="rect">
              <a:avLst/>
            </a:prstGeom>
            <a:noFill/>
          </p:spPr>
        </p:pic>
        <p:sp>
          <p:nvSpPr>
            <p:cNvPr id="678920" name="AutoShape 8"/>
            <p:cNvSpPr>
              <a:spLocks noChangeArrowheads="1"/>
            </p:cNvSpPr>
            <p:nvPr/>
          </p:nvSpPr>
          <p:spPr bwMode="auto">
            <a:xfrm>
              <a:off x="4093" y="1468"/>
              <a:ext cx="162" cy="516"/>
            </a:xfrm>
            <a:prstGeom prst="downArrow">
              <a:avLst>
                <a:gd name="adj1" fmla="val 50000"/>
                <a:gd name="adj2" fmla="val 79630"/>
              </a:avLst>
            </a:prstGeom>
            <a:solidFill>
              <a:srgbClr val="FF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78926" name="Text Box 14"/>
          <p:cNvSpPr txBox="1">
            <a:spLocks noChangeArrowheads="1"/>
          </p:cNvSpPr>
          <p:nvPr/>
        </p:nvSpPr>
        <p:spPr bwMode="auto">
          <a:xfrm>
            <a:off x="0" y="6255256"/>
            <a:ext cx="91440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Revised Relative </a:t>
            </a:r>
            <a:r>
              <a:rPr lang="en-US" sz="32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Scale of Possibility </a:t>
            </a:r>
            <a:r>
              <a:rPr lang="en-US" sz="2000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(2010)</a:t>
            </a:r>
            <a:endParaRPr lang="en-US" sz="2000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024188" y="3087688"/>
            <a:ext cx="2490787" cy="3065462"/>
            <a:chOff x="1905" y="1945"/>
            <a:chExt cx="1569" cy="1931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984" y="1945"/>
              <a:ext cx="1350" cy="1775"/>
              <a:chOff x="1984" y="1945"/>
              <a:chExt cx="1350" cy="1775"/>
            </a:xfrm>
          </p:grpSpPr>
          <p:pic>
            <p:nvPicPr>
              <p:cNvPr id="678928" name="Picture 16" descr="new-front-page_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84" y="2433"/>
                <a:ext cx="1350" cy="1287"/>
              </a:xfrm>
              <a:prstGeom prst="rect">
                <a:avLst/>
              </a:prstGeom>
              <a:noFill/>
            </p:spPr>
          </p:pic>
          <p:sp>
            <p:nvSpPr>
              <p:cNvPr id="678929" name="AutoShape 17"/>
              <p:cNvSpPr>
                <a:spLocks noChangeArrowheads="1"/>
              </p:cNvSpPr>
              <p:nvPr/>
            </p:nvSpPr>
            <p:spPr bwMode="auto">
              <a:xfrm>
                <a:off x="2556" y="1945"/>
                <a:ext cx="184" cy="526"/>
              </a:xfrm>
              <a:prstGeom prst="upArrow">
                <a:avLst>
                  <a:gd name="adj1" fmla="val 50000"/>
                  <a:gd name="adj2" fmla="val 71467"/>
                </a:avLst>
              </a:prstGeom>
              <a:solidFill>
                <a:srgbClr val="FF33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678933" name="Text Box 21"/>
            <p:cNvSpPr txBox="1">
              <a:spLocks noChangeArrowheads="1"/>
            </p:cNvSpPr>
            <p:nvPr/>
          </p:nvSpPr>
          <p:spPr bwMode="auto">
            <a:xfrm>
              <a:off x="1905" y="3510"/>
              <a:ext cx="1569" cy="366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2"/>
                  </a:solidFill>
                  <a:latin typeface="+mn-lt"/>
                </a:rPr>
                <a:t>LA Getting the Raiders</a:t>
              </a:r>
            </a:p>
            <a:p>
              <a:pPr algn="ctr"/>
              <a:r>
                <a:rPr lang="en-US" sz="1600" b="1" dirty="0">
                  <a:solidFill>
                    <a:schemeClr val="bg2"/>
                  </a:solidFill>
                  <a:latin typeface="+mn-lt"/>
                </a:rPr>
                <a:t>Back</a:t>
              </a:r>
              <a:endParaRPr lang="en-US" sz="1200" dirty="0">
                <a:solidFill>
                  <a:schemeClr val="bg2"/>
                </a:solidFill>
                <a:latin typeface="+mn-lt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07975" y="104775"/>
            <a:ext cx="1979613" cy="2998788"/>
            <a:chOff x="249" y="155"/>
            <a:chExt cx="1247" cy="1889"/>
          </a:xfrm>
        </p:grpSpPr>
        <p:pic>
          <p:nvPicPr>
            <p:cNvPr id="678935" name="Picture 23" descr="45515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9" y="155"/>
              <a:ext cx="936" cy="1246"/>
            </a:xfrm>
            <a:prstGeom prst="rect">
              <a:avLst/>
            </a:prstGeom>
            <a:noFill/>
          </p:spPr>
        </p:pic>
        <p:sp>
          <p:nvSpPr>
            <p:cNvPr id="678936" name="Text Box 24"/>
            <p:cNvSpPr txBox="1">
              <a:spLocks noChangeArrowheads="1"/>
            </p:cNvSpPr>
            <p:nvPr/>
          </p:nvSpPr>
          <p:spPr bwMode="auto">
            <a:xfrm>
              <a:off x="249" y="1153"/>
              <a:ext cx="1247" cy="407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2"/>
                  </a:solidFill>
                  <a:latin typeface="+mn-lt"/>
                </a:rPr>
                <a:t>The    Next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  <a:latin typeface="+mn-lt"/>
                </a:rPr>
                <a:t>Martha Stewart?</a:t>
              </a:r>
              <a:endParaRPr lang="en-US" sz="12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678937" name="AutoShape 25"/>
            <p:cNvSpPr>
              <a:spLocks noChangeArrowheads="1"/>
            </p:cNvSpPr>
            <p:nvPr/>
          </p:nvSpPr>
          <p:spPr bwMode="auto">
            <a:xfrm>
              <a:off x="427" y="1528"/>
              <a:ext cx="162" cy="516"/>
            </a:xfrm>
            <a:prstGeom prst="downArrow">
              <a:avLst>
                <a:gd name="adj1" fmla="val 50000"/>
                <a:gd name="adj2" fmla="val 79630"/>
              </a:avLst>
            </a:prstGeom>
            <a:solidFill>
              <a:srgbClr val="FF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62000" y="3200400"/>
            <a:ext cx="2209800" cy="2054228"/>
            <a:chOff x="762000" y="3200400"/>
            <a:chExt cx="2209800" cy="2054228"/>
          </a:xfrm>
        </p:grpSpPr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762000" y="3200400"/>
              <a:ext cx="2209800" cy="2054228"/>
              <a:chOff x="480" y="1910"/>
              <a:chExt cx="1392" cy="1294"/>
            </a:xfrm>
          </p:grpSpPr>
          <p:sp>
            <p:nvSpPr>
              <p:cNvPr id="678941" name="Text Box 29"/>
              <p:cNvSpPr txBox="1">
                <a:spLocks noChangeArrowheads="1"/>
              </p:cNvSpPr>
              <p:nvPr/>
            </p:nvSpPr>
            <p:spPr bwMode="auto">
              <a:xfrm>
                <a:off x="480" y="2448"/>
                <a:ext cx="1392" cy="756"/>
              </a:xfrm>
              <a:prstGeom prst="rect">
                <a:avLst/>
              </a:prstGeom>
              <a:solidFill>
                <a:srgbClr val="006699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chemeClr val="hlink"/>
                    </a:solidFill>
                    <a:latin typeface="+mn-lt"/>
                  </a:rPr>
                  <a:t>DPR in CA</a:t>
                </a:r>
                <a:endParaRPr lang="en-US" sz="3600" b="1" dirty="0">
                  <a:solidFill>
                    <a:schemeClr val="hlink"/>
                  </a:solidFill>
                  <a:latin typeface="+mn-lt"/>
                </a:endParaRPr>
              </a:p>
            </p:txBody>
          </p:sp>
          <p:sp>
            <p:nvSpPr>
              <p:cNvPr id="678942" name="AutoShape 30"/>
              <p:cNvSpPr>
                <a:spLocks noChangeArrowheads="1"/>
              </p:cNvSpPr>
              <p:nvPr/>
            </p:nvSpPr>
            <p:spPr bwMode="auto">
              <a:xfrm>
                <a:off x="1200" y="1910"/>
                <a:ext cx="184" cy="526"/>
              </a:xfrm>
              <a:prstGeom prst="upArrow">
                <a:avLst>
                  <a:gd name="adj1" fmla="val 50000"/>
                  <a:gd name="adj2" fmla="val 71467"/>
                </a:avLst>
              </a:prstGeom>
              <a:solidFill>
                <a:srgbClr val="FF33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678943" name="AutoShape 31"/>
            <p:cNvSpPr>
              <a:spLocks noChangeArrowheads="1"/>
            </p:cNvSpPr>
            <p:nvPr/>
          </p:nvSpPr>
          <p:spPr bwMode="auto">
            <a:xfrm>
              <a:off x="2286000" y="4724400"/>
              <a:ext cx="438150" cy="38100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667000" y="174625"/>
            <a:ext cx="2362200" cy="2989263"/>
            <a:chOff x="1680" y="110"/>
            <a:chExt cx="1488" cy="1883"/>
          </a:xfrm>
        </p:grpSpPr>
        <p:pic>
          <p:nvPicPr>
            <p:cNvPr id="678944" name="Picture 32" descr="FlyingPi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80" y="110"/>
              <a:ext cx="1488" cy="1426"/>
            </a:xfrm>
            <a:prstGeom prst="rect">
              <a:avLst/>
            </a:prstGeom>
            <a:noFill/>
          </p:spPr>
        </p:pic>
        <p:sp>
          <p:nvSpPr>
            <p:cNvPr id="678932" name="AutoShape 20"/>
            <p:cNvSpPr>
              <a:spLocks noChangeArrowheads="1"/>
            </p:cNvSpPr>
            <p:nvPr/>
          </p:nvSpPr>
          <p:spPr bwMode="auto">
            <a:xfrm>
              <a:off x="2034" y="1500"/>
              <a:ext cx="183" cy="493"/>
            </a:xfrm>
            <a:prstGeom prst="downArrow">
              <a:avLst>
                <a:gd name="adj1" fmla="val 50000"/>
                <a:gd name="adj2" fmla="val 67350"/>
              </a:avLst>
            </a:prstGeom>
            <a:solidFill>
              <a:srgbClr val="FF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7086600" y="3644682"/>
            <a:ext cx="1981200" cy="2514600"/>
            <a:chOff x="7086600" y="3644682"/>
            <a:chExt cx="1981200" cy="2514600"/>
          </a:xfrm>
        </p:grpSpPr>
        <p:sp>
          <p:nvSpPr>
            <p:cNvPr id="33" name="TextBox 32"/>
            <p:cNvSpPr txBox="1"/>
            <p:nvPr/>
          </p:nvSpPr>
          <p:spPr>
            <a:xfrm>
              <a:off x="7086600" y="4343400"/>
              <a:ext cx="1981200" cy="1815882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+mn-lt"/>
                </a:rPr>
                <a:t>DPR in Texas</a:t>
              </a:r>
            </a:p>
            <a:p>
              <a:pPr algn="ctr"/>
              <a:r>
                <a:rPr lang="en-US" sz="2800" b="1" dirty="0" smtClean="0">
                  <a:latin typeface="+mn-lt"/>
                </a:rPr>
                <a:t>&amp; New Mexico</a:t>
              </a:r>
              <a:endParaRPr lang="en-US" sz="2800" b="1" dirty="0">
                <a:latin typeface="+mn-lt"/>
              </a:endParaRPr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>
              <a:off x="8534400" y="3644682"/>
              <a:ext cx="292100" cy="835025"/>
            </a:xfrm>
            <a:prstGeom prst="upArrow">
              <a:avLst>
                <a:gd name="adj1" fmla="val 50000"/>
                <a:gd name="adj2" fmla="val 71467"/>
              </a:avLst>
            </a:prstGeom>
            <a:solidFill>
              <a:srgbClr val="FF33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467600" y="3276600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FF99"/>
                </a:solidFill>
                <a:latin typeface="+mn-lt"/>
              </a:rPr>
              <a:t>Absolutely</a:t>
            </a:r>
            <a:endParaRPr lang="en-US" b="1" u="sng" dirty="0">
              <a:solidFill>
                <a:srgbClr val="FFFF99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Margaret Nellor</a:t>
            </a:r>
          </a:p>
          <a:p>
            <a:pPr>
              <a:buNone/>
            </a:pPr>
            <a:r>
              <a:rPr lang="en-US" sz="3600" dirty="0" smtClean="0"/>
              <a:t>	Nellor Environmental Assoc.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margie@nellorenvironmental.com</a:t>
            </a:r>
            <a:endParaRPr lang="en-US" sz="3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dirty="0" smtClean="0"/>
              <a:t>512-374-9330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NWRI White Paper: </a:t>
            </a:r>
            <a:r>
              <a:rPr lang="en-US" sz="2400" i="1" dirty="0" smtClean="0">
                <a:hlinkClick r:id="rId4"/>
              </a:rPr>
              <a:t>www.</a:t>
            </a:r>
            <a:r>
              <a:rPr lang="en-US" sz="2400" b="1" i="1" dirty="0" smtClean="0">
                <a:hlinkClick r:id="rId4"/>
              </a:rPr>
              <a:t>nwri</a:t>
            </a:r>
            <a:r>
              <a:rPr lang="en-US" sz="2400" i="1" dirty="0" smtClean="0">
                <a:hlinkClick r:id="rId4"/>
              </a:rPr>
              <a:t>-usa.org/pdfs/</a:t>
            </a:r>
            <a:r>
              <a:rPr lang="en-US" sz="2400" b="1" i="1" dirty="0" smtClean="0">
                <a:hlinkClick r:id="rId4"/>
              </a:rPr>
              <a:t>NWRI</a:t>
            </a:r>
            <a:r>
              <a:rPr lang="en-US" sz="2400" i="1" dirty="0" smtClean="0">
                <a:hlinkClick r:id="rId4"/>
              </a:rPr>
              <a:t>Paper</a:t>
            </a:r>
            <a:r>
              <a:rPr lang="en-US" sz="2400" b="1" i="1" dirty="0" smtClean="0">
                <a:hlinkClick r:id="rId4"/>
              </a:rPr>
              <a:t>DirectPotableReuse</a:t>
            </a:r>
            <a:r>
              <a:rPr lang="en-US" sz="2400" i="1" dirty="0" smtClean="0">
                <a:hlinkClick r:id="rId4"/>
              </a:rPr>
              <a:t>2010.pdf</a:t>
            </a:r>
            <a:r>
              <a:rPr lang="en-US" sz="2400" i="1" dirty="0" smtClean="0"/>
              <a:t> </a:t>
            </a:r>
          </a:p>
          <a:p>
            <a:pPr>
              <a:buNone/>
            </a:pPr>
            <a:r>
              <a:rPr lang="en-US" sz="2400" i="1" dirty="0" smtClean="0"/>
              <a:t>WRA </a:t>
            </a:r>
            <a:r>
              <a:rPr lang="en-US" sz="2400" i="1" dirty="0" smtClean="0"/>
              <a:t>White Paper: </a:t>
            </a:r>
            <a:r>
              <a:rPr lang="en-US" sz="2400" i="1" dirty="0" smtClean="0">
                <a:hlinkClick r:id="rId5"/>
              </a:rPr>
              <a:t>dsmith@WateReuse.org</a:t>
            </a:r>
            <a:r>
              <a:rPr lang="en-US" sz="2400" i="1" dirty="0" smtClean="0"/>
              <a:t> </a:t>
            </a:r>
          </a:p>
          <a:p>
            <a:pPr>
              <a:buNone/>
            </a:pPr>
            <a:r>
              <a:rPr lang="en-US" sz="2400" i="1" dirty="0" smtClean="0"/>
              <a:t>DPR Workshop: </a:t>
            </a:r>
            <a:r>
              <a:rPr lang="en-US" sz="2400" i="1" dirty="0" smtClean="0">
                <a:hlinkClick r:id="rId5"/>
              </a:rPr>
              <a:t>dsmith@WateReuse.org</a:t>
            </a:r>
            <a:r>
              <a:rPr lang="en-US" sz="2400" i="1" dirty="0" smtClean="0"/>
              <a:t>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Indirect Potable </a:t>
            </a:r>
            <a:r>
              <a:rPr lang="en-US" sz="3200" b="1" dirty="0" smtClean="0"/>
              <a:t>Reuse: </a:t>
            </a:r>
          </a:p>
          <a:p>
            <a:pPr lvl="1"/>
            <a:r>
              <a:rPr lang="en-US" sz="2800" b="1" dirty="0" smtClean="0"/>
              <a:t>Planned </a:t>
            </a:r>
            <a:r>
              <a:rPr lang="en-US" sz="2800" b="1" dirty="0" smtClean="0"/>
              <a:t>introduction of </a:t>
            </a:r>
            <a:r>
              <a:rPr lang="en-US" sz="2800" b="1" dirty="0" smtClean="0"/>
              <a:t>RW into </a:t>
            </a:r>
            <a:r>
              <a:rPr lang="en-US" sz="2800" b="1" dirty="0" smtClean="0"/>
              <a:t>a </a:t>
            </a:r>
            <a:r>
              <a:rPr lang="en-US" sz="2800" b="1" dirty="0" smtClean="0"/>
              <a:t>water supply</a:t>
            </a:r>
          </a:p>
          <a:p>
            <a:pPr lvl="1"/>
            <a:r>
              <a:rPr lang="en-US" sz="2800" b="1" dirty="0" smtClean="0"/>
              <a:t>Provides </a:t>
            </a:r>
            <a:r>
              <a:rPr lang="en-US" sz="2800" b="1" dirty="0" smtClean="0"/>
              <a:t>an environmental </a:t>
            </a:r>
            <a:r>
              <a:rPr lang="en-US" sz="2800" b="1" dirty="0" smtClean="0"/>
              <a:t>buffer (time &amp; blending)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We’re </a:t>
            </a:r>
            <a:r>
              <a:rPr lang="en-US" u="sng" dirty="0" smtClean="0"/>
              <a:t>Not Talking </a:t>
            </a:r>
            <a:r>
              <a:rPr lang="en-US" dirty="0" smtClean="0"/>
              <a:t>About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34000" y="3266040"/>
            <a:ext cx="3525714" cy="2906160"/>
            <a:chOff x="533401" y="3118105"/>
            <a:chExt cx="3525714" cy="2906160"/>
          </a:xfrm>
        </p:grpSpPr>
        <p:pic>
          <p:nvPicPr>
            <p:cNvPr id="9" name="Picture 8" descr="aquad-rio-hondo-2b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1" y="3118105"/>
              <a:ext cx="3525714" cy="244449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9600" y="5562600"/>
              <a:ext cx="3387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Groundwater Recharge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600" y="3276600"/>
            <a:ext cx="4419600" cy="2823865"/>
            <a:chOff x="4343400" y="3124200"/>
            <a:chExt cx="4419600" cy="2823865"/>
          </a:xfrm>
        </p:grpSpPr>
        <p:pic>
          <p:nvPicPr>
            <p:cNvPr id="10" name="Picture 9" descr="Occoquan Reservoi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3400" y="3124200"/>
              <a:ext cx="4419600" cy="22098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495800" y="5486400"/>
              <a:ext cx="4085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Surface Water Augmentation</a:t>
              </a:r>
              <a:endParaRPr lang="en-US" dirty="0"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Unplanned Indirect </a:t>
            </a:r>
            <a:r>
              <a:rPr lang="en-US" sz="3200" b="1" dirty="0" smtClean="0"/>
              <a:t>Potable </a:t>
            </a:r>
            <a:r>
              <a:rPr lang="en-US" sz="3200" b="1" dirty="0" smtClean="0"/>
              <a:t>Reuse: </a:t>
            </a:r>
          </a:p>
          <a:p>
            <a:pPr lvl="1"/>
            <a:r>
              <a:rPr lang="en-US" sz="2800" b="1" dirty="0" smtClean="0"/>
              <a:t>Introduction of wastewater into </a:t>
            </a:r>
            <a:r>
              <a:rPr lang="en-US" sz="2800" b="1" dirty="0" smtClean="0"/>
              <a:t>a </a:t>
            </a:r>
            <a:r>
              <a:rPr lang="en-US" sz="2800" b="1" dirty="0" smtClean="0"/>
              <a:t>water supply</a:t>
            </a:r>
          </a:p>
          <a:p>
            <a:pPr lvl="1"/>
            <a:r>
              <a:rPr lang="en-US" sz="2800" b="1" dirty="0" smtClean="0"/>
              <a:t>Provides </a:t>
            </a:r>
            <a:r>
              <a:rPr lang="en-US" sz="2800" b="1" dirty="0" smtClean="0"/>
              <a:t>an environmental </a:t>
            </a:r>
            <a:r>
              <a:rPr lang="en-US" sz="2800" b="1" dirty="0" smtClean="0"/>
              <a:t>buffer 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We’re </a:t>
            </a:r>
            <a:r>
              <a:rPr lang="en-US" u="sng" dirty="0" smtClean="0"/>
              <a:t>Not Talking </a:t>
            </a:r>
            <a:r>
              <a:rPr lang="en-US" dirty="0" smtClean="0"/>
              <a:t>About</a:t>
            </a:r>
            <a:endParaRPr lang="en-US" dirty="0"/>
          </a:p>
        </p:txBody>
      </p:sp>
      <p:sp>
        <p:nvSpPr>
          <p:cNvPr id="14" name="Wave 13"/>
          <p:cNvSpPr/>
          <p:nvPr/>
        </p:nvSpPr>
        <p:spPr>
          <a:xfrm>
            <a:off x="990600" y="3581400"/>
            <a:ext cx="7010400" cy="1981200"/>
          </a:xfrm>
          <a:prstGeom prst="wav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447800" y="5562600"/>
            <a:ext cx="1219200" cy="7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City A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5257800" y="2819400"/>
            <a:ext cx="1295400" cy="838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City B</a:t>
            </a:r>
            <a:endParaRPr lang="en-US" sz="2800" dirty="0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1181100" y="5143500"/>
            <a:ext cx="609600" cy="381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2171700" y="5143500"/>
            <a:ext cx="533400" cy="3048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4795979" y="3357421"/>
            <a:ext cx="579949" cy="4183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5"/>
          </p:cNvCxnSpPr>
          <p:nvPr/>
        </p:nvCxnSpPr>
        <p:spPr>
          <a:xfrm rot="16200000" flipH="1">
            <a:off x="6320771" y="3577570"/>
            <a:ext cx="503751" cy="418307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447800" y="4419600"/>
            <a:ext cx="1219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477000" y="4648200"/>
            <a:ext cx="1295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962400" y="4648200"/>
            <a:ext cx="1219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en-US" sz="2800" b="1" dirty="0" smtClean="0"/>
              <a:t>RW introduced downstream of WTP (pipe-to-pipe)?</a:t>
            </a:r>
          </a:p>
          <a:p>
            <a:r>
              <a:rPr lang="en-US" sz="2800" b="1" dirty="0" smtClean="0"/>
              <a:t>RW introduced in raw water supply upstream of WTP?</a:t>
            </a:r>
          </a:p>
          <a:p>
            <a:r>
              <a:rPr lang="en-US" sz="2800" b="1" dirty="0" smtClean="0"/>
              <a:t>Both of the above?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What is Direct Reuse?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" y="3124200"/>
            <a:ext cx="8279170" cy="3612654"/>
            <a:chOff x="152400" y="3124200"/>
            <a:chExt cx="8279170" cy="3612654"/>
          </a:xfrm>
        </p:grpSpPr>
        <p:pic>
          <p:nvPicPr>
            <p:cNvPr id="6" name="Picture 5" descr="untitled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8640" y="3124200"/>
              <a:ext cx="4072930" cy="33941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400" y="3505200"/>
              <a:ext cx="381000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2800" b="1" dirty="0" smtClean="0">
                  <a:solidFill>
                    <a:srgbClr val="7030A0"/>
                  </a:solidFill>
                  <a:latin typeface="+mn-lt"/>
                </a:rPr>
                <a:t>No agreement on definition </a:t>
              </a:r>
              <a:r>
                <a:rPr lang="en-US" sz="2800" b="1" dirty="0" smtClean="0">
                  <a:solidFill>
                    <a:srgbClr val="7030A0"/>
                  </a:solidFill>
                  <a:latin typeface="+mn-lt"/>
                  <a:sym typeface="Wingdings"/>
                </a:rPr>
                <a:t>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2800" b="1" dirty="0" smtClean="0">
                  <a:solidFill>
                    <a:srgbClr val="7030A0"/>
                  </a:solidFill>
                  <a:latin typeface="+mn-lt"/>
                  <a:sym typeface="Wingdings"/>
                </a:rPr>
                <a:t>NRC Water Reuse Committee 2011 Report </a:t>
              </a:r>
            </a:p>
            <a:p>
              <a:endParaRPr lang="en-US" sz="3200" b="1" dirty="0" smtClean="0">
                <a:solidFill>
                  <a:srgbClr val="7030A0"/>
                </a:solidFill>
                <a:latin typeface="+mn-lt"/>
                <a:sym typeface="Wingdings"/>
              </a:endParaRPr>
            </a:p>
            <a:p>
              <a:endParaRPr lang="en-US" sz="3200" b="1" dirty="0">
                <a:solidFill>
                  <a:srgbClr val="7030A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6172200" cy="4525963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NPR not an option</a:t>
            </a:r>
          </a:p>
          <a:p>
            <a:r>
              <a:rPr lang="en-US" sz="3200" b="1" dirty="0" smtClean="0"/>
              <a:t>IPR not option</a:t>
            </a:r>
          </a:p>
          <a:p>
            <a:pPr lvl="1"/>
            <a:r>
              <a:rPr lang="en-US" sz="2800" b="1" dirty="0" smtClean="0"/>
              <a:t>No reservoir</a:t>
            </a:r>
          </a:p>
          <a:p>
            <a:pPr lvl="1"/>
            <a:r>
              <a:rPr lang="en-US" sz="2800" b="1" dirty="0" smtClean="0"/>
              <a:t>Groundwater hydrology not suitable</a:t>
            </a:r>
          </a:p>
          <a:p>
            <a:r>
              <a:rPr lang="en-US" sz="3200" b="1" dirty="0" smtClean="0"/>
              <a:t>Treatment technology available</a:t>
            </a:r>
          </a:p>
          <a:p>
            <a:r>
              <a:rPr lang="en-US" sz="3200" b="1" dirty="0" smtClean="0"/>
              <a:t>Could be more cost effective</a:t>
            </a:r>
          </a:p>
          <a:p>
            <a:pPr lvl="1"/>
            <a:r>
              <a:rPr lang="en-US" sz="2800" b="1" dirty="0" smtClean="0"/>
              <a:t>Eliminating/reducing  distribution infrastructure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It?</a:t>
            </a:r>
            <a:endParaRPr lang="en-US" dirty="0"/>
          </a:p>
        </p:txBody>
      </p:sp>
      <p:pic>
        <p:nvPicPr>
          <p:cNvPr id="5" name="Picture 4" descr="we_can_do_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3846" y="304800"/>
            <a:ext cx="3261554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3505200" cy="495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Windhoek, </a:t>
            </a:r>
            <a:r>
              <a:rPr lang="en-US" sz="2800" b="1" dirty="0" smtClean="0"/>
              <a:t>Namibia</a:t>
            </a:r>
          </a:p>
          <a:p>
            <a:r>
              <a:rPr lang="en-US" sz="2800" b="1" dirty="0" smtClean="0"/>
              <a:t>Started in 1968</a:t>
            </a:r>
          </a:p>
          <a:p>
            <a:r>
              <a:rPr lang="en-US" sz="2800" b="1" dirty="0" smtClean="0"/>
              <a:t>Divert industrial discharges</a:t>
            </a:r>
          </a:p>
          <a:p>
            <a:r>
              <a:rPr lang="en-US" sz="2800" b="1" dirty="0" smtClean="0"/>
              <a:t>35% water supply</a:t>
            </a:r>
          </a:p>
          <a:p>
            <a:r>
              <a:rPr lang="en-US" sz="2800" b="1" dirty="0" smtClean="0"/>
              <a:t>50% water supply drought</a:t>
            </a:r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Pipe to Pipe - </a:t>
            </a:r>
            <a:r>
              <a:rPr lang="en-US" dirty="0" smtClean="0"/>
              <a:t>Is It Going on </a:t>
            </a:r>
            <a:r>
              <a:rPr lang="en-US" dirty="0" smtClean="0"/>
              <a:t>Now?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200400" y="1828800"/>
            <a:ext cx="5929085" cy="4306907"/>
            <a:chOff x="3200400" y="1828800"/>
            <a:chExt cx="5929085" cy="430690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0400" y="1828800"/>
              <a:ext cx="5929085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572000" y="5181600"/>
              <a:ext cx="3124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4.4 mgd AWTP</a:t>
              </a: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7380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+mn-lt"/>
              </a:rPr>
              <a:t>DPR: has its time come in the U.S?</a:t>
            </a:r>
            <a:endParaRPr lang="en-US" sz="5400" dirty="0">
              <a:latin typeface="+mn-lt"/>
            </a:endParaRPr>
          </a:p>
        </p:txBody>
      </p:sp>
      <p:pic>
        <p:nvPicPr>
          <p:cNvPr id="6" name="Picture 5" descr="United-States-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286001"/>
            <a:ext cx="6075217" cy="417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0" y="2998788"/>
            <a:ext cx="9164638" cy="741362"/>
            <a:chOff x="20" y="1889"/>
            <a:chExt cx="5773" cy="467"/>
          </a:xfrm>
        </p:grpSpPr>
        <p:sp>
          <p:nvSpPr>
            <p:cNvPr id="678915" name="Rectangle 3"/>
            <p:cNvSpPr>
              <a:spLocks noChangeArrowheads="1"/>
            </p:cNvSpPr>
            <p:nvPr/>
          </p:nvSpPr>
          <p:spPr bwMode="auto">
            <a:xfrm>
              <a:off x="441" y="1889"/>
              <a:ext cx="5199" cy="131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8916" name="Text Box 4"/>
            <p:cNvSpPr txBox="1">
              <a:spLocks noChangeArrowheads="1"/>
            </p:cNvSpPr>
            <p:nvPr/>
          </p:nvSpPr>
          <p:spPr bwMode="auto">
            <a:xfrm>
              <a:off x="20" y="2048"/>
              <a:ext cx="1161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 u="sng" dirty="0">
                  <a:solidFill>
                    <a:srgbClr val="FFFF99"/>
                  </a:solidFill>
                  <a:latin typeface="+mj-lt"/>
                </a:rPr>
                <a:t>Less Likely</a:t>
              </a:r>
              <a:endParaRPr lang="en-US" dirty="0">
                <a:solidFill>
                  <a:srgbClr val="FFFF99"/>
                </a:solidFill>
                <a:latin typeface="+mj-lt"/>
              </a:endParaRPr>
            </a:p>
          </p:txBody>
        </p:sp>
        <p:sp>
          <p:nvSpPr>
            <p:cNvPr id="678917" name="Text Box 5"/>
            <p:cNvSpPr txBox="1">
              <a:spLocks noChangeArrowheads="1"/>
            </p:cNvSpPr>
            <p:nvPr/>
          </p:nvSpPr>
          <p:spPr bwMode="auto">
            <a:xfrm>
              <a:off x="4567" y="2068"/>
              <a:ext cx="122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 u="sng" dirty="0">
                  <a:solidFill>
                    <a:srgbClr val="FFFF99"/>
                  </a:solidFill>
                  <a:latin typeface="+mj-lt"/>
                </a:rPr>
                <a:t>More Likely</a:t>
              </a:r>
              <a:endParaRPr lang="en-US" sz="1200" dirty="0">
                <a:solidFill>
                  <a:srgbClr val="FFFF99"/>
                </a:solidFill>
                <a:latin typeface="+mj-lt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470525" y="17463"/>
            <a:ext cx="2592388" cy="3149600"/>
            <a:chOff x="3446" y="0"/>
            <a:chExt cx="1633" cy="1984"/>
          </a:xfrm>
        </p:grpSpPr>
        <p:pic>
          <p:nvPicPr>
            <p:cNvPr id="678919" name="Picture 7" descr="tabloi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6" y="0"/>
              <a:ext cx="1633" cy="1689"/>
            </a:xfrm>
            <a:prstGeom prst="rect">
              <a:avLst/>
            </a:prstGeom>
            <a:noFill/>
          </p:spPr>
        </p:pic>
        <p:sp>
          <p:nvSpPr>
            <p:cNvPr id="678920" name="AutoShape 8"/>
            <p:cNvSpPr>
              <a:spLocks noChangeArrowheads="1"/>
            </p:cNvSpPr>
            <p:nvPr/>
          </p:nvSpPr>
          <p:spPr bwMode="auto">
            <a:xfrm>
              <a:off x="4093" y="1468"/>
              <a:ext cx="162" cy="516"/>
            </a:xfrm>
            <a:prstGeom prst="downArrow">
              <a:avLst>
                <a:gd name="adj1" fmla="val 50000"/>
                <a:gd name="adj2" fmla="val 79630"/>
              </a:avLst>
            </a:prstGeom>
            <a:solidFill>
              <a:srgbClr val="FF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815013" y="3167063"/>
            <a:ext cx="2855912" cy="3048000"/>
            <a:chOff x="3663" y="1995"/>
            <a:chExt cx="1799" cy="1920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663" y="2379"/>
              <a:ext cx="1799" cy="1536"/>
              <a:chOff x="1829" y="2135"/>
              <a:chExt cx="1643" cy="1393"/>
            </a:xfrm>
          </p:grpSpPr>
          <p:pic>
            <p:nvPicPr>
              <p:cNvPr id="678923" name="Picture 11" descr="timg_22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40" y="2135"/>
                <a:ext cx="1396" cy="1047"/>
              </a:xfrm>
              <a:prstGeom prst="rect">
                <a:avLst/>
              </a:prstGeom>
              <a:noFill/>
            </p:spPr>
          </p:pic>
          <p:sp>
            <p:nvSpPr>
              <p:cNvPr id="678924" name="Text Box 12"/>
              <p:cNvSpPr txBox="1">
                <a:spLocks noChangeArrowheads="1"/>
              </p:cNvSpPr>
              <p:nvPr/>
            </p:nvSpPr>
            <p:spPr bwMode="auto">
              <a:xfrm>
                <a:off x="1829" y="3126"/>
                <a:ext cx="1643" cy="40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b="1" dirty="0" smtClean="0">
                    <a:latin typeface="+mj-lt"/>
                  </a:rPr>
                  <a:t>Living On Mars</a:t>
                </a:r>
                <a:endParaRPr lang="en-US" dirty="0" smtClean="0">
                  <a:latin typeface="+mj-lt"/>
                </a:endParaRPr>
              </a:p>
              <a:p>
                <a:pPr algn="ctr"/>
                <a:endParaRPr lang="en-US" sz="1200" dirty="0">
                  <a:solidFill>
                    <a:srgbClr val="FFFF99"/>
                  </a:solidFill>
                  <a:latin typeface="+mj-lt"/>
                </a:endParaRPr>
              </a:p>
            </p:txBody>
          </p:sp>
        </p:grpSp>
        <p:sp>
          <p:nvSpPr>
            <p:cNvPr id="678925" name="AutoShape 13"/>
            <p:cNvSpPr>
              <a:spLocks noChangeArrowheads="1"/>
            </p:cNvSpPr>
            <p:nvPr/>
          </p:nvSpPr>
          <p:spPr bwMode="auto">
            <a:xfrm>
              <a:off x="4438" y="1995"/>
              <a:ext cx="173" cy="427"/>
            </a:xfrm>
            <a:prstGeom prst="upArrow">
              <a:avLst>
                <a:gd name="adj1" fmla="val 50000"/>
                <a:gd name="adj2" fmla="val 61705"/>
              </a:avLst>
            </a:prstGeom>
            <a:solidFill>
              <a:schemeClr val="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78926" name="Text Box 14"/>
          <p:cNvSpPr txBox="1">
            <a:spLocks noChangeArrowheads="1"/>
          </p:cNvSpPr>
          <p:nvPr/>
        </p:nvSpPr>
        <p:spPr bwMode="auto">
          <a:xfrm>
            <a:off x="381000" y="6257925"/>
            <a:ext cx="87630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99"/>
                </a:solidFill>
                <a:latin typeface="+mj-lt"/>
              </a:rPr>
              <a:t>Relative Scale of Possibility </a:t>
            </a:r>
            <a:r>
              <a:rPr lang="en-US" sz="2000" b="1" dirty="0">
                <a:solidFill>
                  <a:srgbClr val="FFFF99"/>
                </a:solidFill>
                <a:latin typeface="+mj-lt"/>
              </a:rPr>
              <a:t>(M. H. Nellor, 2001)</a:t>
            </a:r>
            <a:endParaRPr lang="en-US" sz="2000" dirty="0">
              <a:solidFill>
                <a:srgbClr val="FFFF99"/>
              </a:solidFill>
              <a:latin typeface="+mj-lt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024188" y="3087688"/>
            <a:ext cx="2490787" cy="3065462"/>
            <a:chOff x="1905" y="1945"/>
            <a:chExt cx="1569" cy="1931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984" y="1945"/>
              <a:ext cx="1350" cy="1775"/>
              <a:chOff x="1984" y="1945"/>
              <a:chExt cx="1350" cy="1775"/>
            </a:xfrm>
          </p:grpSpPr>
          <p:pic>
            <p:nvPicPr>
              <p:cNvPr id="678928" name="Picture 16" descr="new-front-page_0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84" y="2433"/>
                <a:ext cx="1350" cy="1287"/>
              </a:xfrm>
              <a:prstGeom prst="rect">
                <a:avLst/>
              </a:prstGeom>
              <a:noFill/>
            </p:spPr>
          </p:pic>
          <p:sp>
            <p:nvSpPr>
              <p:cNvPr id="678929" name="AutoShape 17"/>
              <p:cNvSpPr>
                <a:spLocks noChangeArrowheads="1"/>
              </p:cNvSpPr>
              <p:nvPr/>
            </p:nvSpPr>
            <p:spPr bwMode="auto">
              <a:xfrm>
                <a:off x="2556" y="1945"/>
                <a:ext cx="184" cy="526"/>
              </a:xfrm>
              <a:prstGeom prst="upArrow">
                <a:avLst>
                  <a:gd name="adj1" fmla="val 50000"/>
                  <a:gd name="adj2" fmla="val 71467"/>
                </a:avLst>
              </a:prstGeom>
              <a:solidFill>
                <a:srgbClr val="FF33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678933" name="Text Box 21"/>
            <p:cNvSpPr txBox="1">
              <a:spLocks noChangeArrowheads="1"/>
            </p:cNvSpPr>
            <p:nvPr/>
          </p:nvSpPr>
          <p:spPr bwMode="auto">
            <a:xfrm>
              <a:off x="1905" y="3510"/>
              <a:ext cx="1569" cy="366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2"/>
                  </a:solidFill>
                  <a:latin typeface="+mj-lt"/>
                </a:rPr>
                <a:t>LA Getting the Raiders</a:t>
              </a:r>
            </a:p>
            <a:p>
              <a:pPr algn="ctr"/>
              <a:r>
                <a:rPr lang="en-US" sz="1600" b="1" dirty="0">
                  <a:solidFill>
                    <a:schemeClr val="bg2"/>
                  </a:solidFill>
                  <a:latin typeface="+mj-lt"/>
                </a:rPr>
                <a:t>Back</a:t>
              </a:r>
              <a:endParaRPr lang="en-US" sz="1200" dirty="0">
                <a:solidFill>
                  <a:schemeClr val="bg2"/>
                </a:solidFill>
                <a:latin typeface="+mj-lt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07975" y="104775"/>
            <a:ext cx="1979613" cy="2998788"/>
            <a:chOff x="249" y="155"/>
            <a:chExt cx="1247" cy="1889"/>
          </a:xfrm>
        </p:grpSpPr>
        <p:pic>
          <p:nvPicPr>
            <p:cNvPr id="678935" name="Picture 23" descr="45515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9" y="155"/>
              <a:ext cx="936" cy="1246"/>
            </a:xfrm>
            <a:prstGeom prst="rect">
              <a:avLst/>
            </a:prstGeom>
            <a:noFill/>
          </p:spPr>
        </p:pic>
        <p:sp>
          <p:nvSpPr>
            <p:cNvPr id="678936" name="Text Box 24"/>
            <p:cNvSpPr txBox="1">
              <a:spLocks noChangeArrowheads="1"/>
            </p:cNvSpPr>
            <p:nvPr/>
          </p:nvSpPr>
          <p:spPr bwMode="auto">
            <a:xfrm>
              <a:off x="249" y="1153"/>
              <a:ext cx="1247" cy="407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2"/>
                  </a:solidFill>
                  <a:latin typeface="+mn-lt"/>
                </a:rPr>
                <a:t>The    Next</a:t>
              </a:r>
            </a:p>
            <a:p>
              <a:pPr algn="ctr"/>
              <a:r>
                <a:rPr lang="en-US" sz="1800" b="1" dirty="0">
                  <a:solidFill>
                    <a:schemeClr val="bg2"/>
                  </a:solidFill>
                  <a:latin typeface="+mn-lt"/>
                </a:rPr>
                <a:t>Martha Stewart?</a:t>
              </a:r>
              <a:endParaRPr lang="en-US" sz="1200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678937" name="AutoShape 25"/>
            <p:cNvSpPr>
              <a:spLocks noChangeArrowheads="1"/>
            </p:cNvSpPr>
            <p:nvPr/>
          </p:nvSpPr>
          <p:spPr bwMode="auto">
            <a:xfrm>
              <a:off x="427" y="1528"/>
              <a:ext cx="162" cy="516"/>
            </a:xfrm>
            <a:prstGeom prst="downArrow">
              <a:avLst>
                <a:gd name="adj1" fmla="val 50000"/>
                <a:gd name="adj2" fmla="val 79630"/>
              </a:avLst>
            </a:prstGeom>
            <a:solidFill>
              <a:srgbClr val="FF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609600" y="2974975"/>
            <a:ext cx="2209800" cy="2786063"/>
            <a:chOff x="384" y="1874"/>
            <a:chExt cx="1392" cy="1755"/>
          </a:xfrm>
        </p:grpSpPr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384" y="1874"/>
              <a:ext cx="1392" cy="1755"/>
              <a:chOff x="384" y="1874"/>
              <a:chExt cx="1392" cy="1755"/>
            </a:xfrm>
          </p:grpSpPr>
          <p:sp>
            <p:nvSpPr>
              <p:cNvPr id="678941" name="Text Box 29"/>
              <p:cNvSpPr txBox="1">
                <a:spLocks noChangeArrowheads="1"/>
              </p:cNvSpPr>
              <p:nvPr/>
            </p:nvSpPr>
            <p:spPr bwMode="auto">
              <a:xfrm>
                <a:off x="384" y="2487"/>
                <a:ext cx="1392" cy="1142"/>
              </a:xfrm>
              <a:prstGeom prst="rect">
                <a:avLst/>
              </a:prstGeom>
              <a:solidFill>
                <a:srgbClr val="006699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2800" b="1" u="sng" dirty="0">
                    <a:solidFill>
                      <a:srgbClr val="FFFF00"/>
                    </a:solidFill>
                    <a:latin typeface="+mj-lt"/>
                  </a:rPr>
                  <a:t>Everyone</a:t>
                </a:r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 Loves EPA’s</a:t>
                </a:r>
              </a:p>
              <a:p>
                <a:pPr algn="ctr"/>
                <a:r>
                  <a:rPr lang="en-US" sz="2800" b="1" dirty="0">
                    <a:solidFill>
                      <a:srgbClr val="FFFF00"/>
                    </a:solidFill>
                    <a:latin typeface="+mj-lt"/>
                  </a:rPr>
                  <a:t>Rules</a:t>
                </a:r>
                <a:endParaRPr lang="en-US" sz="1200" dirty="0">
                  <a:solidFill>
                    <a:schemeClr val="hlink"/>
                  </a:solidFill>
                  <a:latin typeface="+mj-lt"/>
                </a:endParaRPr>
              </a:p>
            </p:txBody>
          </p:sp>
          <p:sp>
            <p:nvSpPr>
              <p:cNvPr id="678942" name="AutoShape 30"/>
              <p:cNvSpPr>
                <a:spLocks noChangeArrowheads="1"/>
              </p:cNvSpPr>
              <p:nvPr/>
            </p:nvSpPr>
            <p:spPr bwMode="auto">
              <a:xfrm>
                <a:off x="1200" y="1874"/>
                <a:ext cx="184" cy="526"/>
              </a:xfrm>
              <a:prstGeom prst="upArrow">
                <a:avLst>
                  <a:gd name="adj1" fmla="val 50000"/>
                  <a:gd name="adj2" fmla="val 71467"/>
                </a:avLst>
              </a:prstGeom>
              <a:solidFill>
                <a:srgbClr val="FF33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678943" name="AutoShape 31"/>
            <p:cNvSpPr>
              <a:spLocks noChangeArrowheads="1"/>
            </p:cNvSpPr>
            <p:nvPr/>
          </p:nvSpPr>
          <p:spPr bwMode="auto">
            <a:xfrm>
              <a:off x="1440" y="2832"/>
              <a:ext cx="276" cy="24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667000" y="174625"/>
            <a:ext cx="2362200" cy="2989263"/>
            <a:chOff x="1680" y="110"/>
            <a:chExt cx="1488" cy="1883"/>
          </a:xfrm>
        </p:grpSpPr>
        <p:pic>
          <p:nvPicPr>
            <p:cNvPr id="678944" name="Picture 32" descr="FlyingPi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80" y="110"/>
              <a:ext cx="1488" cy="1426"/>
            </a:xfrm>
            <a:prstGeom prst="rect">
              <a:avLst/>
            </a:prstGeom>
            <a:noFill/>
          </p:spPr>
        </p:pic>
        <p:sp>
          <p:nvSpPr>
            <p:cNvPr id="678932" name="AutoShape 20"/>
            <p:cNvSpPr>
              <a:spLocks noChangeArrowheads="1"/>
            </p:cNvSpPr>
            <p:nvPr/>
          </p:nvSpPr>
          <p:spPr bwMode="auto">
            <a:xfrm>
              <a:off x="2034" y="1500"/>
              <a:ext cx="183" cy="493"/>
            </a:xfrm>
            <a:prstGeom prst="downArrow">
              <a:avLst>
                <a:gd name="adj1" fmla="val 50000"/>
                <a:gd name="adj2" fmla="val 67350"/>
              </a:avLst>
            </a:prstGeom>
            <a:solidFill>
              <a:srgbClr val="FF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lifornia_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838200"/>
            <a:ext cx="3181350" cy="348615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It Will be State Dependent</a:t>
            </a:r>
            <a:endParaRPr lang="en-US" sz="3600" dirty="0"/>
          </a:p>
        </p:txBody>
      </p:sp>
      <p:pic>
        <p:nvPicPr>
          <p:cNvPr id="8" name="Picture 7" descr="new_mexico_ma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914400"/>
            <a:ext cx="3219450" cy="3371850"/>
          </a:xfrm>
          <a:prstGeom prst="rect">
            <a:avLst/>
          </a:prstGeom>
        </p:spPr>
      </p:pic>
      <p:pic>
        <p:nvPicPr>
          <p:cNvPr id="9" name="Picture 8" descr="Texa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3810000"/>
            <a:ext cx="3225800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16361</TotalTime>
  <Words>577</Words>
  <Application>Microsoft Office PowerPoint</Application>
  <PresentationFormat>On-screen Show (4:3)</PresentationFormat>
  <Paragraphs>158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Margaret  Nellor Texas Innovative Water 2010  Advancing the Development  of  New Water Supplies in Texas October 12, 2010</vt:lpstr>
      <vt:lpstr>What We’re Not Talking About</vt:lpstr>
      <vt:lpstr>What We’re Not Talking About</vt:lpstr>
      <vt:lpstr>What is Direct Reuse?</vt:lpstr>
      <vt:lpstr>Why Do It?</vt:lpstr>
      <vt:lpstr>Pipe to Pipe - Is It Going on Now?</vt:lpstr>
      <vt:lpstr>Slide 7</vt:lpstr>
      <vt:lpstr>Slide 8</vt:lpstr>
      <vt:lpstr>It Will be State Dependent</vt:lpstr>
      <vt:lpstr>California Approach</vt:lpstr>
      <vt:lpstr>California Approach</vt:lpstr>
      <vt:lpstr>New Mexico – Cloudcroft (2009)</vt:lpstr>
      <vt:lpstr>Texas – CRMWD (2012)</vt:lpstr>
      <vt:lpstr>Slide 14</vt:lpstr>
      <vt:lpstr>Slide 15</vt:lpstr>
      <vt:lpstr>Questions?</vt:lpstr>
    </vt:vector>
  </TitlesOfParts>
  <Company>Los Angeles County Sanitation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Calabasas Landfill NPS Permit</dc:title>
  <dc:creator>computer services</dc:creator>
  <cp:lastModifiedBy>Margie</cp:lastModifiedBy>
  <cp:revision>533</cp:revision>
  <cp:lastPrinted>2002-05-30T20:43:13Z</cp:lastPrinted>
  <dcterms:created xsi:type="dcterms:W3CDTF">2009-07-20T20:34:53Z</dcterms:created>
  <dcterms:modified xsi:type="dcterms:W3CDTF">2010-09-24T22:57:49Z</dcterms:modified>
</cp:coreProperties>
</file>