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 id="2147483729" r:id="rId2"/>
    <p:sldMasterId id="2147483722" r:id="rId3"/>
  </p:sldMasterIdLst>
  <p:notesMasterIdLst>
    <p:notesMasterId r:id="rId39"/>
  </p:notesMasterIdLst>
  <p:handoutMasterIdLst>
    <p:handoutMasterId r:id="rId40"/>
  </p:handoutMasterIdLst>
  <p:sldIdLst>
    <p:sldId id="1961" r:id="rId4"/>
    <p:sldId id="1824" r:id="rId5"/>
    <p:sldId id="257" r:id="rId6"/>
    <p:sldId id="2034" r:id="rId7"/>
    <p:sldId id="1967" r:id="rId8"/>
    <p:sldId id="1675" r:id="rId9"/>
    <p:sldId id="2035" r:id="rId10"/>
    <p:sldId id="2037" r:id="rId11"/>
    <p:sldId id="2036" r:id="rId12"/>
    <p:sldId id="1974" r:id="rId13"/>
    <p:sldId id="528" r:id="rId14"/>
    <p:sldId id="2045" r:id="rId15"/>
    <p:sldId id="531" r:id="rId16"/>
    <p:sldId id="2038" r:id="rId17"/>
    <p:sldId id="2046" r:id="rId18"/>
    <p:sldId id="2041" r:id="rId19"/>
    <p:sldId id="2039" r:id="rId20"/>
    <p:sldId id="2040" r:id="rId21"/>
    <p:sldId id="274" r:id="rId22"/>
    <p:sldId id="2010" r:id="rId23"/>
    <p:sldId id="1976" r:id="rId24"/>
    <p:sldId id="261" r:id="rId25"/>
    <p:sldId id="572" r:id="rId26"/>
    <p:sldId id="571" r:id="rId27"/>
    <p:sldId id="491" r:id="rId28"/>
    <p:sldId id="492" r:id="rId29"/>
    <p:sldId id="576" r:id="rId30"/>
    <p:sldId id="494" r:id="rId31"/>
    <p:sldId id="574" r:id="rId32"/>
    <p:sldId id="547" r:id="rId33"/>
    <p:sldId id="543" r:id="rId34"/>
    <p:sldId id="2044" r:id="rId35"/>
    <p:sldId id="548" r:id="rId36"/>
    <p:sldId id="2042" r:id="rId37"/>
    <p:sldId id="2023"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B9B"/>
    <a:srgbClr val="B4D79E"/>
    <a:srgbClr val="4F9857"/>
    <a:srgbClr val="4CA2C8"/>
    <a:srgbClr val="666666"/>
    <a:srgbClr val="87AD24"/>
    <a:srgbClr val="6EC758"/>
    <a:srgbClr val="A9B195"/>
    <a:srgbClr val="526E02"/>
    <a:srgbClr val="2DD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23C6C-8010-4F85-B443-CF6D96C6EF22}" v="1248" dt="2024-01-25T17:01:20.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95" d="100"/>
          <a:sy n="95" d="100"/>
        </p:scale>
        <p:origin x="396" y="96"/>
      </p:cViewPr>
      <p:guideLst/>
    </p:cSldViewPr>
  </p:slideViewPr>
  <p:outlineViewPr>
    <p:cViewPr>
      <p:scale>
        <a:sx n="33" d="100"/>
        <a:sy n="33" d="100"/>
      </p:scale>
      <p:origin x="0" y="-1116"/>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B08A35-D07D-4E7A-86A2-9D5FCDAD3C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61ADD9-6EBE-4396-FA17-3B9CDEECF8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D8E959-9F96-450E-9238-A3374332931D}" type="datetimeFigureOut">
              <a:rPr lang="en-US" smtClean="0"/>
              <a:t>1/25/2024</a:t>
            </a:fld>
            <a:endParaRPr lang="en-US" dirty="0"/>
          </a:p>
        </p:txBody>
      </p:sp>
      <p:sp>
        <p:nvSpPr>
          <p:cNvPr id="4" name="Footer Placeholder 3">
            <a:extLst>
              <a:ext uri="{FF2B5EF4-FFF2-40B4-BE49-F238E27FC236}">
                <a16:creationId xmlns:a16="http://schemas.microsoft.com/office/drawing/2014/main" id="{D60CA582-7C04-891B-A14F-970DAB856A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99401EB-AA09-1A50-629B-B4A5FE523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5A500A-91D1-449E-A8E0-8B53A7E06E1B}" type="slidenum">
              <a:rPr lang="en-US" smtClean="0"/>
              <a:t>‹#›</a:t>
            </a:fld>
            <a:endParaRPr lang="en-US" dirty="0"/>
          </a:p>
        </p:txBody>
      </p:sp>
    </p:spTree>
    <p:extLst>
      <p:ext uri="{BB962C8B-B14F-4D97-AF65-F5344CB8AC3E}">
        <p14:creationId xmlns:p14="http://schemas.microsoft.com/office/powerpoint/2010/main" val="4115778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9D0B5D-D0A0-40A1-B7EB-FCC265151EB7}" type="datetimeFigureOut">
              <a:rPr lang="en-US" smtClean="0"/>
              <a:t>1/25/2024</a:t>
            </a:fld>
            <a:endParaRPr lang="en-US" dirty="0"/>
          </a:p>
        </p:txBody>
      </p:sp>
      <p:sp>
        <p:nvSpPr>
          <p:cNvPr id="4" name="Slide Image Placeholder 3"/>
          <p:cNvSpPr>
            <a:spLocks noGrp="1" noRot="1" noChangeAspect="1"/>
          </p:cNvSpPr>
          <p:nvPr>
            <p:ph type="sldImg" idx="2"/>
          </p:nvPr>
        </p:nvSpPr>
        <p:spPr>
          <a:xfrm>
            <a:off x="701040" y="233217"/>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3476729"/>
            <a:ext cx="5608320" cy="524523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5E8E8D-6227-4F5D-91FE-FA50781B4102}" type="slidenum">
              <a:rPr lang="en-US" smtClean="0"/>
              <a:t>‹#›</a:t>
            </a:fld>
            <a:endParaRPr lang="en-US" dirty="0"/>
          </a:p>
        </p:txBody>
      </p:sp>
    </p:spTree>
    <p:extLst>
      <p:ext uri="{BB962C8B-B14F-4D97-AF65-F5344CB8AC3E}">
        <p14:creationId xmlns:p14="http://schemas.microsoft.com/office/powerpoint/2010/main" val="31083786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1</a:t>
            </a:fld>
            <a:endParaRPr lang="en-US" dirty="0"/>
          </a:p>
        </p:txBody>
      </p:sp>
    </p:spTree>
    <p:extLst>
      <p:ext uri="{BB962C8B-B14F-4D97-AF65-F5344CB8AC3E}">
        <p14:creationId xmlns:p14="http://schemas.microsoft.com/office/powerpoint/2010/main" val="18970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This section explains joint groundwater planning and desired future conditions (DFCs).</a:t>
            </a:r>
          </a:p>
        </p:txBody>
      </p:sp>
      <p:sp>
        <p:nvSpPr>
          <p:cNvPr id="4" name="Slide Number Placeholder 3"/>
          <p:cNvSpPr>
            <a:spLocks noGrp="1"/>
          </p:cNvSpPr>
          <p:nvPr>
            <p:ph type="sldNum" sz="quarter" idx="5"/>
          </p:nvPr>
        </p:nvSpPr>
        <p:spPr/>
        <p:txBody>
          <a:bodyPr/>
          <a:lstStyle/>
          <a:p>
            <a:fld id="{E95E8E8D-6227-4F5D-91FE-FA50781B4102}" type="slidenum">
              <a:rPr lang="en-US" smtClean="0"/>
              <a:t>10</a:t>
            </a:fld>
            <a:endParaRPr lang="en-US" dirty="0"/>
          </a:p>
        </p:txBody>
      </p:sp>
    </p:spTree>
    <p:extLst>
      <p:ext uri="{BB962C8B-B14F-4D97-AF65-F5344CB8AC3E}">
        <p14:creationId xmlns:p14="http://schemas.microsoft.com/office/powerpoint/2010/main" val="4072135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District representatives in a GMA are required by law to meet at least annually to conduct joint planning, propose to adopt new or amended desired future conditions, and review groundwater management plans and any GMA accomplishments. </a:t>
            </a:r>
          </a:p>
          <a:p>
            <a:endParaRPr lang="en-US" dirty="0"/>
          </a:p>
          <a:p>
            <a:r>
              <a:rPr lang="en-US" dirty="0"/>
              <a:t>Funding for joint planning comes from districts, unlike funding for regional water planning groups, which is funded by TWDB grants.</a:t>
            </a:r>
          </a:p>
        </p:txBody>
      </p:sp>
      <p:sp>
        <p:nvSpPr>
          <p:cNvPr id="4" name="Slide Number Placeholder 3"/>
          <p:cNvSpPr>
            <a:spLocks noGrp="1"/>
          </p:cNvSpPr>
          <p:nvPr>
            <p:ph type="sldNum" sz="quarter" idx="5"/>
          </p:nvPr>
        </p:nvSpPr>
        <p:spPr/>
        <p:txBody>
          <a:bodyPr/>
          <a:lstStyle/>
          <a:p>
            <a:fld id="{E95E8E8D-6227-4F5D-91FE-FA50781B4102}" type="slidenum">
              <a:rPr lang="en-US" smtClean="0"/>
              <a:t>11</a:t>
            </a:fld>
            <a:endParaRPr lang="en-US" dirty="0"/>
          </a:p>
        </p:txBody>
      </p:sp>
    </p:spTree>
    <p:extLst>
      <p:ext uri="{BB962C8B-B14F-4D97-AF65-F5344CB8AC3E}">
        <p14:creationId xmlns:p14="http://schemas.microsoft.com/office/powerpoint/2010/main" val="1730965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701675" y="233363"/>
            <a:ext cx="5575300" cy="3136900"/>
          </a:xfrm>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lgn="l" rtl="0" fontAlgn="base">
              <a:buFont typeface="Arial" panose="020B0604020202020204" pitchFamily="34" charset="0"/>
              <a:buNone/>
            </a:pPr>
            <a:endParaRPr lang="en-US" sz="1800" dirty="0">
              <a:solidFill>
                <a:srgbClr val="444444"/>
              </a:solidFill>
              <a:latin typeface="Arial" panose="020B0604020202020204" pitchFamily="34" charset="0"/>
            </a:endParaRPr>
          </a:p>
        </p:txBody>
      </p:sp>
      <p:sp>
        <p:nvSpPr>
          <p:cNvPr id="95235" name="Slide Number Placeholder 3"/>
          <p:cNvSpPr>
            <a:spLocks noGrp="1"/>
          </p:cNvSpPr>
          <p:nvPr>
            <p:ph type="sldNum" sz="quarter" idx="5"/>
          </p:nvPr>
        </p:nvSpPr>
        <p:spPr bwMode="auto">
          <a:noFill/>
          <a:ln>
            <a:miter lim="800000"/>
            <a:headEnd/>
            <a:tailEnd/>
          </a:ln>
        </p:spPr>
        <p:txBody>
          <a:bodyPr/>
          <a:lstStyle/>
          <a:p>
            <a:pPr defTabSz="931774">
              <a:defRPr/>
            </a:pPr>
            <a:fld id="{A428CA51-A6F4-4829-BEDD-D5825610608E}"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170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Desired future conditions (DFCs) are a broad policy goal established by GCDs within a GMA. DFCs are a quantitative description of aquifer conditions at some point in the future. </a:t>
            </a:r>
          </a:p>
          <a:p>
            <a:endParaRPr lang="en-US" dirty="0"/>
          </a:p>
          <a:p>
            <a:r>
              <a:rPr lang="en-US" dirty="0"/>
              <a:t>Texas Water Code Chapter 36 required DFCs to be updated in 5-year joint planning cycles. </a:t>
            </a:r>
          </a:p>
          <a:p>
            <a:endParaRPr lang="en-US" dirty="0"/>
          </a:p>
          <a:p>
            <a:r>
              <a:rPr lang="en-US" dirty="0"/>
              <a:t>Ultimately, the DFCs are used to determine future groundwater availability.</a:t>
            </a:r>
          </a:p>
        </p:txBody>
      </p:sp>
      <p:sp>
        <p:nvSpPr>
          <p:cNvPr id="4" name="Slide Number Placeholder 3"/>
          <p:cNvSpPr>
            <a:spLocks noGrp="1"/>
          </p:cNvSpPr>
          <p:nvPr>
            <p:ph type="sldNum" sz="quarter" idx="5"/>
          </p:nvPr>
        </p:nvSpPr>
        <p:spPr/>
        <p:txBody>
          <a:bodyPr/>
          <a:lstStyle/>
          <a:p>
            <a:fld id="{E95E8E8D-6227-4F5D-91FE-FA50781B4102}" type="slidenum">
              <a:rPr lang="en-US" smtClean="0"/>
              <a:t>13</a:t>
            </a:fld>
            <a:endParaRPr lang="en-US" dirty="0"/>
          </a:p>
        </p:txBody>
      </p:sp>
    </p:spTree>
    <p:extLst>
      <p:ext uri="{BB962C8B-B14F-4D97-AF65-F5344CB8AC3E}">
        <p14:creationId xmlns:p14="http://schemas.microsoft.com/office/powerpoint/2010/main" val="295415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DFC policy statements can be expressed in various ways. Some examples include drawdown, springflow, storage volume, and subsidence. DFCs are established for aquifers deemed relevant by GCDs for joint groundwater planning. Texas Water Code Chapter 36 allows DFCs to be established for whole aquifers, subdivisions of aquifers, geologic strata, or geographic areas. </a:t>
            </a:r>
          </a:p>
          <a:p>
            <a:endParaRPr lang="en-US" dirty="0"/>
          </a:p>
          <a:p>
            <a:r>
              <a:rPr lang="en-US" dirty="0"/>
              <a:t>DFC statements are often expressed in ways that districts can monitor and track over time and are also reflective of hydrogeology and groundwater issues specific to each GMA.</a:t>
            </a:r>
          </a:p>
        </p:txBody>
      </p:sp>
      <p:sp>
        <p:nvSpPr>
          <p:cNvPr id="4" name="Slide Number Placeholder 3"/>
          <p:cNvSpPr>
            <a:spLocks noGrp="1"/>
          </p:cNvSpPr>
          <p:nvPr>
            <p:ph type="sldNum" sz="quarter" idx="5"/>
          </p:nvPr>
        </p:nvSpPr>
        <p:spPr/>
        <p:txBody>
          <a:bodyPr/>
          <a:lstStyle/>
          <a:p>
            <a:fld id="{E95E8E8D-6227-4F5D-91FE-FA50781B4102}" type="slidenum">
              <a:rPr lang="en-US" smtClean="0"/>
              <a:t>14</a:t>
            </a:fld>
            <a:endParaRPr lang="en-US" dirty="0"/>
          </a:p>
        </p:txBody>
      </p:sp>
    </p:spTree>
    <p:extLst>
      <p:ext uri="{BB962C8B-B14F-4D97-AF65-F5344CB8AC3E}">
        <p14:creationId xmlns:p14="http://schemas.microsoft.com/office/powerpoint/2010/main" val="347774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The types of DFC statements vary across the state. This map shows the variety of DFCs for major aquifers from the 2021* round of joint planning. DFC statements from 2021 included drawdown, percent volume remaining, springflow, percent average drawdown remaining, subsidence, and elevation in a particular well. The grey areas on the map are areas where the aquifer was deemed non-relevant for joint planning purposes.</a:t>
            </a:r>
          </a:p>
          <a:p>
            <a:endParaRPr lang="en-US" dirty="0"/>
          </a:p>
          <a:p>
            <a:r>
              <a:rPr lang="en-US" dirty="0"/>
              <a:t>*The year for each joint planning round is marked by the year districts are required to propose DFCs for adoption.</a:t>
            </a:r>
          </a:p>
        </p:txBody>
      </p:sp>
      <p:sp>
        <p:nvSpPr>
          <p:cNvPr id="4" name="Slide Number Placeholder 3"/>
          <p:cNvSpPr>
            <a:spLocks noGrp="1"/>
          </p:cNvSpPr>
          <p:nvPr>
            <p:ph type="sldNum" sz="quarter" idx="5"/>
          </p:nvPr>
        </p:nvSpPr>
        <p:spPr/>
        <p:txBody>
          <a:bodyPr/>
          <a:lstStyle/>
          <a:p>
            <a:fld id="{E95E8E8D-6227-4F5D-91FE-FA50781B4102}" type="slidenum">
              <a:rPr lang="en-US" smtClean="0"/>
              <a:t>15</a:t>
            </a:fld>
            <a:endParaRPr lang="en-US" dirty="0"/>
          </a:p>
        </p:txBody>
      </p:sp>
    </p:spTree>
    <p:extLst>
      <p:ext uri="{BB962C8B-B14F-4D97-AF65-F5344CB8AC3E}">
        <p14:creationId xmlns:p14="http://schemas.microsoft.com/office/powerpoint/2010/main" val="379488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This chart shows the number of aquifers with DFCs in each GMA for the 2021 round of joint planning. The grey bars indicate the number of major and minor aquifers in each GMA. The dark blue bars indicate the numbers of major and minor aquifers deemed relevant for joint planning purposes in each GMA. The orange dots indicate the number of DFC statements for the relevant aquifers in each GMA. </a:t>
            </a:r>
          </a:p>
          <a:p>
            <a:endParaRPr lang="en-US" dirty="0"/>
          </a:p>
          <a:p>
            <a:r>
              <a:rPr lang="en-US" dirty="0"/>
              <a:t>This chart is useful to see how DFCs vary across the GMAs. Here are a couple observations:</a:t>
            </a:r>
          </a:p>
          <a:p>
            <a:pPr marL="171450" indent="-171450">
              <a:buFont typeface="Arial" panose="020B0604020202020204" pitchFamily="34" charset="0"/>
              <a:buChar char="•"/>
            </a:pPr>
            <a:r>
              <a:rPr lang="en-US" dirty="0"/>
              <a:t>GMA 3 has five aquifers, all deemed relevant for joint planning purposes. GMA 3 only has four DFC statements because two of the aquifers are grouped together for modeling and monitoring DFC achievement.</a:t>
            </a:r>
          </a:p>
          <a:p>
            <a:pPr marL="171450" indent="-171450">
              <a:buFont typeface="Arial" panose="020B0604020202020204" pitchFamily="34" charset="0"/>
              <a:buChar char="•"/>
            </a:pPr>
            <a:r>
              <a:rPr lang="en-US" dirty="0"/>
              <a:t>GMA 8 has six aquifers, all deemed relevant for joint planning purposes. GMA 8 has 20 DFC statements for these six aquifers, largely because the districts in the GMA chose to establish DFCs for the different geologic formations within the Trinity Aquifer.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16</a:t>
            </a:fld>
            <a:endParaRPr lang="en-US" dirty="0"/>
          </a:p>
        </p:txBody>
      </p:sp>
    </p:spTree>
    <p:extLst>
      <p:ext uri="{BB962C8B-B14F-4D97-AF65-F5344CB8AC3E}">
        <p14:creationId xmlns:p14="http://schemas.microsoft.com/office/powerpoint/2010/main" val="317857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Districts within a GMA an decide which aquifers are relevant and non-relevant </a:t>
            </a:r>
            <a:r>
              <a:rPr lang="en-US" b="1" i="1" dirty="0"/>
              <a:t>for joint planning purposes</a:t>
            </a:r>
            <a:r>
              <a:rPr lang="en-US" b="0" i="0" dirty="0"/>
              <a:t>. Relevant aquifers include all official major and minor aquifers and any local aquifer deemed relevant by the GMA (Buda Limestone in GMA 10 is an example). Districts within a GMA can deem parts of a relevant aquifer non-relevant based on aquifer characteristics, groundwater demands, and current groundwater uses.</a:t>
            </a:r>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17</a:t>
            </a:fld>
            <a:endParaRPr lang="en-US" dirty="0"/>
          </a:p>
        </p:txBody>
      </p:sp>
    </p:spTree>
    <p:extLst>
      <p:ext uri="{BB962C8B-B14F-4D97-AF65-F5344CB8AC3E}">
        <p14:creationId xmlns:p14="http://schemas.microsoft.com/office/powerpoint/2010/main" val="3232946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“Non-relevant” is an unfortunate name for these aquifers. Local aquifer management by a district is often still occurring even if the part of the aquifer is non-relevant for joint planning. Technical justification is required to support deeming parts of an aquifer non-relevant for joint planning purposes. In some situations, very small slivers of major or minor aquifers exist within a GMA but do not have any groundwater use, so those portions may be deemed non-relevant.</a:t>
            </a:r>
          </a:p>
          <a:p>
            <a:endParaRPr lang="en-US" dirty="0"/>
          </a:p>
          <a:p>
            <a:r>
              <a:rPr lang="en-US" dirty="0"/>
              <a:t>In areas that have non-relevant aquifers with no desired future conditions, regional water planning groups determine groundwater availability for those area. The TWDB will provide DFC-compatible availability volumes based on groundwater availability model runs when determining modeled available groundwater in the relevant aquifers, but regional water planning groups may choose to adjust that availability.</a:t>
            </a:r>
          </a:p>
        </p:txBody>
      </p:sp>
      <p:sp>
        <p:nvSpPr>
          <p:cNvPr id="4" name="Slide Number Placeholder 3"/>
          <p:cNvSpPr>
            <a:spLocks noGrp="1"/>
          </p:cNvSpPr>
          <p:nvPr>
            <p:ph type="sldNum" sz="quarter" idx="5"/>
          </p:nvPr>
        </p:nvSpPr>
        <p:spPr/>
        <p:txBody>
          <a:bodyPr/>
          <a:lstStyle/>
          <a:p>
            <a:fld id="{E95E8E8D-6227-4F5D-91FE-FA50781B4102}" type="slidenum">
              <a:rPr lang="en-US" smtClean="0"/>
              <a:t>18</a:t>
            </a:fld>
            <a:endParaRPr lang="en-US" dirty="0"/>
          </a:p>
        </p:txBody>
      </p:sp>
    </p:spTree>
    <p:extLst>
      <p:ext uri="{BB962C8B-B14F-4D97-AF65-F5344CB8AC3E}">
        <p14:creationId xmlns:p14="http://schemas.microsoft.com/office/powerpoint/2010/main" val="1497238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Texas Water Code Section 36.1085 requires districts to ensure their management plans contain goals and objectives consistent with achieving DFCs. </a:t>
            </a:r>
          </a:p>
          <a:p>
            <a:endParaRPr lang="en-US" dirty="0"/>
          </a:p>
          <a:p>
            <a:r>
              <a:rPr lang="en-US" dirty="0"/>
              <a:t>Texas Water Code Section 36.1132 requires districts to manage total groundwater production to achieve DFCs. The modeled available groundwater (we’ll get to that more here in a few slides) estimated using the DFCs can be used in consideration of permit applications.</a:t>
            </a:r>
          </a:p>
        </p:txBody>
      </p:sp>
      <p:sp>
        <p:nvSpPr>
          <p:cNvPr id="4" name="Slide Number Placeholder 3"/>
          <p:cNvSpPr>
            <a:spLocks noGrp="1"/>
          </p:cNvSpPr>
          <p:nvPr>
            <p:ph type="sldNum" sz="quarter" idx="5"/>
          </p:nvPr>
        </p:nvSpPr>
        <p:spPr/>
        <p:txBody>
          <a:bodyPr/>
          <a:lstStyle/>
          <a:p>
            <a:fld id="{E95E8E8D-6227-4F5D-91FE-FA50781B4102}" type="slidenum">
              <a:rPr lang="en-US" smtClean="0"/>
              <a:t>19</a:t>
            </a:fld>
            <a:endParaRPr lang="en-US" dirty="0"/>
          </a:p>
        </p:txBody>
      </p:sp>
    </p:spTree>
    <p:extLst>
      <p:ext uri="{BB962C8B-B14F-4D97-AF65-F5344CB8AC3E}">
        <p14:creationId xmlns:p14="http://schemas.microsoft.com/office/powerpoint/2010/main" val="299530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F4AC12D5-D02D-4A75-A1C7-183E87891DE4}" type="slidenum">
              <a:rPr lang="en-US" smtClean="0"/>
              <a:t>2</a:t>
            </a:fld>
            <a:endParaRPr lang="en-US" dirty="0"/>
          </a:p>
        </p:txBody>
      </p:sp>
    </p:spTree>
    <p:extLst>
      <p:ext uri="{BB962C8B-B14F-4D97-AF65-F5344CB8AC3E}">
        <p14:creationId xmlns:p14="http://schemas.microsoft.com/office/powerpoint/2010/main" val="4114350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Modeled available groundwater estimated from DFCs becomes the groundwater availability values used in regional water plans, and ultimately the state water plan. The state water plan projects long-term water demands and needs for all regions of the state and proposes water management strategies to meet those demands based on water availability.</a:t>
            </a:r>
          </a:p>
          <a:p>
            <a:endParaRPr lang="en-US" dirty="0"/>
          </a:p>
          <a:p>
            <a:r>
              <a:rPr lang="en-US" dirty="0"/>
              <a:t>Ultimately, DFCs have significant influence on the policy and resource management decisions that affect all Texans.</a:t>
            </a:r>
          </a:p>
        </p:txBody>
      </p:sp>
      <p:sp>
        <p:nvSpPr>
          <p:cNvPr id="4" name="Slide Number Placeholder 3"/>
          <p:cNvSpPr>
            <a:spLocks noGrp="1"/>
          </p:cNvSpPr>
          <p:nvPr>
            <p:ph type="sldNum" sz="quarter" idx="5"/>
          </p:nvPr>
        </p:nvSpPr>
        <p:spPr/>
        <p:txBody>
          <a:bodyPr/>
          <a:lstStyle/>
          <a:p>
            <a:fld id="{E95E8E8D-6227-4F5D-91FE-FA50781B4102}" type="slidenum">
              <a:rPr lang="en-US" smtClean="0"/>
              <a:t>20</a:t>
            </a:fld>
            <a:endParaRPr lang="en-US" dirty="0"/>
          </a:p>
        </p:txBody>
      </p:sp>
    </p:spTree>
    <p:extLst>
      <p:ext uri="{BB962C8B-B14F-4D97-AF65-F5344CB8AC3E}">
        <p14:creationId xmlns:p14="http://schemas.microsoft.com/office/powerpoint/2010/main" val="2589813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This section explains how we go from DFCs to future groundwater availability (modeled available groundwater).</a:t>
            </a:r>
          </a:p>
        </p:txBody>
      </p:sp>
      <p:sp>
        <p:nvSpPr>
          <p:cNvPr id="4" name="Slide Number Placeholder 3"/>
          <p:cNvSpPr>
            <a:spLocks noGrp="1"/>
          </p:cNvSpPr>
          <p:nvPr>
            <p:ph type="sldNum" sz="quarter" idx="5"/>
          </p:nvPr>
        </p:nvSpPr>
        <p:spPr/>
        <p:txBody>
          <a:bodyPr/>
          <a:lstStyle/>
          <a:p>
            <a:fld id="{E95E8E8D-6227-4F5D-91FE-FA50781B4102}" type="slidenum">
              <a:rPr lang="en-US" smtClean="0"/>
              <a:t>21</a:t>
            </a:fld>
            <a:endParaRPr lang="en-US" dirty="0"/>
          </a:p>
        </p:txBody>
      </p:sp>
    </p:spTree>
    <p:extLst>
      <p:ext uri="{BB962C8B-B14F-4D97-AF65-F5344CB8AC3E}">
        <p14:creationId xmlns:p14="http://schemas.microsoft.com/office/powerpoint/2010/main" val="2801805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To summarize the process, GCDs within a GMA, and any advisory committees appointed by the GMA members, determine desired future conditions that districts within the GMA adopt. Those DFCs are then run through the TWDB groundwater availability models to produce estimates of modeled available groundwater, which are then sent back to the GCDs and provided to the regional water planning groups (RWPGs) for use in regional water planning.</a:t>
            </a:r>
          </a:p>
          <a:p>
            <a:endParaRPr lang="en-US" dirty="0"/>
          </a:p>
          <a:p>
            <a:r>
              <a:rPr lang="en-US" dirty="0"/>
              <a:t>Groundwater availability (modeled available groundwater) is determined by combining the DFC policy statements with the science of groundwater availability models, which are considered the best available scientific tool. </a:t>
            </a:r>
          </a:p>
        </p:txBody>
      </p:sp>
      <p:sp>
        <p:nvSpPr>
          <p:cNvPr id="4" name="Slide Number Placeholder 3"/>
          <p:cNvSpPr>
            <a:spLocks noGrp="1"/>
          </p:cNvSpPr>
          <p:nvPr>
            <p:ph type="sldNum" sz="quarter" idx="5"/>
          </p:nvPr>
        </p:nvSpPr>
        <p:spPr/>
        <p:txBody>
          <a:bodyPr/>
          <a:lstStyle/>
          <a:p>
            <a:fld id="{E95E8E8D-6227-4F5D-91FE-FA50781B4102}" type="slidenum">
              <a:rPr lang="en-US" smtClean="0"/>
              <a:t>22</a:t>
            </a:fld>
            <a:endParaRPr lang="en-US" dirty="0"/>
          </a:p>
        </p:txBody>
      </p:sp>
    </p:spTree>
    <p:extLst>
      <p:ext uri="{BB962C8B-B14F-4D97-AF65-F5344CB8AC3E}">
        <p14:creationId xmlns:p14="http://schemas.microsoft.com/office/powerpoint/2010/main" val="1969025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Texas Water Code Chapter 36.108 outlines the DFC process. GMA’s propose DFCs for adoption and go through a 90-day public comment period, during which each GCD holds a public hearing. Then they finally adopt DFCs and submit a report called an explanatory report that documents all the work the districts did during the joint planning round. The GMA also submits any modeling files they used in determining DFCs.</a:t>
            </a:r>
          </a:p>
          <a:p>
            <a:endParaRPr lang="en-US" dirty="0"/>
          </a:p>
          <a:p>
            <a:r>
              <a:rPr lang="en-US" dirty="0"/>
              <a:t>The dates shown on this and the following slides are for the 2026 round of joint planning.</a:t>
            </a:r>
          </a:p>
        </p:txBody>
      </p:sp>
      <p:sp>
        <p:nvSpPr>
          <p:cNvPr id="4" name="Slide Number Placeholder 3"/>
          <p:cNvSpPr>
            <a:spLocks noGrp="1"/>
          </p:cNvSpPr>
          <p:nvPr>
            <p:ph type="sldNum" sz="quarter" idx="5"/>
          </p:nvPr>
        </p:nvSpPr>
        <p:spPr/>
        <p:txBody>
          <a:bodyPr/>
          <a:lstStyle/>
          <a:p>
            <a:fld id="{E95E8E8D-6227-4F5D-91FE-FA50781B4102}" type="slidenum">
              <a:rPr lang="en-US" smtClean="0"/>
              <a:t>23</a:t>
            </a:fld>
            <a:endParaRPr lang="en-US" dirty="0"/>
          </a:p>
        </p:txBody>
      </p:sp>
    </p:spTree>
    <p:extLst>
      <p:ext uri="{BB962C8B-B14F-4D97-AF65-F5344CB8AC3E}">
        <p14:creationId xmlns:p14="http://schemas.microsoft.com/office/powerpoint/2010/main" val="1377651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The beginning of the process, if you’re looking at statute, starts when a GMA proposes to adopt DFCs, but the process begins far before DFC proposals happen.</a:t>
            </a:r>
          </a:p>
          <a:p>
            <a:endParaRPr lang="en-US" dirty="0"/>
          </a:p>
          <a:p>
            <a:r>
              <a:rPr lang="en-US" dirty="0"/>
              <a:t>Each GMA has many joint planning meetings leading up to the deadline to propose DFCs for adoption. </a:t>
            </a:r>
          </a:p>
        </p:txBody>
      </p:sp>
      <p:sp>
        <p:nvSpPr>
          <p:cNvPr id="4" name="Slide Number Placeholder 3"/>
          <p:cNvSpPr>
            <a:spLocks noGrp="1"/>
          </p:cNvSpPr>
          <p:nvPr>
            <p:ph type="sldNum" sz="quarter" idx="5"/>
          </p:nvPr>
        </p:nvSpPr>
        <p:spPr/>
        <p:txBody>
          <a:bodyPr/>
          <a:lstStyle/>
          <a:p>
            <a:fld id="{E95E8E8D-6227-4F5D-91FE-FA50781B4102}" type="slidenum">
              <a:rPr lang="en-US" smtClean="0"/>
              <a:t>24</a:t>
            </a:fld>
            <a:endParaRPr lang="en-US" dirty="0"/>
          </a:p>
        </p:txBody>
      </p:sp>
    </p:spTree>
    <p:extLst>
      <p:ext uri="{BB962C8B-B14F-4D97-AF65-F5344CB8AC3E}">
        <p14:creationId xmlns:p14="http://schemas.microsoft.com/office/powerpoint/2010/main" val="300116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Before voting on proposed DFCs, districts within a GMA are required to consider nine factors outlined in the Texas Water Code.</a:t>
            </a:r>
          </a:p>
          <a:p>
            <a:endParaRPr lang="en-US" dirty="0"/>
          </a:p>
          <a:p>
            <a:r>
              <a:rPr lang="en-US" dirty="0"/>
              <a:t>Some of these factors are more straightforward than others to consider with available data and information. Factors such as property rights and socioeconomics are often the more challenging factors to consider.</a:t>
            </a:r>
          </a:p>
        </p:txBody>
      </p:sp>
      <p:sp>
        <p:nvSpPr>
          <p:cNvPr id="4" name="Slide Number Placeholder 3"/>
          <p:cNvSpPr>
            <a:spLocks noGrp="1"/>
          </p:cNvSpPr>
          <p:nvPr>
            <p:ph type="sldNum" sz="quarter" idx="10"/>
          </p:nvPr>
        </p:nvSpPr>
        <p:spPr/>
        <p:txBody>
          <a:bodyPr/>
          <a:lstStyle/>
          <a:p>
            <a:fld id="{91682BB9-66FA-4A3D-8A1A-14704E3E3C53}" type="slidenum">
              <a:rPr lang="en-US" smtClean="0"/>
              <a:pPr/>
              <a:t>25</a:t>
            </a:fld>
            <a:endParaRPr lang="en-US" dirty="0"/>
          </a:p>
        </p:txBody>
      </p:sp>
    </p:spTree>
    <p:extLst>
      <p:ext uri="{BB962C8B-B14F-4D97-AF65-F5344CB8AC3E}">
        <p14:creationId xmlns:p14="http://schemas.microsoft.com/office/powerpoint/2010/main" val="3202998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Districts within a GMA also have to balance the highest practicable level of groundwater production with conservation, etc. Each GMA has multiple stakeholder interests and different types of water users, and it can be a challenge to balance all these different interests.</a:t>
            </a:r>
          </a:p>
        </p:txBody>
      </p:sp>
      <p:sp>
        <p:nvSpPr>
          <p:cNvPr id="4" name="Slide Number Placeholder 3"/>
          <p:cNvSpPr>
            <a:spLocks noGrp="1"/>
          </p:cNvSpPr>
          <p:nvPr>
            <p:ph type="sldNum" sz="quarter" idx="10"/>
          </p:nvPr>
        </p:nvSpPr>
        <p:spPr/>
        <p:txBody>
          <a:bodyPr/>
          <a:lstStyle/>
          <a:p>
            <a:fld id="{91682BB9-66FA-4A3D-8A1A-14704E3E3C53}" type="slidenum">
              <a:rPr lang="en-US" smtClean="0"/>
              <a:pPr/>
              <a:t>26</a:t>
            </a:fld>
            <a:endParaRPr lang="en-US" dirty="0"/>
          </a:p>
        </p:txBody>
      </p:sp>
    </p:spTree>
    <p:extLst>
      <p:ext uri="{BB962C8B-B14F-4D97-AF65-F5344CB8AC3E}">
        <p14:creationId xmlns:p14="http://schemas.microsoft.com/office/powerpoint/2010/main" val="4171000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 assess and consider the nine factors and the balancing test, districts within a GMA often hire consultants to use the TWDB groundwater availability models to assess various DFC scenarios. </a:t>
            </a:r>
          </a:p>
          <a:p>
            <a:endParaRPr lang="en-US" dirty="0"/>
          </a:p>
          <a:p>
            <a:r>
              <a:rPr lang="en-US" dirty="0"/>
              <a:t>As a stakeholder, active participation in the process will keep you informed of what the districts are considering and could get a scenario you want to see on the decision table.</a:t>
            </a:r>
          </a:p>
        </p:txBody>
      </p:sp>
      <p:sp>
        <p:nvSpPr>
          <p:cNvPr id="4" name="Slide Number Placeholder 3"/>
          <p:cNvSpPr>
            <a:spLocks noGrp="1"/>
          </p:cNvSpPr>
          <p:nvPr>
            <p:ph type="sldNum" sz="quarter" idx="10"/>
          </p:nvPr>
        </p:nvSpPr>
        <p:spPr/>
        <p:txBody>
          <a:bodyPr/>
          <a:lstStyle/>
          <a:p>
            <a:fld id="{91682BB9-66FA-4A3D-8A1A-14704E3E3C53}" type="slidenum">
              <a:rPr lang="en-US" smtClean="0"/>
              <a:pPr/>
              <a:t>27</a:t>
            </a:fld>
            <a:endParaRPr lang="en-US" dirty="0"/>
          </a:p>
        </p:txBody>
      </p:sp>
    </p:spTree>
    <p:extLst>
      <p:ext uri="{BB962C8B-B14F-4D97-AF65-F5344CB8AC3E}">
        <p14:creationId xmlns:p14="http://schemas.microsoft.com/office/powerpoint/2010/main" val="1083401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DFC explanatory report documents all the work the districts did during the joint planning round. Texas Water Code Chapter 36.108 outlines all the elements that need to be included in an explanatory report.</a:t>
            </a:r>
          </a:p>
        </p:txBody>
      </p:sp>
      <p:sp>
        <p:nvSpPr>
          <p:cNvPr id="4" name="Slide Number Placeholder 3"/>
          <p:cNvSpPr>
            <a:spLocks noGrp="1"/>
          </p:cNvSpPr>
          <p:nvPr>
            <p:ph type="sldNum" sz="quarter" idx="10"/>
          </p:nvPr>
        </p:nvSpPr>
        <p:spPr/>
        <p:txBody>
          <a:bodyPr/>
          <a:lstStyle/>
          <a:p>
            <a:fld id="{E7C6CF9E-74D3-5947-9DDD-D2357AF77A93}" type="slidenum">
              <a:rPr lang="en-US" smtClean="0"/>
              <a:t>28</a:t>
            </a:fld>
            <a:endParaRPr lang="en-US" dirty="0"/>
          </a:p>
        </p:txBody>
      </p:sp>
    </p:spTree>
    <p:extLst>
      <p:ext uri="{BB962C8B-B14F-4D97-AF65-F5344CB8AC3E}">
        <p14:creationId xmlns:p14="http://schemas.microsoft.com/office/powerpoint/2010/main" val="2351720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After the GMA submits the DFC package, including the DFC explanatory report and any model files used to establish the DFC, to the TWDB for an administrative completeness review</a:t>
            </a:r>
          </a:p>
        </p:txBody>
      </p:sp>
      <p:sp>
        <p:nvSpPr>
          <p:cNvPr id="4" name="Slide Number Placeholder 3"/>
          <p:cNvSpPr>
            <a:spLocks noGrp="1"/>
          </p:cNvSpPr>
          <p:nvPr>
            <p:ph type="sldNum" sz="quarter" idx="5"/>
          </p:nvPr>
        </p:nvSpPr>
        <p:spPr/>
        <p:txBody>
          <a:bodyPr/>
          <a:lstStyle/>
          <a:p>
            <a:fld id="{E95E8E8D-6227-4F5D-91FE-FA50781B4102}" type="slidenum">
              <a:rPr lang="en-US" smtClean="0"/>
              <a:t>29</a:t>
            </a:fld>
            <a:endParaRPr lang="en-US" dirty="0"/>
          </a:p>
        </p:txBody>
      </p:sp>
    </p:spTree>
    <p:extLst>
      <p:ext uri="{BB962C8B-B14F-4D97-AF65-F5344CB8AC3E}">
        <p14:creationId xmlns:p14="http://schemas.microsoft.com/office/powerpoint/2010/main" val="181324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In this presentation, you’ll find information on what groundwater management areas are, what joint groundwater planning is, and what the process is to get from desired future conditions to modeled available groundwater.</a:t>
            </a:r>
          </a:p>
        </p:txBody>
      </p:sp>
      <p:sp>
        <p:nvSpPr>
          <p:cNvPr id="4" name="Slide Number Placeholder 3"/>
          <p:cNvSpPr>
            <a:spLocks noGrp="1"/>
          </p:cNvSpPr>
          <p:nvPr>
            <p:ph type="sldNum" sz="quarter" idx="5"/>
          </p:nvPr>
        </p:nvSpPr>
        <p:spPr/>
        <p:txBody>
          <a:bodyPr/>
          <a:lstStyle/>
          <a:p>
            <a:fld id="{E95E8E8D-6227-4F5D-91FE-FA50781B4102}" type="slidenum">
              <a:rPr lang="en-US" smtClean="0"/>
              <a:t>3</a:t>
            </a:fld>
            <a:endParaRPr lang="en-US" dirty="0"/>
          </a:p>
        </p:txBody>
      </p:sp>
    </p:spTree>
    <p:extLst>
      <p:ext uri="{BB962C8B-B14F-4D97-AF65-F5344CB8AC3E}">
        <p14:creationId xmlns:p14="http://schemas.microsoft.com/office/powerpoint/2010/main" val="1827272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Then the TWDB takes the DFCs and estimates modeled available groundwater (MAGs).</a:t>
            </a:r>
          </a:p>
        </p:txBody>
      </p:sp>
      <p:sp>
        <p:nvSpPr>
          <p:cNvPr id="4" name="Slide Number Placeholder 3"/>
          <p:cNvSpPr>
            <a:spLocks noGrp="1"/>
          </p:cNvSpPr>
          <p:nvPr>
            <p:ph type="sldNum" sz="quarter" idx="5"/>
          </p:nvPr>
        </p:nvSpPr>
        <p:spPr/>
        <p:txBody>
          <a:bodyPr/>
          <a:lstStyle/>
          <a:p>
            <a:fld id="{E95E8E8D-6227-4F5D-91FE-FA50781B4102}" type="slidenum">
              <a:rPr lang="en-US" smtClean="0"/>
              <a:t>30</a:t>
            </a:fld>
            <a:endParaRPr lang="en-US" dirty="0"/>
          </a:p>
        </p:txBody>
      </p:sp>
    </p:spTree>
    <p:extLst>
      <p:ext uri="{BB962C8B-B14F-4D97-AF65-F5344CB8AC3E}">
        <p14:creationId xmlns:p14="http://schemas.microsoft.com/office/powerpoint/2010/main" val="4235864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Modeled available groundwater (MAG) is the amount of water that can be produced on an average annual basis to achieve a DFC. The TWDB uses the most recently available groundwater availability model (GAM) to estimate MAGs. </a:t>
            </a:r>
          </a:p>
          <a:p>
            <a:endParaRPr lang="en-US" dirty="0"/>
          </a:p>
          <a:p>
            <a:r>
              <a:rPr lang="en-US" dirty="0"/>
              <a:t>GCDs can consider MAGs (along with estimates of production from wells exempt from permitting, estimates of how much groundwater is produced under existing permits, the amount of groundwater authorized under permits previously issued by the district, and yearly precipitation and production patterns) in issuing permits to manage groundwater production to achieve DFCs (Texas Water Code Chapter 36.1132).</a:t>
            </a:r>
          </a:p>
          <a:p>
            <a:endParaRPr lang="en-US" dirty="0"/>
          </a:p>
          <a:p>
            <a:r>
              <a:rPr lang="en-US" dirty="0"/>
              <a:t>MAGs are also provided to regional water planning groups for use as groundwater availability in regional water plans.</a:t>
            </a:r>
          </a:p>
          <a:p>
            <a:endParaRPr lang="en-US" dirty="0"/>
          </a:p>
          <a:p>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31</a:t>
            </a:fld>
            <a:endParaRPr lang="en-US" dirty="0"/>
          </a:p>
        </p:txBody>
      </p:sp>
    </p:spTree>
    <p:extLst>
      <p:ext uri="{BB962C8B-B14F-4D97-AF65-F5344CB8AC3E}">
        <p14:creationId xmlns:p14="http://schemas.microsoft.com/office/powerpoint/2010/main" val="3313194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35</a:t>
            </a:fld>
            <a:endParaRPr lang="en-US" dirty="0"/>
          </a:p>
        </p:txBody>
      </p:sp>
    </p:spTree>
    <p:extLst>
      <p:ext uri="{BB962C8B-B14F-4D97-AF65-F5344CB8AC3E}">
        <p14:creationId xmlns:p14="http://schemas.microsoft.com/office/powerpoint/2010/main" val="71016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There are lots of acronyms involved in the joint groundwater planning process. Here’s a list for your reference.</a:t>
            </a:r>
          </a:p>
        </p:txBody>
      </p:sp>
      <p:sp>
        <p:nvSpPr>
          <p:cNvPr id="4" name="Slide Number Placeholder 3"/>
          <p:cNvSpPr>
            <a:spLocks noGrp="1"/>
          </p:cNvSpPr>
          <p:nvPr>
            <p:ph type="sldNum" sz="quarter" idx="5"/>
          </p:nvPr>
        </p:nvSpPr>
        <p:spPr/>
        <p:txBody>
          <a:bodyPr/>
          <a:lstStyle/>
          <a:p>
            <a:fld id="{E95E8E8D-6227-4F5D-91FE-FA50781B4102}" type="slidenum">
              <a:rPr lang="en-US" smtClean="0"/>
              <a:t>4</a:t>
            </a:fld>
            <a:endParaRPr lang="en-US" dirty="0"/>
          </a:p>
        </p:txBody>
      </p:sp>
    </p:spTree>
    <p:extLst>
      <p:ext uri="{BB962C8B-B14F-4D97-AF65-F5344CB8AC3E}">
        <p14:creationId xmlns:p14="http://schemas.microsoft.com/office/powerpoint/2010/main" val="160843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This section explains what groundwater management areas are.</a:t>
            </a:r>
          </a:p>
        </p:txBody>
      </p:sp>
      <p:sp>
        <p:nvSpPr>
          <p:cNvPr id="4" name="Slide Number Placeholder 3"/>
          <p:cNvSpPr>
            <a:spLocks noGrp="1"/>
          </p:cNvSpPr>
          <p:nvPr>
            <p:ph type="sldNum" sz="quarter" idx="5"/>
          </p:nvPr>
        </p:nvSpPr>
        <p:spPr/>
        <p:txBody>
          <a:bodyPr/>
          <a:lstStyle/>
          <a:p>
            <a:fld id="{E95E8E8D-6227-4F5D-91FE-FA50781B4102}" type="slidenum">
              <a:rPr lang="en-US" smtClean="0"/>
              <a:t>5</a:t>
            </a:fld>
            <a:endParaRPr lang="en-US" dirty="0"/>
          </a:p>
        </p:txBody>
      </p:sp>
    </p:spTree>
    <p:extLst>
      <p:ext uri="{BB962C8B-B14F-4D97-AF65-F5344CB8AC3E}">
        <p14:creationId xmlns:p14="http://schemas.microsoft.com/office/powerpoint/2010/main" val="394473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701675" y="233363"/>
            <a:ext cx="5575300" cy="3136900"/>
          </a:xfrm>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dirty="0"/>
              <a:t>Groundwater conservation districts (GCDs) are the entities that manage groundwater at the local level in Texas. There are about 100 GCDs in Texas, shown on this map as the counties filled with color. GCDs are the state’s preferred method of groundwater management.</a:t>
            </a:r>
          </a:p>
          <a:p>
            <a:endParaRPr lang="en-US" sz="18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A GCD’s powers and duties are outlined in Chapter 36 of the Texas Water Code, but their fundamental mandate is to manage groundwater in order to protect property rights, balance conservation and development of groundwater to meet the needs of Texas and use the best available science in the conservation and development of groundwater through rules developed by each district.</a:t>
            </a:r>
          </a:p>
          <a:p>
            <a:pPr algn="l" rtl="0" fontAlgn="base">
              <a:buFont typeface="Arial" panose="020B0604020202020204" pitchFamily="34" charset="0"/>
              <a:buNone/>
            </a:pPr>
            <a:endParaRPr lang="en-US" sz="1800" dirty="0">
              <a:solidFill>
                <a:srgbClr val="444444"/>
              </a:solidFill>
              <a:latin typeface="Arial" panose="020B0604020202020204" pitchFamily="34" charset="0"/>
            </a:endParaRPr>
          </a:p>
        </p:txBody>
      </p:sp>
      <p:sp>
        <p:nvSpPr>
          <p:cNvPr id="95235" name="Slide Number Placeholder 3"/>
          <p:cNvSpPr>
            <a:spLocks noGrp="1"/>
          </p:cNvSpPr>
          <p:nvPr>
            <p:ph type="sldNum" sz="quarter" idx="5"/>
          </p:nvPr>
        </p:nvSpPr>
        <p:spPr bwMode="auto">
          <a:noFill/>
          <a:ln>
            <a:miter lim="800000"/>
            <a:headEnd/>
            <a:tailEnd/>
          </a:ln>
        </p:spPr>
        <p:txBody>
          <a:bodyPr/>
          <a:lstStyle/>
          <a:p>
            <a:pPr defTabSz="931774">
              <a:defRPr/>
            </a:pPr>
            <a:fld id="{A428CA51-A6F4-4829-BEDD-D5825610608E}"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2593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701675" y="233363"/>
            <a:ext cx="5575300" cy="3136900"/>
          </a:xfrm>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GCDs are grouped into groundwater management areas (GMAs). There are 16 GMAs that cover all the aquifers in the state. The idea behind GMAs is so that districts overlying a shared aquifer can plan regionally for the future of those groundwater supplies.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dirty="0"/>
          </a:p>
          <a:p>
            <a:endParaRPr lang="en-US" sz="1800" dirty="0"/>
          </a:p>
          <a:p>
            <a:pPr algn="l" rtl="0" fontAlgn="base">
              <a:buFont typeface="Arial" panose="020B0604020202020204" pitchFamily="34" charset="0"/>
              <a:buNone/>
            </a:pPr>
            <a:endParaRPr lang="en-US" sz="1800" dirty="0">
              <a:solidFill>
                <a:srgbClr val="444444"/>
              </a:solidFill>
              <a:latin typeface="Arial" panose="020B0604020202020204" pitchFamily="34" charset="0"/>
            </a:endParaRPr>
          </a:p>
        </p:txBody>
      </p:sp>
      <p:sp>
        <p:nvSpPr>
          <p:cNvPr id="95235" name="Slide Number Placeholder 3"/>
          <p:cNvSpPr>
            <a:spLocks noGrp="1"/>
          </p:cNvSpPr>
          <p:nvPr>
            <p:ph type="sldNum" sz="quarter" idx="5"/>
          </p:nvPr>
        </p:nvSpPr>
        <p:spPr bwMode="auto">
          <a:noFill/>
          <a:ln>
            <a:miter lim="800000"/>
            <a:headEnd/>
            <a:tailEnd/>
          </a:ln>
        </p:spPr>
        <p:txBody>
          <a:bodyPr/>
          <a:lstStyle/>
          <a:p>
            <a:pPr defTabSz="931774">
              <a:defRPr/>
            </a:pPr>
            <a:fld id="{A428CA51-A6F4-4829-BEDD-D5825610608E}" type="slidenum">
              <a:rPr lang="en-US">
                <a:solidFill>
                  <a:prstClr val="black"/>
                </a:solidFill>
                <a:latin typeface="Calibri" panose="020F0502020204030204"/>
              </a:rPr>
              <a:pPr defTabSz="931774">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0683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701675" y="233363"/>
            <a:ext cx="5575300" cy="3136900"/>
          </a:xfrm>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dirty="0"/>
              <a:t>GMAs are delineated by the TWDB, and generally follow major aquifer boundaries. </a:t>
            </a:r>
          </a:p>
          <a:p>
            <a:pPr algn="l" rtl="0" fontAlgn="base">
              <a:buFont typeface="Arial" panose="020B0604020202020204" pitchFamily="34" charset="0"/>
              <a:buNone/>
            </a:pPr>
            <a:endParaRPr lang="en-US" sz="1800" dirty="0">
              <a:solidFill>
                <a:srgbClr val="444444"/>
              </a:solidFill>
              <a:latin typeface="Arial" panose="020B0604020202020204" pitchFamily="34" charset="0"/>
            </a:endParaRPr>
          </a:p>
        </p:txBody>
      </p:sp>
      <p:sp>
        <p:nvSpPr>
          <p:cNvPr id="95235" name="Slide Number Placeholder 3"/>
          <p:cNvSpPr>
            <a:spLocks noGrp="1"/>
          </p:cNvSpPr>
          <p:nvPr>
            <p:ph type="sldNum" sz="quarter" idx="5"/>
          </p:nvPr>
        </p:nvSpPr>
        <p:spPr bwMode="auto">
          <a:noFill/>
          <a:ln>
            <a:miter lim="800000"/>
            <a:headEnd/>
            <a:tailEnd/>
          </a:ln>
        </p:spPr>
        <p:txBody>
          <a:bodyPr/>
          <a:lstStyle/>
          <a:p>
            <a:pPr defTabSz="931774">
              <a:defRPr/>
            </a:pPr>
            <a:fld id="{A428CA51-A6F4-4829-BEDD-D5825610608E}"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6189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701675" y="233363"/>
            <a:ext cx="5575300" cy="3136900"/>
          </a:xfrm>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lgn="l" rtl="0" fontAlgn="base">
              <a:buFont typeface="Arial" panose="020B0604020202020204" pitchFamily="34" charset="0"/>
              <a:buNone/>
            </a:pPr>
            <a:endParaRPr lang="en-US" sz="1800" dirty="0">
              <a:solidFill>
                <a:srgbClr val="444444"/>
              </a:solidFill>
              <a:latin typeface="Arial" panose="020B0604020202020204" pitchFamily="34" charset="0"/>
            </a:endParaRPr>
          </a:p>
        </p:txBody>
      </p:sp>
      <p:sp>
        <p:nvSpPr>
          <p:cNvPr id="95235" name="Slide Number Placeholder 3"/>
          <p:cNvSpPr>
            <a:spLocks noGrp="1"/>
          </p:cNvSpPr>
          <p:nvPr>
            <p:ph type="sldNum" sz="quarter" idx="5"/>
          </p:nvPr>
        </p:nvSpPr>
        <p:spPr bwMode="auto">
          <a:noFill/>
          <a:ln>
            <a:miter lim="800000"/>
            <a:headEnd/>
            <a:tailEnd/>
          </a:ln>
        </p:spPr>
        <p:txBody>
          <a:bodyPr/>
          <a:lstStyle/>
          <a:p>
            <a:pPr defTabSz="931774">
              <a:defRPr/>
            </a:pPr>
            <a:fld id="{A428CA51-A6F4-4829-BEDD-D5825610608E}"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38150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2" descr="C:\Users\NBallew\Desktop\twdb-logo-w503px-3c.png">
            <a:extLst>
              <a:ext uri="{FF2B5EF4-FFF2-40B4-BE49-F238E27FC236}">
                <a16:creationId xmlns:a16="http://schemas.microsoft.com/office/drawing/2014/main" id="{C8C6435A-DE6B-44F0-B55E-F3FAAB79A9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78715" y="5798149"/>
            <a:ext cx="2013905" cy="49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9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72672-41EC-4029-A232-B50426FEC697}"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A0B23C-EB09-432E-9FB8-438BDA4CA6C3}" type="slidenum">
              <a:rPr lang="en-US" smtClean="0"/>
              <a:t>‹#›</a:t>
            </a:fld>
            <a:endParaRPr lang="en-US" dirty="0"/>
          </a:p>
        </p:txBody>
      </p:sp>
    </p:spTree>
    <p:extLst>
      <p:ext uri="{BB962C8B-B14F-4D97-AF65-F5344CB8AC3E}">
        <p14:creationId xmlns:p14="http://schemas.microsoft.com/office/powerpoint/2010/main" val="47077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72672-41EC-4029-A232-B50426FEC697}"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A0B23C-EB09-432E-9FB8-438BDA4CA6C3}" type="slidenum">
              <a:rPr lang="en-US" smtClean="0"/>
              <a:t>‹#›</a:t>
            </a:fld>
            <a:endParaRPr lang="en-US" dirty="0"/>
          </a:p>
        </p:txBody>
      </p:sp>
    </p:spTree>
    <p:extLst>
      <p:ext uri="{BB962C8B-B14F-4D97-AF65-F5344CB8AC3E}">
        <p14:creationId xmlns:p14="http://schemas.microsoft.com/office/powerpoint/2010/main" val="1465829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48166-AB42-4C01-96B1-EF0DC4B65B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9221CB-E2C5-4EC3-BE67-69620F7C80D9}"/>
              </a:ext>
            </a:extLst>
          </p:cNvPr>
          <p:cNvSpPr>
            <a:spLocks noGrp="1"/>
          </p:cNvSpPr>
          <p:nvPr>
            <p:ph type="dt" sz="half" idx="10"/>
          </p:nvPr>
        </p:nvSpPr>
        <p:spPr/>
        <p:txBody>
          <a:bodyPr/>
          <a:lstStyle/>
          <a:p>
            <a:fld id="{C764DE79-268F-4C1A-8933-263129D2AF90}" type="datetimeFigureOut">
              <a:rPr lang="en-US" smtClean="0"/>
              <a:t>1/25/2024</a:t>
            </a:fld>
            <a:endParaRPr lang="en-US" dirty="0"/>
          </a:p>
        </p:txBody>
      </p:sp>
      <p:sp>
        <p:nvSpPr>
          <p:cNvPr id="4" name="Footer Placeholder 3">
            <a:extLst>
              <a:ext uri="{FF2B5EF4-FFF2-40B4-BE49-F238E27FC236}">
                <a16:creationId xmlns:a16="http://schemas.microsoft.com/office/drawing/2014/main" id="{C3C60AAD-7E9C-45DE-90FE-46AA627052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78A786-1C9F-43E6-95C5-0E94F08669F8}"/>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04156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33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0290"/>
            <a:ext cx="10363200" cy="1470025"/>
          </a:xfrm>
        </p:spPr>
        <p:txBody>
          <a:bodyPr>
            <a:noAutofit/>
          </a:bodyPr>
          <a:lstStyle>
            <a:lvl1pPr algn="l">
              <a:defRPr sz="6000" b="1" i="0" cap="none" spc="0" baseline="0">
                <a:latin typeface="+mj-lt"/>
              </a:defRPr>
            </a:lvl1pPr>
          </a:lstStyle>
          <a:p>
            <a:r>
              <a:rPr lang="en-US"/>
              <a:t>Title Slide</a:t>
            </a:r>
          </a:p>
        </p:txBody>
      </p:sp>
      <p:sp>
        <p:nvSpPr>
          <p:cNvPr id="5" name="Text Placeholder 4"/>
          <p:cNvSpPr>
            <a:spLocks noGrp="1"/>
          </p:cNvSpPr>
          <p:nvPr>
            <p:ph type="body" sz="quarter" idx="10" hasCustomPrompt="1"/>
          </p:nvPr>
        </p:nvSpPr>
        <p:spPr>
          <a:xfrm>
            <a:off x="914400" y="2713833"/>
            <a:ext cx="10363200" cy="1288825"/>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latin typeface="Franklin Gothic Book" panose="020B05030201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0" cap="none" baseline="0">
                <a:solidFill>
                  <a:schemeClr val="tx1">
                    <a:lumMod val="50000"/>
                    <a:lumOff val="50000"/>
                  </a:schemeClr>
                </a:solidFill>
                <a:latin typeface="Helvetica Narrow" pitchFamily="34" charset="0"/>
              </a:rPr>
              <a:t>Insert Text Here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600" b="0" cap="none" baseline="0">
              <a:solidFill>
                <a:schemeClr val="tx1">
                  <a:lumMod val="50000"/>
                  <a:lumOff val="50000"/>
                </a:schemeClr>
              </a:solidFill>
              <a:latin typeface="Helvetica Narrow" pitchFamily="34" charset="0"/>
            </a:endParaRPr>
          </a:p>
        </p:txBody>
      </p:sp>
      <p:pic>
        <p:nvPicPr>
          <p:cNvPr id="4" name="Picture 3" descr="Logo&#10;&#10;Description automatically generated with medium confidence">
            <a:extLst>
              <a:ext uri="{FF2B5EF4-FFF2-40B4-BE49-F238E27FC236}">
                <a16:creationId xmlns:a16="http://schemas.microsoft.com/office/drawing/2014/main" id="{B8D62360-FACA-2CA6-FFFD-59EB955368D0}"/>
              </a:ext>
            </a:extLst>
          </p:cNvPr>
          <p:cNvPicPr>
            <a:picLocks noChangeAspect="1"/>
          </p:cNvPicPr>
          <p:nvPr userDrawn="1"/>
        </p:nvPicPr>
        <p:blipFill>
          <a:blip r:embed="rId2"/>
          <a:stretch>
            <a:fillRect/>
          </a:stretch>
        </p:blipFill>
        <p:spPr>
          <a:xfrm>
            <a:off x="9967295" y="5717710"/>
            <a:ext cx="2176580" cy="597153"/>
          </a:xfrm>
          <a:prstGeom prst="rect">
            <a:avLst/>
          </a:prstGeom>
        </p:spPr>
      </p:pic>
    </p:spTree>
    <p:extLst>
      <p:ext uri="{BB962C8B-B14F-4D97-AF65-F5344CB8AC3E}">
        <p14:creationId xmlns:p14="http://schemas.microsoft.com/office/powerpoint/2010/main" val="171102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0290"/>
            <a:ext cx="10363200" cy="1470025"/>
          </a:xfrm>
        </p:spPr>
        <p:txBody>
          <a:bodyPr>
            <a:noAutofit/>
          </a:bodyPr>
          <a:lstStyle>
            <a:lvl1pPr algn="l">
              <a:defRPr sz="3600" spc="0" baseline="0">
                <a:latin typeface="Franklin Gothic Demi" panose="020B0703020102020204" pitchFamily="34" charset="0"/>
              </a:defRPr>
            </a:lvl1pPr>
          </a:lstStyle>
          <a:p>
            <a:r>
              <a:rPr lang="en-US"/>
              <a:t>1. Section Heading Slide</a:t>
            </a:r>
            <a:br>
              <a:rPr lang="en-US"/>
            </a:br>
            <a:r>
              <a:rPr lang="en-US"/>
              <a:t>One or Two Lines, Leading Caps</a:t>
            </a:r>
          </a:p>
        </p:txBody>
      </p:sp>
    </p:spTree>
    <p:extLst>
      <p:ext uri="{BB962C8B-B14F-4D97-AF65-F5344CB8AC3E}">
        <p14:creationId xmlns:p14="http://schemas.microsoft.com/office/powerpoint/2010/main" val="2976162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70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285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251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847" y="4800600"/>
            <a:ext cx="10949497"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26847" y="612775"/>
            <a:ext cx="1094949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6847" y="5367338"/>
            <a:ext cx="1094949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171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72672-41EC-4029-A232-B50426FEC697}"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A0B23C-EB09-432E-9FB8-438BDA4CA6C3}" type="slidenum">
              <a:rPr lang="en-US" smtClean="0"/>
              <a:t>‹#›</a:t>
            </a:fld>
            <a:endParaRPr lang="en-US" dirty="0"/>
          </a:p>
        </p:txBody>
      </p:sp>
    </p:spTree>
    <p:extLst>
      <p:ext uri="{BB962C8B-B14F-4D97-AF65-F5344CB8AC3E}">
        <p14:creationId xmlns:p14="http://schemas.microsoft.com/office/powerpoint/2010/main" val="243911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72672-41EC-4029-A232-B50426FEC697}"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A0B23C-EB09-432E-9FB8-438BDA4CA6C3}" type="slidenum">
              <a:rPr lang="en-US" smtClean="0"/>
              <a:t>‹#›</a:t>
            </a:fld>
            <a:endParaRPr lang="en-US" dirty="0"/>
          </a:p>
        </p:txBody>
      </p:sp>
    </p:spTree>
    <p:extLst>
      <p:ext uri="{BB962C8B-B14F-4D97-AF65-F5344CB8AC3E}">
        <p14:creationId xmlns:p14="http://schemas.microsoft.com/office/powerpoint/2010/main" val="179818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272672-41EC-4029-A232-B50426FEC697}"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A0B23C-EB09-432E-9FB8-438BDA4CA6C3}" type="slidenum">
              <a:rPr lang="en-US" smtClean="0"/>
              <a:t>‹#›</a:t>
            </a:fld>
            <a:endParaRPr lang="en-US" dirty="0"/>
          </a:p>
        </p:txBody>
      </p:sp>
    </p:spTree>
    <p:extLst>
      <p:ext uri="{BB962C8B-B14F-4D97-AF65-F5344CB8AC3E}">
        <p14:creationId xmlns:p14="http://schemas.microsoft.com/office/powerpoint/2010/main" val="281578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272672-41EC-4029-A232-B50426FEC697}" type="datetimeFigureOut">
              <a:rPr lang="en-US" smtClean="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A0B23C-EB09-432E-9FB8-438BDA4CA6C3}" type="slidenum">
              <a:rPr lang="en-US" smtClean="0"/>
              <a:t>‹#›</a:t>
            </a:fld>
            <a:endParaRPr lang="en-US" dirty="0"/>
          </a:p>
        </p:txBody>
      </p:sp>
    </p:spTree>
    <p:extLst>
      <p:ext uri="{BB962C8B-B14F-4D97-AF65-F5344CB8AC3E}">
        <p14:creationId xmlns:p14="http://schemas.microsoft.com/office/powerpoint/2010/main" val="40317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8210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72672-41EC-4029-A232-B50426FEC697}" type="datetimeFigureOut">
              <a:rPr lang="en-US" smtClean="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A0B23C-EB09-432E-9FB8-438BDA4CA6C3}" type="slidenum">
              <a:rPr lang="en-US" smtClean="0"/>
              <a:t>‹#›</a:t>
            </a:fld>
            <a:endParaRPr lang="en-US" dirty="0"/>
          </a:p>
        </p:txBody>
      </p:sp>
    </p:spTree>
    <p:extLst>
      <p:ext uri="{BB962C8B-B14F-4D97-AF65-F5344CB8AC3E}">
        <p14:creationId xmlns:p14="http://schemas.microsoft.com/office/powerpoint/2010/main" val="351820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72672-41EC-4029-A232-B50426FEC697}"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A0B23C-EB09-432E-9FB8-438BDA4CA6C3}" type="slidenum">
              <a:rPr lang="en-US" smtClean="0"/>
              <a:t>‹#›</a:t>
            </a:fld>
            <a:endParaRPr lang="en-US" dirty="0"/>
          </a:p>
        </p:txBody>
      </p:sp>
    </p:spTree>
    <p:extLst>
      <p:ext uri="{BB962C8B-B14F-4D97-AF65-F5344CB8AC3E}">
        <p14:creationId xmlns:p14="http://schemas.microsoft.com/office/powerpoint/2010/main" val="378415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272672-41EC-4029-A232-B50426FEC697}"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A0B23C-EB09-432E-9FB8-438BDA4CA6C3}" type="slidenum">
              <a:rPr lang="en-US" smtClean="0"/>
              <a:t>‹#›</a:t>
            </a:fld>
            <a:endParaRPr lang="en-US" dirty="0"/>
          </a:p>
        </p:txBody>
      </p:sp>
    </p:spTree>
    <p:extLst>
      <p:ext uri="{BB962C8B-B14F-4D97-AF65-F5344CB8AC3E}">
        <p14:creationId xmlns:p14="http://schemas.microsoft.com/office/powerpoint/2010/main" val="78983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130" y="343320"/>
            <a:ext cx="113517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0130" y="1825625"/>
            <a:ext cx="113517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grpSp>
        <p:nvGrpSpPr>
          <p:cNvPr id="7" name="Group 6">
            <a:extLst>
              <a:ext uri="{FF2B5EF4-FFF2-40B4-BE49-F238E27FC236}">
                <a16:creationId xmlns:a16="http://schemas.microsoft.com/office/drawing/2014/main" id="{7A8FF835-EDF3-4EDB-873D-9D8F09FA9641}"/>
              </a:ext>
            </a:extLst>
          </p:cNvPr>
          <p:cNvGrpSpPr/>
          <p:nvPr userDrawn="1"/>
        </p:nvGrpSpPr>
        <p:grpSpPr>
          <a:xfrm>
            <a:off x="0" y="6333705"/>
            <a:ext cx="12192000" cy="532001"/>
            <a:chOff x="0" y="6182686"/>
            <a:chExt cx="9144000" cy="683003"/>
          </a:xfrm>
          <a:effectLst/>
        </p:grpSpPr>
        <p:sp>
          <p:nvSpPr>
            <p:cNvPr id="8" name="Rectangle 7">
              <a:extLst>
                <a:ext uri="{FF2B5EF4-FFF2-40B4-BE49-F238E27FC236}">
                  <a16:creationId xmlns:a16="http://schemas.microsoft.com/office/drawing/2014/main" id="{4B198821-DA85-42C0-B85D-C9BEEA4FD6B1}"/>
                </a:ext>
              </a:extLst>
            </p:cNvPr>
            <p:cNvSpPr/>
            <p:nvPr userDrawn="1"/>
          </p:nvSpPr>
          <p:spPr>
            <a:xfrm>
              <a:off x="0" y="6182686"/>
              <a:ext cx="9144000" cy="675313"/>
            </a:xfrm>
            <a:prstGeom prst="rect">
              <a:avLst/>
            </a:prstGeom>
            <a:solidFill>
              <a:srgbClr val="295E92">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spc="0" baseline="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51F9613-6CD1-40D3-96D3-24D99F3D9CEC}"/>
                </a:ext>
              </a:extLst>
            </p:cNvPr>
            <p:cNvSpPr/>
            <p:nvPr userDrawn="1"/>
          </p:nvSpPr>
          <p:spPr>
            <a:xfrm>
              <a:off x="0" y="6333688"/>
              <a:ext cx="9144000" cy="524310"/>
            </a:xfrm>
            <a:prstGeom prst="rect">
              <a:avLst/>
            </a:prstGeom>
            <a:solidFill>
              <a:srgbClr val="295E92">
                <a:alpha val="6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spc="0" baseline="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A32FF2A-21D2-48F8-84C4-76A8DA2337C6}"/>
                </a:ext>
              </a:extLst>
            </p:cNvPr>
            <p:cNvSpPr/>
            <p:nvPr userDrawn="1"/>
          </p:nvSpPr>
          <p:spPr>
            <a:xfrm>
              <a:off x="0" y="6520343"/>
              <a:ext cx="9144000" cy="345346"/>
            </a:xfrm>
            <a:prstGeom prst="rect">
              <a:avLst/>
            </a:prstGeom>
            <a:solidFill>
              <a:srgbClr val="295E92">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spc="0" baseline="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521155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96" r:id="rId12"/>
  </p:sldLayoutIdLst>
  <p:txStyles>
    <p:title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94013"/>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19487"/>
            <a:ext cx="10972800" cy="9098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30998"/>
            <a:ext cx="10972800" cy="47503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0" y="6333689"/>
            <a:ext cx="12192000" cy="532001"/>
            <a:chOff x="0" y="6182686"/>
            <a:chExt cx="9144000" cy="683003"/>
          </a:xfrm>
          <a:effectLst/>
        </p:grpSpPr>
        <p:sp>
          <p:nvSpPr>
            <p:cNvPr id="5" name="Rectangle 4"/>
            <p:cNvSpPr/>
            <p:nvPr userDrawn="1"/>
          </p:nvSpPr>
          <p:spPr>
            <a:xfrm>
              <a:off x="0" y="6182686"/>
              <a:ext cx="9144000" cy="675313"/>
            </a:xfrm>
            <a:prstGeom prst="rect">
              <a:avLst/>
            </a:prstGeom>
            <a:solidFill>
              <a:srgbClr val="295E92">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Rectangle 7"/>
            <p:cNvSpPr/>
            <p:nvPr userDrawn="1"/>
          </p:nvSpPr>
          <p:spPr>
            <a:xfrm>
              <a:off x="0" y="6333688"/>
              <a:ext cx="9144000" cy="524310"/>
            </a:xfrm>
            <a:prstGeom prst="rect">
              <a:avLst/>
            </a:prstGeom>
            <a:solidFill>
              <a:srgbClr val="295E92">
                <a:alpha val="6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Rectangle 8"/>
            <p:cNvSpPr/>
            <p:nvPr userDrawn="1"/>
          </p:nvSpPr>
          <p:spPr>
            <a:xfrm>
              <a:off x="0" y="6520343"/>
              <a:ext cx="9144000" cy="345346"/>
            </a:xfrm>
            <a:prstGeom prst="rect">
              <a:avLst/>
            </a:prstGeom>
            <a:solidFill>
              <a:srgbClr val="295E92">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Tree>
    <p:extLst>
      <p:ext uri="{BB962C8B-B14F-4D97-AF65-F5344CB8AC3E}">
        <p14:creationId xmlns:p14="http://schemas.microsoft.com/office/powerpoint/2010/main" val="36700631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hf hdr="0" ftr="0" dt="0"/>
  <p:txStyles>
    <p:titleStyle>
      <a:lvl1pPr algn="l" defTabSz="457200" rtl="0" eaLnBrk="1" latinLnBrk="0" hangingPunct="1">
        <a:spcBef>
          <a:spcPct val="0"/>
        </a:spcBef>
        <a:buNone/>
        <a:defRPr sz="4400" b="1" kern="1200">
          <a:solidFill>
            <a:srgbClr val="295E92"/>
          </a:solidFill>
          <a:latin typeface="+mj-lt"/>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hyperlink" Target="https://statutes.capitol.texas.gov/Docs/WA/htm/WA.36.htm#36.10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atutes.capitol.texas.gov/Docs/WA/htm/WA.36.htm#36.108"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twdb.texas.gov/groundwater/dfc/documents.asp" TargetMode="External"/><Relationship Id="rId2" Type="http://schemas.openxmlformats.org/officeDocument/2006/relationships/hyperlink" Target="http://www.twdb.texas.gov/groundwater/dfc/index.asp" TargetMode="External"/><Relationship Id="rId1" Type="http://schemas.openxmlformats.org/officeDocument/2006/relationships/slideLayout" Target="../slideLayouts/slideLayout2.xml"/><Relationship Id="rId5" Type="http://schemas.openxmlformats.org/officeDocument/2006/relationships/hyperlink" Target="https://www.twdb.texas.gov/contact/office/wsc.asp#gw" TargetMode="External"/><Relationship Id="rId4" Type="http://schemas.openxmlformats.org/officeDocument/2006/relationships/hyperlink" Target="http://www.twdb.texas.gov/groundwater/dfc/2021jointplanning.as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wdb.texas.gov/groundwater/management_areas/index.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Water with solid fill">
            <a:extLst>
              <a:ext uri="{FF2B5EF4-FFF2-40B4-BE49-F238E27FC236}">
                <a16:creationId xmlns:a16="http://schemas.microsoft.com/office/drawing/2014/main" id="{B925E6F8-13EB-FB37-8BCC-7714E2AE9C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568" y="2923042"/>
            <a:ext cx="1729620" cy="1729619"/>
          </a:xfrm>
          <a:prstGeom prst="rect">
            <a:avLst/>
          </a:prstGeom>
        </p:spPr>
      </p:pic>
      <p:pic>
        <p:nvPicPr>
          <p:cNvPr id="8" name="Graphic 7" descr="Water with solid fill">
            <a:extLst>
              <a:ext uri="{FF2B5EF4-FFF2-40B4-BE49-F238E27FC236}">
                <a16:creationId xmlns:a16="http://schemas.microsoft.com/office/drawing/2014/main" id="{FBCB4131-E15B-E18F-8B20-37C922BC40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86" y="84408"/>
            <a:ext cx="3235765" cy="3235764"/>
          </a:xfrm>
          <a:prstGeom prst="rect">
            <a:avLst/>
          </a:prstGeom>
        </p:spPr>
      </p:pic>
      <p:pic>
        <p:nvPicPr>
          <p:cNvPr id="9" name="Graphic 8" descr="Water with solid fill">
            <a:extLst>
              <a:ext uri="{FF2B5EF4-FFF2-40B4-BE49-F238E27FC236}">
                <a16:creationId xmlns:a16="http://schemas.microsoft.com/office/drawing/2014/main" id="{04E902BF-7735-8F5A-A0CC-2592B17EDA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055" y="3622236"/>
            <a:ext cx="2116422" cy="2116421"/>
          </a:xfrm>
          <a:prstGeom prst="rect">
            <a:avLst/>
          </a:prstGeom>
        </p:spPr>
      </p:pic>
      <p:sp>
        <p:nvSpPr>
          <p:cNvPr id="2" name="Title 1">
            <a:extLst>
              <a:ext uri="{FF2B5EF4-FFF2-40B4-BE49-F238E27FC236}">
                <a16:creationId xmlns:a16="http://schemas.microsoft.com/office/drawing/2014/main" id="{8426540C-FE44-F7C9-F665-D17B976D5E81}"/>
              </a:ext>
            </a:extLst>
          </p:cNvPr>
          <p:cNvSpPr>
            <a:spLocks noGrp="1"/>
          </p:cNvSpPr>
          <p:nvPr>
            <p:ph type="ctrTitle"/>
          </p:nvPr>
        </p:nvSpPr>
        <p:spPr>
          <a:xfrm>
            <a:off x="1364442" y="646889"/>
            <a:ext cx="9057852" cy="3283029"/>
          </a:xfrm>
        </p:spPr>
        <p:txBody>
          <a:bodyPr anchor="t">
            <a:noAutofit/>
          </a:bodyPr>
          <a:lstStyle/>
          <a:p>
            <a:r>
              <a:rPr lang="en-US" sz="8000" dirty="0">
                <a:latin typeface="Franklin Gothic Heavy" panose="020B0903020102020204" pitchFamily="34" charset="0"/>
              </a:rPr>
              <a:t>Joint Groundwater Planning</a:t>
            </a:r>
            <a:endParaRPr lang="en-US" sz="6600" dirty="0">
              <a:solidFill>
                <a:schemeClr val="tx1">
                  <a:lumMod val="50000"/>
                  <a:lumOff val="50000"/>
                </a:schemeClr>
              </a:solidFill>
              <a:latin typeface="Franklin Gothic Heavy" panose="020B09030201020202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30D6C9B2-FDB3-E92F-F7DB-5E4CCE947A5E}"/>
              </a:ext>
            </a:extLst>
          </p:cNvPr>
          <p:cNvSpPr>
            <a:spLocks noGrp="1"/>
          </p:cNvSpPr>
          <p:nvPr>
            <p:ph type="subTitle" idx="1"/>
          </p:nvPr>
        </p:nvSpPr>
        <p:spPr>
          <a:xfrm>
            <a:off x="366584" y="4800600"/>
            <a:ext cx="7215902" cy="1389185"/>
          </a:xfrm>
        </p:spPr>
        <p:txBody>
          <a:bodyPr anchor="b">
            <a:normAutofit/>
          </a:bodyPr>
          <a:lstStyle/>
          <a:p>
            <a:pPr>
              <a:lnSpc>
                <a:spcPct val="100000"/>
              </a:lnSpc>
              <a:spcBef>
                <a:spcPts val="600"/>
              </a:spcBef>
            </a:pPr>
            <a:r>
              <a:rPr lang="en-US" sz="2000" dirty="0">
                <a:solidFill>
                  <a:schemeClr val="tx1">
                    <a:lumMod val="50000"/>
                    <a:lumOff val="50000"/>
                  </a:schemeClr>
                </a:solidFill>
                <a:latin typeface="Franklin Gothic Book" panose="020B0503020102020204" pitchFamily="34" charset="0"/>
                <a:cs typeface="Segoe UI" panose="020B0502040204020203" pitchFamily="34" charset="0"/>
              </a:rPr>
              <a:t>Groundwater Division, TWDB</a:t>
            </a:r>
          </a:p>
          <a:p>
            <a:pPr>
              <a:lnSpc>
                <a:spcPct val="100000"/>
              </a:lnSpc>
              <a:spcBef>
                <a:spcPts val="600"/>
              </a:spcBef>
            </a:pPr>
            <a:r>
              <a:rPr lang="en-US" sz="2000" dirty="0">
                <a:solidFill>
                  <a:schemeClr val="tx1">
                    <a:lumMod val="50000"/>
                    <a:lumOff val="50000"/>
                  </a:schemeClr>
                </a:solidFill>
                <a:latin typeface="Franklin Gothic Book" panose="020B0503020102020204" pitchFamily="34" charset="0"/>
                <a:cs typeface="Segoe UI" panose="020B0502040204020203" pitchFamily="34" charset="0"/>
              </a:rPr>
              <a:t>Updated January 2024</a:t>
            </a:r>
          </a:p>
        </p:txBody>
      </p:sp>
      <p:sp>
        <p:nvSpPr>
          <p:cNvPr id="11" name="TextBox 10">
            <a:extLst>
              <a:ext uri="{FF2B5EF4-FFF2-40B4-BE49-F238E27FC236}">
                <a16:creationId xmlns:a16="http://schemas.microsoft.com/office/drawing/2014/main" id="{B805F546-D47F-AA6B-9BC7-A41111662F47}"/>
              </a:ext>
            </a:extLst>
          </p:cNvPr>
          <p:cNvSpPr txBox="1"/>
          <p:nvPr/>
        </p:nvSpPr>
        <p:spPr>
          <a:xfrm>
            <a:off x="1364442" y="2847942"/>
            <a:ext cx="8227730" cy="646331"/>
          </a:xfrm>
          <a:prstGeom prst="rect">
            <a:avLst/>
          </a:prstGeom>
          <a:noFill/>
        </p:spPr>
        <p:txBody>
          <a:bodyPr wrap="square">
            <a:spAutoFit/>
          </a:bodyPr>
          <a:lstStyle/>
          <a:p>
            <a:r>
              <a:rPr lang="en-US" sz="3600" dirty="0">
                <a:solidFill>
                  <a:srgbClr val="4C92B2"/>
                </a:solidFill>
                <a:latin typeface="Franklin Gothic Demi" panose="020B0703020102020204" pitchFamily="34" charset="0"/>
                <a:cs typeface="Segoe UI Semibold" panose="020B0702040204020203" pitchFamily="34" charset="0"/>
              </a:rPr>
              <a:t>The Basics</a:t>
            </a:r>
          </a:p>
        </p:txBody>
      </p:sp>
    </p:spTree>
    <p:extLst>
      <p:ext uri="{BB962C8B-B14F-4D97-AF65-F5344CB8AC3E}">
        <p14:creationId xmlns:p14="http://schemas.microsoft.com/office/powerpoint/2010/main" val="80916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325DA2-F029-E7C4-E609-35646F3B1D40}"/>
              </a:ext>
            </a:extLst>
          </p:cNvPr>
          <p:cNvSpPr>
            <a:spLocks noGrp="1"/>
          </p:cNvSpPr>
          <p:nvPr>
            <p:ph type="title"/>
          </p:nvPr>
        </p:nvSpPr>
        <p:spPr>
          <a:xfrm>
            <a:off x="2671176" y="925525"/>
            <a:ext cx="6236202" cy="3321621"/>
          </a:xfrm>
        </p:spPr>
        <p:txBody>
          <a:bodyPr>
            <a:normAutofit/>
          </a:bodyPr>
          <a:lstStyle/>
          <a:p>
            <a:pPr>
              <a:lnSpc>
                <a:spcPct val="100000"/>
              </a:lnSpc>
            </a:pPr>
            <a:r>
              <a:rPr lang="en-US" sz="6600" dirty="0">
                <a:latin typeface="Franklin Gothic Heavy" panose="020B0903020102020204" pitchFamily="34" charset="0"/>
              </a:rPr>
              <a:t>Joint Groundwater Planning</a:t>
            </a:r>
          </a:p>
        </p:txBody>
      </p:sp>
      <p:pic>
        <p:nvPicPr>
          <p:cNvPr id="2" name="Graphic 1" descr="Playbook with solid fill">
            <a:extLst>
              <a:ext uri="{FF2B5EF4-FFF2-40B4-BE49-F238E27FC236}">
                <a16:creationId xmlns:a16="http://schemas.microsoft.com/office/drawing/2014/main" id="{0324B5C0-25EA-50C3-B177-7EC6540216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2878" y="3142155"/>
            <a:ext cx="2414500" cy="2414500"/>
          </a:xfrm>
          <a:prstGeom prst="rect">
            <a:avLst/>
          </a:prstGeom>
        </p:spPr>
      </p:pic>
    </p:spTree>
    <p:extLst>
      <p:ext uri="{BB962C8B-B14F-4D97-AF65-F5344CB8AC3E}">
        <p14:creationId xmlns:p14="http://schemas.microsoft.com/office/powerpoint/2010/main" val="324751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F122-BF71-D204-6BF8-056182FE85B2}"/>
              </a:ext>
            </a:extLst>
          </p:cNvPr>
          <p:cNvSpPr txBox="1">
            <a:spLocks noGrp="1"/>
          </p:cNvSpPr>
          <p:nvPr>
            <p:ph type="title" idx="4294967295"/>
          </p:nvPr>
        </p:nvSpPr>
        <p:spPr>
          <a:xfrm>
            <a:off x="589005" y="361821"/>
            <a:ext cx="1160299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accent2">
                    <a:lumMod val="50000"/>
                  </a:schemeClr>
                </a:solidFill>
                <a:effectLst/>
                <a:uLnTx/>
                <a:uFillTx/>
                <a:latin typeface="Franklin Gothic Heavy" panose="020B0903020102020204" pitchFamily="34" charset="0"/>
                <a:ea typeface="Segoe UI Black" panose="020B0A02040204020203" pitchFamily="34" charset="0"/>
                <a:cs typeface="+mj-cs"/>
              </a:rPr>
              <a:t>What is joint planning?</a:t>
            </a:r>
          </a:p>
        </p:txBody>
      </p:sp>
      <p:sp>
        <p:nvSpPr>
          <p:cNvPr id="3" name="Content Placeholder 2">
            <a:extLst>
              <a:ext uri="{FF2B5EF4-FFF2-40B4-BE49-F238E27FC236}">
                <a16:creationId xmlns:a16="http://schemas.microsoft.com/office/drawing/2014/main" id="{D59A04A2-E25A-4883-883B-BE5D8F58A41B}"/>
              </a:ext>
            </a:extLst>
          </p:cNvPr>
          <p:cNvSpPr>
            <a:spLocks noGrp="1"/>
          </p:cNvSpPr>
          <p:nvPr>
            <p:ph idx="1"/>
          </p:nvPr>
        </p:nvSpPr>
        <p:spPr>
          <a:xfrm>
            <a:off x="1571625" y="1590675"/>
            <a:ext cx="9096375" cy="4564466"/>
          </a:xfrm>
        </p:spPr>
        <p:txBody>
          <a:bodyPr>
            <a:noAutofit/>
          </a:bodyPr>
          <a:lstStyle/>
          <a:p>
            <a:pPr marL="0" indent="0">
              <a:lnSpc>
                <a:spcPct val="100000"/>
              </a:lnSpc>
              <a:spcBef>
                <a:spcPts val="600"/>
              </a:spcBef>
              <a:spcAft>
                <a:spcPts val="600"/>
              </a:spcAft>
              <a:buNone/>
            </a:pPr>
            <a:r>
              <a:rPr lang="en-US" sz="3600" dirty="0">
                <a:solidFill>
                  <a:schemeClr val="tx1">
                    <a:lumMod val="65000"/>
                    <a:lumOff val="35000"/>
                  </a:schemeClr>
                </a:solidFill>
                <a:latin typeface="Franklin Gothic Book" panose="020B0503020102020204" pitchFamily="34" charset="0"/>
              </a:rPr>
              <a:t>District representatives in a GMA meet at least annually to:</a:t>
            </a:r>
          </a:p>
          <a:p>
            <a:pPr lvl="1">
              <a:lnSpc>
                <a:spcPct val="100000"/>
              </a:lnSpc>
              <a:spcBef>
                <a:spcPts val="600"/>
              </a:spcBef>
              <a:spcAft>
                <a:spcPts val="600"/>
              </a:spcAft>
            </a:pPr>
            <a:r>
              <a:rPr lang="en-US" sz="3200" dirty="0">
                <a:solidFill>
                  <a:schemeClr val="tx1">
                    <a:lumMod val="65000"/>
                    <a:lumOff val="35000"/>
                  </a:schemeClr>
                </a:solidFill>
                <a:latin typeface="Franklin Gothic Book" panose="020B0503020102020204" pitchFamily="34" charset="0"/>
              </a:rPr>
              <a:t>conduct joint planning</a:t>
            </a:r>
          </a:p>
          <a:p>
            <a:pPr lvl="1">
              <a:lnSpc>
                <a:spcPct val="100000"/>
              </a:lnSpc>
              <a:spcBef>
                <a:spcPts val="600"/>
              </a:spcBef>
              <a:spcAft>
                <a:spcPts val="600"/>
              </a:spcAft>
            </a:pPr>
            <a:r>
              <a:rPr lang="en-US" sz="3200" dirty="0">
                <a:solidFill>
                  <a:schemeClr val="tx1">
                    <a:lumMod val="65000"/>
                    <a:lumOff val="35000"/>
                  </a:schemeClr>
                </a:solidFill>
                <a:latin typeface="Franklin Gothic Book" panose="020B0503020102020204" pitchFamily="34" charset="0"/>
              </a:rPr>
              <a:t>propose to adopt new or amended desired future conditions</a:t>
            </a:r>
          </a:p>
          <a:p>
            <a:pPr lvl="1">
              <a:lnSpc>
                <a:spcPct val="100000"/>
              </a:lnSpc>
              <a:spcBef>
                <a:spcPts val="600"/>
              </a:spcBef>
              <a:spcAft>
                <a:spcPts val="600"/>
              </a:spcAft>
            </a:pPr>
            <a:r>
              <a:rPr lang="en-US" sz="3200" dirty="0">
                <a:solidFill>
                  <a:schemeClr val="tx1">
                    <a:lumMod val="65000"/>
                    <a:lumOff val="35000"/>
                  </a:schemeClr>
                </a:solidFill>
                <a:latin typeface="Franklin Gothic Book" panose="020B0503020102020204" pitchFamily="34" charset="0"/>
              </a:rPr>
              <a:t>review management plans and GMA accomplishments</a:t>
            </a:r>
          </a:p>
          <a:p>
            <a:pPr marL="457200" lvl="1" indent="0">
              <a:lnSpc>
                <a:spcPct val="100000"/>
              </a:lnSpc>
              <a:spcBef>
                <a:spcPts val="600"/>
              </a:spcBef>
              <a:spcAft>
                <a:spcPts val="600"/>
              </a:spcAft>
              <a:buNone/>
            </a:pPr>
            <a:endParaRPr lang="en-US" sz="3200" dirty="0">
              <a:solidFill>
                <a:schemeClr val="tx1">
                  <a:lumMod val="65000"/>
                  <a:lumOff val="35000"/>
                </a:schemeClr>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E673920F-236C-4FC1-97E4-2DB9370C540E}"/>
              </a:ext>
            </a:extLst>
          </p:cNvPr>
          <p:cNvSpPr txBox="1"/>
          <p:nvPr/>
        </p:nvSpPr>
        <p:spPr>
          <a:xfrm>
            <a:off x="7620000" y="5970475"/>
            <a:ext cx="4572000" cy="369332"/>
          </a:xfrm>
          <a:prstGeom prst="rect">
            <a:avLst/>
          </a:prstGeom>
          <a:noFill/>
        </p:spPr>
        <p:txBody>
          <a:bodyPr wrap="square">
            <a:spAutoFit/>
          </a:bodyPr>
          <a:lstStyle/>
          <a:p>
            <a:pPr algn="r"/>
            <a:r>
              <a:rPr lang="en-US" dirty="0">
                <a:solidFill>
                  <a:srgbClr val="000000"/>
                </a:solidFill>
                <a:latin typeface="Franklin Gothic Book" panose="020B0503020102020204" pitchFamily="34" charset="0"/>
                <a:hlinkClick r:id="rId3"/>
              </a:rPr>
              <a:t>Texas Water Code § 36.108</a:t>
            </a:r>
            <a:endParaRPr lang="en-US" dirty="0">
              <a:latin typeface="Franklin Gothic Book" panose="020B0503020102020204" pitchFamily="34" charset="0"/>
            </a:endParaRPr>
          </a:p>
        </p:txBody>
      </p:sp>
    </p:spTree>
    <p:extLst>
      <p:ext uri="{BB962C8B-B14F-4D97-AF65-F5344CB8AC3E}">
        <p14:creationId xmlns:p14="http://schemas.microsoft.com/office/powerpoint/2010/main" val="2354397790"/>
      </p:ext>
    </p:extLst>
  </p:cSld>
  <p:clrMapOvr>
    <a:masterClrMapping/>
  </p:clrMapOvr>
  <mc:AlternateContent xmlns:mc="http://schemas.openxmlformats.org/markup-compatibility/2006" xmlns:p14="http://schemas.microsoft.com/office/powerpoint/2010/main">
    <mc:Choice Requires="p14">
      <p:transition spd="slow" p14:dur="2000" advTm="130319"/>
    </mc:Choice>
    <mc:Fallback xmlns="">
      <p:transition spd="slow" advTm="1303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F7AD2CEC-9490-03F4-EAF1-15573040E495}"/>
              </a:ext>
            </a:extLst>
          </p:cNvPr>
          <p:cNvSpPr>
            <a:spLocks noGrp="1"/>
          </p:cNvSpPr>
          <p:nvPr>
            <p:ph type="title" idx="4294967295"/>
          </p:nvPr>
        </p:nvSpPr>
        <p:spPr>
          <a:xfrm>
            <a:off x="1001713" y="1222375"/>
            <a:ext cx="10188575" cy="3994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tx1">
                    <a:lumMod val="65000"/>
                    <a:lumOff val="35000"/>
                  </a:schemeClr>
                </a:solidFill>
                <a:effectLst/>
                <a:uLnTx/>
                <a:uFillTx/>
                <a:latin typeface="Franklin Gothic Medium" panose="020B0603020102020204" pitchFamily="34" charset="0"/>
                <a:ea typeface="+mn-ea"/>
                <a:cs typeface="Segoe UI" panose="020B0502040204020203" pitchFamily="34" charset="0"/>
              </a:rPr>
              <a:t>Most joint planning activities are related to </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accent2">
                    <a:lumMod val="50000"/>
                  </a:schemeClr>
                </a:solidFill>
                <a:effectLst/>
                <a:uLnTx/>
                <a:uFillTx/>
                <a:latin typeface="Franklin Gothic Demi" panose="020B0703020102020204" pitchFamily="34" charset="0"/>
                <a:ea typeface="+mn-ea"/>
                <a:cs typeface="Segoe UI" panose="020B0502040204020203" pitchFamily="34" charset="0"/>
              </a:rPr>
              <a:t>desired future conditions (DFCs)</a:t>
            </a:r>
          </a:p>
        </p:txBody>
      </p:sp>
    </p:spTree>
    <p:extLst>
      <p:ext uri="{BB962C8B-B14F-4D97-AF65-F5344CB8AC3E}">
        <p14:creationId xmlns:p14="http://schemas.microsoft.com/office/powerpoint/2010/main" val="368220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D52B8F-3242-3D84-580B-0200F7510F61}"/>
              </a:ext>
            </a:extLst>
          </p:cNvPr>
          <p:cNvSpPr txBox="1">
            <a:spLocks/>
          </p:cNvSpPr>
          <p:nvPr/>
        </p:nvSpPr>
        <p:spPr>
          <a:xfrm>
            <a:off x="589005" y="361821"/>
            <a:ext cx="116029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r>
              <a:rPr lang="en-US" dirty="0">
                <a:latin typeface="Franklin Gothic Heavy" panose="020B0903020102020204" pitchFamily="34" charset="0"/>
              </a:rPr>
              <a:t>Desired future conditions</a:t>
            </a:r>
          </a:p>
          <a:p>
            <a:r>
              <a:rPr lang="en-US" sz="4400" dirty="0">
                <a:solidFill>
                  <a:srgbClr val="4CA2C8"/>
                </a:solidFill>
                <a:latin typeface="Franklin Gothic Heavy" panose="020B0903020102020204" pitchFamily="34" charset="0"/>
              </a:rPr>
              <a:t>DFCs</a:t>
            </a:r>
            <a:endParaRPr lang="en-US" dirty="0">
              <a:solidFill>
                <a:srgbClr val="4CA2C8"/>
              </a:solidFill>
              <a:latin typeface="Franklin Gothic Heavy" panose="020B0903020102020204" pitchFamily="34" charset="0"/>
            </a:endParaRPr>
          </a:p>
        </p:txBody>
      </p:sp>
      <p:sp>
        <p:nvSpPr>
          <p:cNvPr id="6" name="Content Placeholder 2">
            <a:extLst>
              <a:ext uri="{FF2B5EF4-FFF2-40B4-BE49-F238E27FC236}">
                <a16:creationId xmlns:a16="http://schemas.microsoft.com/office/drawing/2014/main" id="{A66EE9A9-A74B-8BD3-3BEA-2B6D6D687D2E}"/>
              </a:ext>
            </a:extLst>
          </p:cNvPr>
          <p:cNvSpPr txBox="1">
            <a:spLocks/>
          </p:cNvSpPr>
          <p:nvPr/>
        </p:nvSpPr>
        <p:spPr>
          <a:xfrm>
            <a:off x="2397211" y="1814492"/>
            <a:ext cx="7747686" cy="39596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400"/>
              </a:spcBef>
              <a:buNone/>
            </a:pPr>
            <a:r>
              <a:rPr lang="en-US" sz="3600" dirty="0">
                <a:latin typeface="Franklin Gothic Book" panose="020B0503020102020204" pitchFamily="34" charset="0"/>
              </a:rPr>
              <a:t>Broad policy goal</a:t>
            </a:r>
          </a:p>
          <a:p>
            <a:pPr marL="0" indent="0">
              <a:lnSpc>
                <a:spcPct val="100000"/>
              </a:lnSpc>
              <a:spcBef>
                <a:spcPts val="2400"/>
              </a:spcBef>
              <a:buNone/>
            </a:pPr>
            <a:r>
              <a:rPr lang="en-US" sz="3600" dirty="0">
                <a:latin typeface="Franklin Gothic Book" panose="020B0503020102020204" pitchFamily="34" charset="0"/>
              </a:rPr>
              <a:t>Quantitative description</a:t>
            </a:r>
          </a:p>
          <a:p>
            <a:pPr marL="0" indent="0">
              <a:lnSpc>
                <a:spcPct val="100000"/>
              </a:lnSpc>
              <a:spcBef>
                <a:spcPts val="2400"/>
              </a:spcBef>
              <a:buNone/>
            </a:pPr>
            <a:r>
              <a:rPr lang="en-US" sz="3600" dirty="0">
                <a:latin typeface="Franklin Gothic Book" panose="020B0503020102020204" pitchFamily="34" charset="0"/>
              </a:rPr>
              <a:t>Updated at least every 5 years</a:t>
            </a:r>
          </a:p>
          <a:p>
            <a:pPr marL="0" indent="0">
              <a:lnSpc>
                <a:spcPct val="100000"/>
              </a:lnSpc>
              <a:spcBef>
                <a:spcPts val="2400"/>
              </a:spcBef>
              <a:buNone/>
            </a:pPr>
            <a:r>
              <a:rPr lang="en-US" sz="3600" dirty="0">
                <a:latin typeface="Franklin Gothic Book" panose="020B0503020102020204" pitchFamily="34" charset="0"/>
              </a:rPr>
              <a:t>Used to determine future groundwater availability</a:t>
            </a:r>
          </a:p>
        </p:txBody>
      </p:sp>
      <p:sp>
        <p:nvSpPr>
          <p:cNvPr id="2" name="TextBox 1">
            <a:extLst>
              <a:ext uri="{FF2B5EF4-FFF2-40B4-BE49-F238E27FC236}">
                <a16:creationId xmlns:a16="http://schemas.microsoft.com/office/drawing/2014/main" id="{531A9859-0B8A-D05A-113F-241FE61D8D3B}"/>
              </a:ext>
            </a:extLst>
          </p:cNvPr>
          <p:cNvSpPr txBox="1"/>
          <p:nvPr/>
        </p:nvSpPr>
        <p:spPr>
          <a:xfrm>
            <a:off x="7620000" y="5970475"/>
            <a:ext cx="4572000" cy="369332"/>
          </a:xfrm>
          <a:prstGeom prst="rect">
            <a:avLst/>
          </a:prstGeom>
          <a:noFill/>
        </p:spPr>
        <p:txBody>
          <a:bodyPr wrap="square">
            <a:spAutoFit/>
          </a:bodyPr>
          <a:lstStyle/>
          <a:p>
            <a:pPr algn="r"/>
            <a:r>
              <a:rPr lang="en-US" dirty="0">
                <a:solidFill>
                  <a:srgbClr val="000000"/>
                </a:solidFill>
                <a:latin typeface="Franklin Gothic Book" panose="020B0503020102020204" pitchFamily="34" charset="0"/>
                <a:hlinkClick r:id="rId3"/>
              </a:rPr>
              <a:t>Texas Water Code § 36.108</a:t>
            </a:r>
            <a:endParaRPr lang="en-US" dirty="0">
              <a:latin typeface="Franklin Gothic Book" panose="020B0503020102020204" pitchFamily="34" charset="0"/>
            </a:endParaRPr>
          </a:p>
        </p:txBody>
      </p:sp>
      <p:sp>
        <p:nvSpPr>
          <p:cNvPr id="3" name="Title 2">
            <a:extLst>
              <a:ext uri="{FF2B5EF4-FFF2-40B4-BE49-F238E27FC236}">
                <a16:creationId xmlns:a16="http://schemas.microsoft.com/office/drawing/2014/main" id="{E4A8B425-F310-3492-8EE9-882D05601B38}"/>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847159145"/>
      </p:ext>
    </p:extLst>
  </p:cSld>
  <p:clrMapOvr>
    <a:masterClrMapping/>
  </p:clrMapOvr>
  <mc:AlternateContent xmlns:mc="http://schemas.openxmlformats.org/markup-compatibility/2006" xmlns:p14="http://schemas.microsoft.com/office/powerpoint/2010/main">
    <mc:Choice Requires="p14">
      <p:transition spd="slow" p14:dur="2000" advTm="77336"/>
    </mc:Choice>
    <mc:Fallback xmlns="">
      <p:transition spd="slow" advTm="7733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DDC855E-FD7D-4776-9356-DCE47CC7D665}"/>
              </a:ext>
            </a:extLst>
          </p:cNvPr>
          <p:cNvSpPr txBox="1">
            <a:spLocks/>
          </p:cNvSpPr>
          <p:nvPr/>
        </p:nvSpPr>
        <p:spPr>
          <a:xfrm>
            <a:off x="2361426" y="1783085"/>
            <a:ext cx="9167428" cy="41287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600" dirty="0">
                <a:latin typeface="Franklin Gothic Book" panose="020B0503020102020204" pitchFamily="34" charset="0"/>
              </a:rPr>
              <a:t>Drawdown, springflow, storage volume, etc.</a:t>
            </a:r>
          </a:p>
          <a:p>
            <a:pPr marL="0" indent="0">
              <a:spcAft>
                <a:spcPts val="1200"/>
              </a:spcAft>
              <a:buNone/>
            </a:pPr>
            <a:r>
              <a:rPr lang="en-US" sz="3600" dirty="0">
                <a:latin typeface="Franklin Gothic Book" panose="020B0503020102020204" pitchFamily="34" charset="0"/>
              </a:rPr>
              <a:t>For relevant aquifers</a:t>
            </a:r>
          </a:p>
          <a:p>
            <a:pPr marL="0" indent="0">
              <a:buNone/>
            </a:pPr>
            <a:r>
              <a:rPr lang="en-US" sz="3600" dirty="0">
                <a:latin typeface="Franklin Gothic Book" panose="020B0503020102020204" pitchFamily="34" charset="0"/>
              </a:rPr>
              <a:t>May be established for:</a:t>
            </a:r>
          </a:p>
          <a:p>
            <a:pPr lvl="1"/>
            <a:r>
              <a:rPr lang="en-US" sz="3200" dirty="0">
                <a:latin typeface="Franklin Gothic Book" panose="020B0503020102020204" pitchFamily="34" charset="0"/>
              </a:rPr>
              <a:t>aquifer</a:t>
            </a:r>
          </a:p>
          <a:p>
            <a:pPr lvl="1"/>
            <a:r>
              <a:rPr lang="en-US" sz="3200" dirty="0">
                <a:latin typeface="Franklin Gothic Book" panose="020B0503020102020204" pitchFamily="34" charset="0"/>
              </a:rPr>
              <a:t>aquifer subdivision</a:t>
            </a:r>
          </a:p>
          <a:p>
            <a:pPr lvl="1"/>
            <a:r>
              <a:rPr lang="en-US" sz="3200" dirty="0">
                <a:latin typeface="Franklin Gothic Book" panose="020B0503020102020204" pitchFamily="34" charset="0"/>
              </a:rPr>
              <a:t>geologic strata</a:t>
            </a:r>
          </a:p>
          <a:p>
            <a:pPr lvl="1"/>
            <a:r>
              <a:rPr lang="en-US" sz="3200" dirty="0">
                <a:latin typeface="Franklin Gothic Book" panose="020B0503020102020204" pitchFamily="34" charset="0"/>
              </a:rPr>
              <a:t>geographic area</a:t>
            </a:r>
          </a:p>
        </p:txBody>
      </p:sp>
      <p:sp>
        <p:nvSpPr>
          <p:cNvPr id="4" name="Title 1">
            <a:extLst>
              <a:ext uri="{FF2B5EF4-FFF2-40B4-BE49-F238E27FC236}">
                <a16:creationId xmlns:a16="http://schemas.microsoft.com/office/drawing/2014/main" id="{0DD52B8F-3242-3D84-580B-0200F7510F61}"/>
              </a:ext>
            </a:extLst>
          </p:cNvPr>
          <p:cNvSpPr txBox="1">
            <a:spLocks noGrp="1"/>
          </p:cNvSpPr>
          <p:nvPr>
            <p:ph type="title" idx="4294967295"/>
          </p:nvPr>
        </p:nvSpPr>
        <p:spPr>
          <a:xfrm>
            <a:off x="589005" y="361821"/>
            <a:ext cx="1160299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accent2">
                    <a:lumMod val="50000"/>
                  </a:schemeClr>
                </a:solidFill>
                <a:effectLst/>
                <a:uLnTx/>
                <a:uFillTx/>
                <a:latin typeface="Franklin Gothic Heavy" panose="020B0903020102020204" pitchFamily="34" charset="0"/>
                <a:ea typeface="Segoe UI Black" panose="020B0A02040204020203" pitchFamily="34" charset="0"/>
                <a:cs typeface="+mj-cs"/>
              </a:rPr>
              <a:t>Desired future conditions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4CA2C8"/>
                </a:solidFill>
                <a:effectLst/>
                <a:uLnTx/>
                <a:uFillTx/>
                <a:latin typeface="Franklin Gothic Heavy" panose="020B0903020102020204" pitchFamily="34" charset="0"/>
                <a:ea typeface="Segoe UI Black" panose="020B0A02040204020203" pitchFamily="34" charset="0"/>
                <a:cs typeface="+mj-cs"/>
              </a:rPr>
              <a:t>DFCs</a:t>
            </a:r>
            <a:endParaRPr kumimoji="0" lang="en-US" sz="5400" b="0" i="0" u="none" strike="noStrike" kern="1200" cap="none" spc="0" normalizeH="0" baseline="0" noProof="0" dirty="0">
              <a:ln>
                <a:noFill/>
              </a:ln>
              <a:solidFill>
                <a:srgbClr val="4CA2C8"/>
              </a:solidFill>
              <a:effectLst/>
              <a:uLnTx/>
              <a:uFillTx/>
              <a:latin typeface="Franklin Gothic Heavy" panose="020B0903020102020204" pitchFamily="34" charset="0"/>
              <a:ea typeface="Segoe UI Black" panose="020B0A02040204020203" pitchFamily="34" charset="0"/>
              <a:cs typeface="+mj-cs"/>
            </a:endParaRPr>
          </a:p>
        </p:txBody>
      </p:sp>
    </p:spTree>
    <p:extLst>
      <p:ext uri="{BB962C8B-B14F-4D97-AF65-F5344CB8AC3E}">
        <p14:creationId xmlns:p14="http://schemas.microsoft.com/office/powerpoint/2010/main" val="1272498679"/>
      </p:ext>
    </p:extLst>
  </p:cSld>
  <p:clrMapOvr>
    <a:masterClrMapping/>
  </p:clrMapOvr>
  <mc:AlternateContent xmlns:mc="http://schemas.openxmlformats.org/markup-compatibility/2006" xmlns:p14="http://schemas.microsoft.com/office/powerpoint/2010/main">
    <mc:Choice Requires="p14">
      <p:transition spd="slow" p14:dur="2000" advTm="77336"/>
    </mc:Choice>
    <mc:Fallback xmlns="">
      <p:transition spd="slow" advTm="7733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 showing 2021 desired future conditions by county for major aquifers in Texas, An index map of Texas with major aquifers is highlighted in various colors to show different DFCs that are indexed in the legend on the left. ">
            <a:extLst>
              <a:ext uri="{FF2B5EF4-FFF2-40B4-BE49-F238E27FC236}">
                <a16:creationId xmlns:a16="http://schemas.microsoft.com/office/drawing/2014/main" id="{AE90089B-13DE-FCE3-88D6-B6B9AB4A6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34" y="99849"/>
            <a:ext cx="10860332" cy="6253467"/>
          </a:xfrm>
          <a:prstGeom prst="rect">
            <a:avLst/>
          </a:prstGeom>
        </p:spPr>
      </p:pic>
    </p:spTree>
    <p:extLst>
      <p:ext uri="{BB962C8B-B14F-4D97-AF65-F5344CB8AC3E}">
        <p14:creationId xmlns:p14="http://schemas.microsoft.com/office/powerpoint/2010/main" val="3468031009"/>
      </p:ext>
    </p:extLst>
  </p:cSld>
  <p:clrMapOvr>
    <a:masterClrMapping/>
  </p:clrMapOvr>
  <mc:AlternateContent xmlns:mc="http://schemas.openxmlformats.org/markup-compatibility/2006" xmlns:p14="http://schemas.microsoft.com/office/powerpoint/2010/main">
    <mc:Choice Requires="p14">
      <p:transition spd="slow" p14:dur="2000" advTm="77336"/>
    </mc:Choice>
    <mc:Fallback xmlns="">
      <p:transition spd="slow" advTm="7733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 graph of the number aquifers with desired future conditions by groundwater management area. ">
            <a:extLst>
              <a:ext uri="{FF2B5EF4-FFF2-40B4-BE49-F238E27FC236}">
                <a16:creationId xmlns:a16="http://schemas.microsoft.com/office/drawing/2014/main" id="{40741BD8-E737-200E-6FD9-F0BBF1D4329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98636" y="432588"/>
            <a:ext cx="9994728" cy="5770401"/>
          </a:xfrm>
          <a:prstGeom prst="rect">
            <a:avLst/>
          </a:prstGeom>
        </p:spPr>
      </p:pic>
    </p:spTree>
    <p:extLst>
      <p:ext uri="{BB962C8B-B14F-4D97-AF65-F5344CB8AC3E}">
        <p14:creationId xmlns:p14="http://schemas.microsoft.com/office/powerpoint/2010/main" val="4108961368"/>
      </p:ext>
    </p:extLst>
  </p:cSld>
  <p:clrMapOvr>
    <a:masterClrMapping/>
  </p:clrMapOvr>
  <mc:AlternateContent xmlns:mc="http://schemas.openxmlformats.org/markup-compatibility/2006" xmlns:p14="http://schemas.microsoft.com/office/powerpoint/2010/main">
    <mc:Choice Requires="p14">
      <p:transition spd="slow" p14:dur="2000" advTm="77336"/>
    </mc:Choice>
    <mc:Fallback xmlns="">
      <p:transition spd="slow" advTm="7733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D52B8F-3242-3D84-580B-0200F7510F61}"/>
              </a:ext>
            </a:extLst>
          </p:cNvPr>
          <p:cNvSpPr txBox="1">
            <a:spLocks noGrp="1"/>
          </p:cNvSpPr>
          <p:nvPr>
            <p:ph type="title" idx="4294967295"/>
          </p:nvPr>
        </p:nvSpPr>
        <p:spPr>
          <a:xfrm>
            <a:off x="589005" y="361821"/>
            <a:ext cx="1160299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accent2">
                    <a:lumMod val="50000"/>
                  </a:schemeClr>
                </a:solidFill>
                <a:effectLst/>
                <a:uLnTx/>
                <a:uFillTx/>
                <a:latin typeface="Franklin Gothic Heavy" panose="020B0903020102020204" pitchFamily="34" charset="0"/>
                <a:ea typeface="Segoe UI Black" panose="020B0A02040204020203" pitchFamily="34" charset="0"/>
                <a:cs typeface="+mj-cs"/>
              </a:rPr>
              <a:t>Relevant vs. Non-relevant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4CA2C8"/>
                </a:solidFill>
                <a:effectLst/>
                <a:uLnTx/>
                <a:uFillTx/>
                <a:latin typeface="Franklin Gothic Heavy" panose="020B0903020102020204" pitchFamily="34" charset="0"/>
                <a:ea typeface="Segoe UI Black" panose="020B0A02040204020203" pitchFamily="34" charset="0"/>
                <a:cs typeface="+mj-cs"/>
              </a:rPr>
              <a:t>for joint planning purposes</a:t>
            </a:r>
            <a:endParaRPr kumimoji="0" lang="en-US" sz="5400" b="0" i="0" u="none" strike="noStrike" kern="1200" cap="none" spc="0" normalizeH="0" baseline="0" noProof="0" dirty="0">
              <a:ln>
                <a:noFill/>
              </a:ln>
              <a:solidFill>
                <a:srgbClr val="4CA2C8"/>
              </a:solidFill>
              <a:effectLst/>
              <a:uLnTx/>
              <a:uFillTx/>
              <a:latin typeface="Franklin Gothic Heavy" panose="020B0903020102020204" pitchFamily="34" charset="0"/>
              <a:ea typeface="Segoe UI Black" panose="020B0A02040204020203" pitchFamily="34" charset="0"/>
              <a:cs typeface="+mj-cs"/>
            </a:endParaRPr>
          </a:p>
        </p:txBody>
      </p:sp>
      <p:sp>
        <p:nvSpPr>
          <p:cNvPr id="2" name="Content Placeholder 2">
            <a:extLst>
              <a:ext uri="{FF2B5EF4-FFF2-40B4-BE49-F238E27FC236}">
                <a16:creationId xmlns:a16="http://schemas.microsoft.com/office/drawing/2014/main" id="{012ADA50-CA9F-148B-FDA7-A310F4CF5251}"/>
              </a:ext>
            </a:extLst>
          </p:cNvPr>
          <p:cNvSpPr txBox="1">
            <a:spLocks/>
          </p:cNvSpPr>
          <p:nvPr/>
        </p:nvSpPr>
        <p:spPr>
          <a:xfrm>
            <a:off x="838184" y="2177325"/>
            <a:ext cx="4487579" cy="41437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latin typeface="Franklin Gothic Medium" panose="020B0603020102020204" pitchFamily="34" charset="0"/>
              </a:rPr>
              <a:t>Relevant</a:t>
            </a:r>
          </a:p>
          <a:p>
            <a:pPr marL="0" indent="0">
              <a:lnSpc>
                <a:spcPct val="100000"/>
              </a:lnSpc>
              <a:spcAft>
                <a:spcPts val="1200"/>
              </a:spcAft>
              <a:buNone/>
            </a:pPr>
            <a:r>
              <a:rPr lang="en-US" sz="3200" dirty="0">
                <a:latin typeface="Franklin Gothic Book" panose="020B0503020102020204" pitchFamily="34" charset="0"/>
              </a:rPr>
              <a:t>Official major or minor aquifers or any local aquifers deemed relevant by GMA</a:t>
            </a:r>
          </a:p>
        </p:txBody>
      </p:sp>
      <p:sp>
        <p:nvSpPr>
          <p:cNvPr id="3" name="Content Placeholder 2">
            <a:extLst>
              <a:ext uri="{FF2B5EF4-FFF2-40B4-BE49-F238E27FC236}">
                <a16:creationId xmlns:a16="http://schemas.microsoft.com/office/drawing/2014/main" id="{3D875D1F-4ADD-841A-D913-3C76015E3394}"/>
              </a:ext>
            </a:extLst>
          </p:cNvPr>
          <p:cNvSpPr txBox="1">
            <a:spLocks/>
          </p:cNvSpPr>
          <p:nvPr/>
        </p:nvSpPr>
        <p:spPr>
          <a:xfrm>
            <a:off x="6096000" y="2177325"/>
            <a:ext cx="5410216" cy="36371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latin typeface="Franklin Gothic Medium" panose="020B0603020102020204" pitchFamily="34" charset="0"/>
              </a:rPr>
              <a:t>Non-relevant</a:t>
            </a:r>
          </a:p>
          <a:p>
            <a:pPr marL="0" indent="0">
              <a:lnSpc>
                <a:spcPct val="100000"/>
              </a:lnSpc>
              <a:spcAft>
                <a:spcPts val="1200"/>
              </a:spcAft>
              <a:buNone/>
            </a:pPr>
            <a:r>
              <a:rPr lang="en-US" sz="3200" dirty="0">
                <a:latin typeface="Franklin Gothic Book" panose="020B0503020102020204" pitchFamily="34" charset="0"/>
              </a:rPr>
              <a:t>Parts of a relevant aquifer that do not warrant a DFC based on aquifer characteristics, GW demands, and current GW uses</a:t>
            </a:r>
          </a:p>
        </p:txBody>
      </p:sp>
    </p:spTree>
    <p:extLst>
      <p:ext uri="{BB962C8B-B14F-4D97-AF65-F5344CB8AC3E}">
        <p14:creationId xmlns:p14="http://schemas.microsoft.com/office/powerpoint/2010/main" val="2166906003"/>
      </p:ext>
    </p:extLst>
  </p:cSld>
  <p:clrMapOvr>
    <a:masterClrMapping/>
  </p:clrMapOvr>
  <mc:AlternateContent xmlns:mc="http://schemas.openxmlformats.org/markup-compatibility/2006" xmlns:p14="http://schemas.microsoft.com/office/powerpoint/2010/main">
    <mc:Choice Requires="p14">
      <p:transition spd="slow" p14:dur="2000" advTm="77336"/>
    </mc:Choice>
    <mc:Fallback xmlns="">
      <p:transition spd="slow" advTm="773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D52B8F-3242-3D84-580B-0200F7510F61}"/>
              </a:ext>
            </a:extLst>
          </p:cNvPr>
          <p:cNvSpPr txBox="1">
            <a:spLocks noGrp="1"/>
          </p:cNvSpPr>
          <p:nvPr>
            <p:ph type="title" idx="4294967295"/>
          </p:nvPr>
        </p:nvSpPr>
        <p:spPr>
          <a:xfrm>
            <a:off x="589005" y="361821"/>
            <a:ext cx="1160299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accent2">
                    <a:lumMod val="50000"/>
                  </a:schemeClr>
                </a:solidFill>
                <a:effectLst/>
                <a:uLnTx/>
                <a:uFillTx/>
                <a:latin typeface="Franklin Gothic Heavy" panose="020B0903020102020204" pitchFamily="34" charset="0"/>
                <a:ea typeface="Segoe UI Black" panose="020B0A02040204020203" pitchFamily="34" charset="0"/>
                <a:cs typeface="+mj-cs"/>
              </a:rPr>
              <a:t>Non-relevant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4CA2C8"/>
                </a:solidFill>
                <a:effectLst/>
                <a:uLnTx/>
                <a:uFillTx/>
                <a:latin typeface="Franklin Gothic Heavy" panose="020B0903020102020204" pitchFamily="34" charset="0"/>
                <a:ea typeface="Segoe UI Black" panose="020B0A02040204020203" pitchFamily="34" charset="0"/>
                <a:cs typeface="+mj-cs"/>
              </a:rPr>
              <a:t>an unfortunate name</a:t>
            </a:r>
            <a:endParaRPr kumimoji="0" lang="en-US" sz="5400" b="0" i="0" u="none" strike="noStrike" kern="1200" cap="none" spc="0" normalizeH="0" baseline="0" noProof="0" dirty="0">
              <a:ln>
                <a:noFill/>
              </a:ln>
              <a:solidFill>
                <a:srgbClr val="4CA2C8"/>
              </a:solidFill>
              <a:effectLst/>
              <a:uLnTx/>
              <a:uFillTx/>
              <a:latin typeface="Franklin Gothic Heavy" panose="020B0903020102020204" pitchFamily="34" charset="0"/>
              <a:ea typeface="Segoe UI Black" panose="020B0A02040204020203" pitchFamily="34" charset="0"/>
              <a:cs typeface="+mj-cs"/>
            </a:endParaRPr>
          </a:p>
        </p:txBody>
      </p:sp>
      <p:sp>
        <p:nvSpPr>
          <p:cNvPr id="2" name="Content Placeholder 2">
            <a:extLst>
              <a:ext uri="{FF2B5EF4-FFF2-40B4-BE49-F238E27FC236}">
                <a16:creationId xmlns:a16="http://schemas.microsoft.com/office/drawing/2014/main" id="{012ADA50-CA9F-148B-FDA7-A310F4CF5251}"/>
              </a:ext>
            </a:extLst>
          </p:cNvPr>
          <p:cNvSpPr txBox="1">
            <a:spLocks/>
          </p:cNvSpPr>
          <p:nvPr/>
        </p:nvSpPr>
        <p:spPr>
          <a:xfrm>
            <a:off x="2180805" y="2147657"/>
            <a:ext cx="8419393" cy="41139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US" sz="3600" dirty="0">
                <a:latin typeface="Franklin Gothic Book" panose="020B0503020102020204" pitchFamily="34" charset="0"/>
              </a:rPr>
              <a:t>Technical justification required</a:t>
            </a:r>
          </a:p>
          <a:p>
            <a:pPr marL="0" indent="0">
              <a:lnSpc>
                <a:spcPct val="100000"/>
              </a:lnSpc>
              <a:spcAft>
                <a:spcPts val="1200"/>
              </a:spcAft>
              <a:buNone/>
            </a:pPr>
            <a:r>
              <a:rPr lang="en-US" sz="3600" dirty="0">
                <a:latin typeface="Franklin Gothic Book" panose="020B0503020102020204" pitchFamily="34" charset="0"/>
              </a:rPr>
              <a:t>Local aquifer management is still happening</a:t>
            </a:r>
          </a:p>
          <a:p>
            <a:pPr marL="0" indent="0">
              <a:lnSpc>
                <a:spcPct val="100000"/>
              </a:lnSpc>
              <a:spcAft>
                <a:spcPts val="1200"/>
              </a:spcAft>
              <a:buNone/>
            </a:pPr>
            <a:r>
              <a:rPr lang="en-US" sz="3600" dirty="0">
                <a:latin typeface="Franklin Gothic Book" panose="020B0503020102020204" pitchFamily="34" charset="0"/>
              </a:rPr>
              <a:t>Regional water planning groups determine groundwater availability</a:t>
            </a:r>
          </a:p>
        </p:txBody>
      </p:sp>
    </p:spTree>
    <p:extLst>
      <p:ext uri="{BB962C8B-B14F-4D97-AF65-F5344CB8AC3E}">
        <p14:creationId xmlns:p14="http://schemas.microsoft.com/office/powerpoint/2010/main" val="3317834941"/>
      </p:ext>
    </p:extLst>
  </p:cSld>
  <p:clrMapOvr>
    <a:masterClrMapping/>
  </p:clrMapOvr>
  <mc:AlternateContent xmlns:mc="http://schemas.openxmlformats.org/markup-compatibility/2006" xmlns:p14="http://schemas.microsoft.com/office/powerpoint/2010/main">
    <mc:Choice Requires="p14">
      <p:transition spd="slow" p14:dur="2000" advTm="77336"/>
    </mc:Choice>
    <mc:Fallback xmlns="">
      <p:transition spd="slow" advTm="7733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7B1A3EA-4921-43D9-9D27-4E2515B2FD6C}"/>
              </a:ext>
            </a:extLst>
          </p:cNvPr>
          <p:cNvSpPr txBox="1">
            <a:spLocks/>
          </p:cNvSpPr>
          <p:nvPr/>
        </p:nvSpPr>
        <p:spPr>
          <a:xfrm>
            <a:off x="1855575" y="1837355"/>
            <a:ext cx="8667748" cy="40649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400"/>
              </a:spcBef>
              <a:spcAft>
                <a:spcPts val="1200"/>
              </a:spcAft>
              <a:buNone/>
            </a:pPr>
            <a:r>
              <a:rPr lang="en-US" sz="3200" dirty="0">
                <a:latin typeface="Franklin Gothic Book" panose="020B0503020102020204" pitchFamily="34" charset="0"/>
              </a:rPr>
              <a:t>Districts must manage production to achieve desired future conditions</a:t>
            </a:r>
          </a:p>
          <a:p>
            <a:pPr marL="0" indent="0">
              <a:lnSpc>
                <a:spcPct val="110000"/>
              </a:lnSpc>
              <a:spcBef>
                <a:spcPts val="2400"/>
              </a:spcBef>
              <a:spcAft>
                <a:spcPts val="1200"/>
              </a:spcAft>
              <a:buNone/>
            </a:pPr>
            <a:r>
              <a:rPr lang="en-US" sz="3200" dirty="0">
                <a:latin typeface="Franklin Gothic Book" panose="020B0503020102020204" pitchFamily="34" charset="0"/>
              </a:rPr>
              <a:t>A criteria for GCD planning and rule making</a:t>
            </a:r>
          </a:p>
          <a:p>
            <a:pPr marL="0" indent="0">
              <a:lnSpc>
                <a:spcPct val="110000"/>
              </a:lnSpc>
              <a:spcBef>
                <a:spcPts val="2400"/>
              </a:spcBef>
              <a:spcAft>
                <a:spcPts val="1200"/>
              </a:spcAft>
              <a:buNone/>
            </a:pPr>
            <a:r>
              <a:rPr lang="en-US" sz="3200" dirty="0">
                <a:latin typeface="Franklin Gothic Book" panose="020B0503020102020204" pitchFamily="34" charset="0"/>
              </a:rPr>
              <a:t>Results in modeled available groundwater that can be used to evaluate permit applications</a:t>
            </a:r>
          </a:p>
        </p:txBody>
      </p:sp>
      <p:sp>
        <p:nvSpPr>
          <p:cNvPr id="7" name="Title 1">
            <a:extLst>
              <a:ext uri="{FF2B5EF4-FFF2-40B4-BE49-F238E27FC236}">
                <a16:creationId xmlns:a16="http://schemas.microsoft.com/office/drawing/2014/main" id="{F40AC9B1-A647-FF61-4EDE-AF92636F19E6}"/>
              </a:ext>
            </a:extLst>
          </p:cNvPr>
          <p:cNvSpPr txBox="1">
            <a:spLocks noGrp="1"/>
          </p:cNvSpPr>
          <p:nvPr>
            <p:ph type="title" idx="4294967295"/>
          </p:nvPr>
        </p:nvSpPr>
        <p:spPr>
          <a:xfrm>
            <a:off x="589005" y="361821"/>
            <a:ext cx="1160299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accent2">
                    <a:lumMod val="50000"/>
                  </a:schemeClr>
                </a:solidFill>
                <a:effectLst/>
                <a:uLnTx/>
                <a:uFillTx/>
                <a:latin typeface="Franklin Gothic Heavy" panose="020B0903020102020204" pitchFamily="34" charset="0"/>
                <a:ea typeface="Segoe UI Black" panose="020B0A02040204020203" pitchFamily="34" charset="0"/>
                <a:cs typeface="+mj-cs"/>
              </a:rPr>
              <a:t>Why DFCs matter</a:t>
            </a:r>
            <a:endParaRPr kumimoji="0" lang="en-US" sz="5400" b="0" i="0" u="none" strike="noStrike" kern="1200" cap="none" spc="0" normalizeH="0" baseline="0" noProof="0" dirty="0">
              <a:ln>
                <a:noFill/>
              </a:ln>
              <a:solidFill>
                <a:srgbClr val="4CA2C8"/>
              </a:solidFill>
              <a:effectLst/>
              <a:uLnTx/>
              <a:uFillTx/>
              <a:latin typeface="Franklin Gothic Heavy" panose="020B0903020102020204" pitchFamily="34" charset="0"/>
              <a:ea typeface="Segoe UI Black" panose="020B0A02040204020203" pitchFamily="34" charset="0"/>
              <a:cs typeface="+mj-cs"/>
            </a:endParaRPr>
          </a:p>
        </p:txBody>
      </p:sp>
    </p:spTree>
    <p:extLst>
      <p:ext uri="{BB962C8B-B14F-4D97-AF65-F5344CB8AC3E}">
        <p14:creationId xmlns:p14="http://schemas.microsoft.com/office/powerpoint/2010/main" val="1870700741"/>
      </p:ext>
    </p:extLst>
  </p:cSld>
  <p:clrMapOvr>
    <a:masterClrMapping/>
  </p:clrMapOvr>
  <mc:AlternateContent xmlns:mc="http://schemas.openxmlformats.org/markup-compatibility/2006" xmlns:p14="http://schemas.microsoft.com/office/powerpoint/2010/main">
    <mc:Choice Requires="p14">
      <p:transition spd="slow" p14:dur="2000" advTm="41559"/>
    </mc:Choice>
    <mc:Fallback xmlns="">
      <p:transition spd="slow" advTm="415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367615B-9DAA-8562-FD03-91D945570E31}"/>
              </a:ext>
            </a:extLst>
          </p:cNvPr>
          <p:cNvSpPr>
            <a:spLocks noGrp="1"/>
          </p:cNvSpPr>
          <p:nvPr>
            <p:ph type="title" idx="4294967295"/>
          </p:nvPr>
        </p:nvSpPr>
        <p:spPr>
          <a:xfrm>
            <a:off x="669925" y="1127125"/>
            <a:ext cx="1085215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420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lumMod val="65000"/>
                    <a:lumOff val="35000"/>
                  </a:schemeClr>
                </a:solidFill>
                <a:effectLst/>
                <a:uLnTx/>
                <a:uFillTx/>
                <a:latin typeface="Franklin Gothic Medium" panose="020B0603020102020204" pitchFamily="34" charset="0"/>
                <a:ea typeface="+mn-ea"/>
                <a:cs typeface="Segoe UI" panose="020B0502040204020203" pitchFamily="34" charset="0"/>
              </a:rPr>
              <a:t>This presentation was created by TWDB Groundwater Division staff for general educational purposes. </a:t>
            </a:r>
          </a:p>
          <a:p>
            <a:pPr marL="0" marR="0" lvl="0" indent="0" algn="ctr" defTabSz="914400" rtl="0" eaLnBrk="1" fontAlgn="auto" latinLnBrk="0" hangingPunct="1">
              <a:lnSpc>
                <a:spcPct val="100000"/>
              </a:lnSpc>
              <a:spcBef>
                <a:spcPts val="0"/>
              </a:spcBef>
              <a:spcAft>
                <a:spcPts val="420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lumMod val="65000"/>
                    <a:lumOff val="35000"/>
                  </a:schemeClr>
                </a:solidFill>
                <a:effectLst/>
                <a:uLnTx/>
                <a:uFillTx/>
                <a:latin typeface="Franklin Gothic Medium" panose="020B0603020102020204" pitchFamily="34" charset="0"/>
                <a:ea typeface="+mn-ea"/>
                <a:cs typeface="Segoe UI" panose="020B0502040204020203" pitchFamily="34" charset="0"/>
              </a:rPr>
              <a:t>We hope this slide deck is useful in communicating the joint groundwater planning process, and the steps required to get from desired future conditions to modeled available groundwater.</a:t>
            </a:r>
          </a:p>
        </p:txBody>
      </p:sp>
    </p:spTree>
    <p:extLst>
      <p:ext uri="{BB962C8B-B14F-4D97-AF65-F5344CB8AC3E}">
        <p14:creationId xmlns:p14="http://schemas.microsoft.com/office/powerpoint/2010/main" val="193171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7B1A3EA-4921-43D9-9D27-4E2515B2FD6C}"/>
              </a:ext>
            </a:extLst>
          </p:cNvPr>
          <p:cNvSpPr txBox="1">
            <a:spLocks/>
          </p:cNvSpPr>
          <p:nvPr/>
        </p:nvSpPr>
        <p:spPr>
          <a:xfrm>
            <a:off x="2362202" y="1757365"/>
            <a:ext cx="7677151" cy="4546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400"/>
              </a:spcBef>
              <a:spcAft>
                <a:spcPts val="1200"/>
              </a:spcAft>
              <a:buNone/>
            </a:pPr>
            <a:r>
              <a:rPr lang="en-US" sz="3200" dirty="0">
                <a:latin typeface="Franklin Gothic Book" panose="020B0503020102020204" pitchFamily="34" charset="0"/>
              </a:rPr>
              <a:t>Modeled available groundwater = water availability components that feed into regional water plans and state water plan</a:t>
            </a:r>
          </a:p>
          <a:p>
            <a:pPr marL="0" indent="0">
              <a:lnSpc>
                <a:spcPct val="110000"/>
              </a:lnSpc>
              <a:spcBef>
                <a:spcPts val="2400"/>
              </a:spcBef>
              <a:spcAft>
                <a:spcPts val="1200"/>
              </a:spcAft>
              <a:buNone/>
            </a:pPr>
            <a:r>
              <a:rPr lang="en-US" sz="3200" dirty="0">
                <a:latin typeface="Franklin Gothic Book" panose="020B0503020102020204" pitchFamily="34" charset="0"/>
              </a:rPr>
              <a:t>Influence policy and resource management decisions that affect all Texans</a:t>
            </a:r>
          </a:p>
        </p:txBody>
      </p:sp>
      <p:sp>
        <p:nvSpPr>
          <p:cNvPr id="5" name="Title 1">
            <a:extLst>
              <a:ext uri="{FF2B5EF4-FFF2-40B4-BE49-F238E27FC236}">
                <a16:creationId xmlns:a16="http://schemas.microsoft.com/office/drawing/2014/main" id="{7455DDFE-84CF-56EA-D724-FBE5F01693CF}"/>
              </a:ext>
            </a:extLst>
          </p:cNvPr>
          <p:cNvSpPr txBox="1">
            <a:spLocks noGrp="1"/>
          </p:cNvSpPr>
          <p:nvPr>
            <p:ph type="title" idx="4294967295"/>
          </p:nvPr>
        </p:nvSpPr>
        <p:spPr>
          <a:xfrm>
            <a:off x="589005" y="361821"/>
            <a:ext cx="1160299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accent2">
                    <a:lumMod val="50000"/>
                  </a:schemeClr>
                </a:solidFill>
                <a:effectLst/>
                <a:uLnTx/>
                <a:uFillTx/>
                <a:latin typeface="Franklin Gothic Heavy" panose="020B0903020102020204" pitchFamily="34" charset="0"/>
                <a:ea typeface="Segoe UI Black" panose="020B0A02040204020203" pitchFamily="34" charset="0"/>
                <a:cs typeface="+mj-cs"/>
              </a:rPr>
              <a:t>Why DFCs matter</a:t>
            </a:r>
            <a:endParaRPr kumimoji="0" lang="en-US" sz="5400" b="0" i="0" u="none" strike="noStrike" kern="1200" cap="none" spc="0" normalizeH="0" baseline="0" noProof="0" dirty="0">
              <a:ln>
                <a:noFill/>
              </a:ln>
              <a:solidFill>
                <a:srgbClr val="4CA2C8"/>
              </a:solidFill>
              <a:effectLst/>
              <a:uLnTx/>
              <a:uFillTx/>
              <a:latin typeface="Franklin Gothic Heavy" panose="020B0903020102020204" pitchFamily="34" charset="0"/>
              <a:ea typeface="Segoe UI Black" panose="020B0A02040204020203" pitchFamily="34" charset="0"/>
              <a:cs typeface="+mj-cs"/>
            </a:endParaRPr>
          </a:p>
        </p:txBody>
      </p:sp>
    </p:spTree>
    <p:extLst>
      <p:ext uri="{BB962C8B-B14F-4D97-AF65-F5344CB8AC3E}">
        <p14:creationId xmlns:p14="http://schemas.microsoft.com/office/powerpoint/2010/main" val="4292884065"/>
      </p:ext>
    </p:extLst>
  </p:cSld>
  <p:clrMapOvr>
    <a:masterClrMapping/>
  </p:clrMapOvr>
  <mc:AlternateContent xmlns:mc="http://schemas.openxmlformats.org/markup-compatibility/2006" xmlns:p14="http://schemas.microsoft.com/office/powerpoint/2010/main">
    <mc:Choice Requires="p14">
      <p:transition spd="slow" p14:dur="2000" advTm="29415"/>
    </mc:Choice>
    <mc:Fallback xmlns="">
      <p:transition spd="slow" advTm="2941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325DA2-F029-E7C4-E609-35646F3B1D40}"/>
              </a:ext>
            </a:extLst>
          </p:cNvPr>
          <p:cNvSpPr>
            <a:spLocks noGrp="1"/>
          </p:cNvSpPr>
          <p:nvPr>
            <p:ph type="title"/>
          </p:nvPr>
        </p:nvSpPr>
        <p:spPr>
          <a:xfrm>
            <a:off x="2671176" y="925525"/>
            <a:ext cx="6236202" cy="3321621"/>
          </a:xfrm>
        </p:spPr>
        <p:txBody>
          <a:bodyPr>
            <a:normAutofit/>
          </a:bodyPr>
          <a:lstStyle/>
          <a:p>
            <a:pPr>
              <a:lnSpc>
                <a:spcPct val="100000"/>
              </a:lnSpc>
            </a:pPr>
            <a:r>
              <a:rPr lang="en-US" sz="6600" dirty="0">
                <a:latin typeface="Franklin Gothic Heavy" panose="020B0903020102020204" pitchFamily="34" charset="0"/>
              </a:rPr>
              <a:t>DFC Process</a:t>
            </a:r>
          </a:p>
        </p:txBody>
      </p:sp>
      <p:pic>
        <p:nvPicPr>
          <p:cNvPr id="2" name="Graphic 1" descr="Gears with solid fill">
            <a:extLst>
              <a:ext uri="{FF2B5EF4-FFF2-40B4-BE49-F238E27FC236}">
                <a16:creationId xmlns:a16="http://schemas.microsoft.com/office/drawing/2014/main" id="{85F87151-43FA-9C8A-4237-5615CCCF62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8697" y="2162058"/>
            <a:ext cx="2189863" cy="2189863"/>
          </a:xfrm>
          <a:prstGeom prst="rect">
            <a:avLst/>
          </a:prstGeom>
        </p:spPr>
      </p:pic>
    </p:spTree>
    <p:extLst>
      <p:ext uri="{BB962C8B-B14F-4D97-AF65-F5344CB8AC3E}">
        <p14:creationId xmlns:p14="http://schemas.microsoft.com/office/powerpoint/2010/main" val="2826868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raphic showing flow on the process, where GCDs &amp; advisors in the GMA determine DFCs (the policy), and that TWDB uses groundwater availability models (the science), to come up with modeled available groundwater (the groundwater availability) that will be used by GCDs and regional water planning groups. ">
            <a:extLst>
              <a:ext uri="{FF2B5EF4-FFF2-40B4-BE49-F238E27FC236}">
                <a16:creationId xmlns:a16="http://schemas.microsoft.com/office/drawing/2014/main" id="{E43FC1EC-F213-3536-8DAB-CFE277A20B7A}"/>
              </a:ext>
            </a:extLst>
          </p:cNvPr>
          <p:cNvGrpSpPr/>
          <p:nvPr/>
        </p:nvGrpSpPr>
        <p:grpSpPr>
          <a:xfrm>
            <a:off x="142502" y="1349064"/>
            <a:ext cx="11818790" cy="3875110"/>
            <a:chOff x="142502" y="1349064"/>
            <a:chExt cx="11818790" cy="3875110"/>
          </a:xfrm>
        </p:grpSpPr>
        <p:cxnSp>
          <p:nvCxnSpPr>
            <p:cNvPr id="58" name="Straight Arrow Connector 57">
              <a:extLst>
                <a:ext uri="{FF2B5EF4-FFF2-40B4-BE49-F238E27FC236}">
                  <a16:creationId xmlns:a16="http://schemas.microsoft.com/office/drawing/2014/main" id="{F8142C3D-A515-4C93-21EE-0DA784FD6CDE}"/>
                </a:ext>
                <a:ext uri="{C183D7F6-B498-43B3-948B-1728B52AA6E4}">
                  <adec:decorative xmlns:adec="http://schemas.microsoft.com/office/drawing/2017/decorative" val="1"/>
                </a:ext>
              </a:extLst>
            </p:cNvPr>
            <p:cNvCxnSpPr/>
            <p:nvPr/>
          </p:nvCxnSpPr>
          <p:spPr>
            <a:xfrm>
              <a:off x="9846140" y="2635613"/>
              <a:ext cx="494755" cy="0"/>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F416349-B124-2C3C-887F-0D9BB920BC2F}"/>
                </a:ext>
                <a:ext uri="{C183D7F6-B498-43B3-948B-1728B52AA6E4}">
                  <adec:decorative xmlns:adec="http://schemas.microsoft.com/office/drawing/2017/decorative" val="1"/>
                </a:ext>
              </a:extLst>
            </p:cNvPr>
            <p:cNvCxnSpPr/>
            <p:nvPr/>
          </p:nvCxnSpPr>
          <p:spPr>
            <a:xfrm>
              <a:off x="7363857" y="2651150"/>
              <a:ext cx="515193" cy="0"/>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BE23134-6531-0728-B874-F0F1269A4326}"/>
                </a:ext>
                <a:ext uri="{C183D7F6-B498-43B3-948B-1728B52AA6E4}">
                  <adec:decorative xmlns:adec="http://schemas.microsoft.com/office/drawing/2017/decorative" val="1"/>
                </a:ext>
              </a:extLst>
            </p:cNvPr>
            <p:cNvCxnSpPr/>
            <p:nvPr/>
          </p:nvCxnSpPr>
          <p:spPr>
            <a:xfrm>
              <a:off x="4951659" y="2651150"/>
              <a:ext cx="454229" cy="0"/>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FAAE61-864B-481C-9FB6-749C75936D04}"/>
                </a:ext>
                <a:ext uri="{C183D7F6-B498-43B3-948B-1728B52AA6E4}">
                  <adec:decorative xmlns:adec="http://schemas.microsoft.com/office/drawing/2017/decorative" val="1"/>
                </a:ext>
              </a:extLst>
            </p:cNvPr>
            <p:cNvCxnSpPr>
              <a:cxnSpLocks/>
            </p:cNvCxnSpPr>
            <p:nvPr/>
          </p:nvCxnSpPr>
          <p:spPr>
            <a:xfrm flipV="1">
              <a:off x="2522962" y="2651150"/>
              <a:ext cx="450871" cy="1"/>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A9D49E11-6BB6-19A4-D992-BC02C4246818}"/>
                </a:ext>
              </a:extLst>
            </p:cNvPr>
            <p:cNvGrpSpPr/>
            <p:nvPr/>
          </p:nvGrpSpPr>
          <p:grpSpPr>
            <a:xfrm>
              <a:off x="142502" y="1349064"/>
              <a:ext cx="11818790" cy="2432324"/>
              <a:chOff x="193639" y="2290573"/>
              <a:chExt cx="11818790" cy="2432324"/>
            </a:xfrm>
          </p:grpSpPr>
          <p:grpSp>
            <p:nvGrpSpPr>
              <p:cNvPr id="30" name="Group 29">
                <a:extLst>
                  <a:ext uri="{FF2B5EF4-FFF2-40B4-BE49-F238E27FC236}">
                    <a16:creationId xmlns:a16="http://schemas.microsoft.com/office/drawing/2014/main" id="{CDAA3C5F-0B00-45A9-DC61-A4B4B5B0A662}"/>
                  </a:ext>
                </a:extLst>
              </p:cNvPr>
              <p:cNvGrpSpPr/>
              <p:nvPr/>
            </p:nvGrpSpPr>
            <p:grpSpPr>
              <a:xfrm>
                <a:off x="3146179" y="2607641"/>
                <a:ext cx="1980482" cy="1974784"/>
                <a:chOff x="3563390" y="2607642"/>
                <a:chExt cx="1980482" cy="1974784"/>
              </a:xfrm>
            </p:grpSpPr>
            <p:sp>
              <p:nvSpPr>
                <p:cNvPr id="18" name="Oval 17">
                  <a:extLst>
                    <a:ext uri="{FF2B5EF4-FFF2-40B4-BE49-F238E27FC236}">
                      <a16:creationId xmlns:a16="http://schemas.microsoft.com/office/drawing/2014/main" id="{78396554-47EC-5EC9-7341-0F3E883C5FAD}"/>
                    </a:ext>
                  </a:extLst>
                </p:cNvPr>
                <p:cNvSpPr/>
                <p:nvPr/>
              </p:nvSpPr>
              <p:spPr>
                <a:xfrm>
                  <a:off x="3569088" y="2607642"/>
                  <a:ext cx="1974784" cy="1974784"/>
                </a:xfrm>
                <a:prstGeom prst="ellipse">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8D736E9-1365-D202-25F7-3A8C48052EAE}"/>
                    </a:ext>
                  </a:extLst>
                </p:cNvPr>
                <p:cNvSpPr txBox="1"/>
                <p:nvPr/>
              </p:nvSpPr>
              <p:spPr>
                <a:xfrm>
                  <a:off x="3563390" y="2925541"/>
                  <a:ext cx="1974784" cy="1200329"/>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Desired future conditions</a:t>
                  </a:r>
                </a:p>
              </p:txBody>
            </p:sp>
          </p:grpSp>
          <p:grpSp>
            <p:nvGrpSpPr>
              <p:cNvPr id="22" name="Group 21">
                <a:extLst>
                  <a:ext uri="{FF2B5EF4-FFF2-40B4-BE49-F238E27FC236}">
                    <a16:creationId xmlns:a16="http://schemas.microsoft.com/office/drawing/2014/main" id="{EA96F7A9-9887-234D-FF94-8EDF570B4499}"/>
                  </a:ext>
                </a:extLst>
              </p:cNvPr>
              <p:cNvGrpSpPr/>
              <p:nvPr/>
            </p:nvGrpSpPr>
            <p:grpSpPr>
              <a:xfrm>
                <a:off x="193639" y="2290573"/>
                <a:ext cx="2507367" cy="2394383"/>
                <a:chOff x="164293" y="567314"/>
                <a:chExt cx="2507367" cy="2394383"/>
              </a:xfrm>
            </p:grpSpPr>
            <p:grpSp>
              <p:nvGrpSpPr>
                <p:cNvPr id="23" name="Group 22">
                  <a:extLst>
                    <a:ext uri="{FF2B5EF4-FFF2-40B4-BE49-F238E27FC236}">
                      <a16:creationId xmlns:a16="http://schemas.microsoft.com/office/drawing/2014/main" id="{1C4B603A-CBFD-695D-2EF4-1FE1891331E8}"/>
                    </a:ext>
                  </a:extLst>
                </p:cNvPr>
                <p:cNvGrpSpPr/>
                <p:nvPr/>
              </p:nvGrpSpPr>
              <p:grpSpPr>
                <a:xfrm>
                  <a:off x="199207" y="567314"/>
                  <a:ext cx="2463445" cy="2394383"/>
                  <a:chOff x="-703149" y="-1031389"/>
                  <a:chExt cx="3931725" cy="3821498"/>
                </a:xfrm>
              </p:grpSpPr>
              <p:sp>
                <p:nvSpPr>
                  <p:cNvPr id="26" name="Rectangle: Rounded Corners 25">
                    <a:extLst>
                      <a:ext uri="{FF2B5EF4-FFF2-40B4-BE49-F238E27FC236}">
                        <a16:creationId xmlns:a16="http://schemas.microsoft.com/office/drawing/2014/main" id="{A6CBD465-0DB0-36F6-AD75-4BF6DB300FAF}"/>
                      </a:ext>
                    </a:extLst>
                  </p:cNvPr>
                  <p:cNvSpPr/>
                  <p:nvPr/>
                </p:nvSpPr>
                <p:spPr>
                  <a:xfrm>
                    <a:off x="960272" y="-117900"/>
                    <a:ext cx="2268304" cy="2115633"/>
                  </a:xfrm>
                  <a:prstGeom prst="roundRect">
                    <a:avLst>
                      <a:gd name="adj" fmla="val 18062"/>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58A98CEF-056E-E645-D711-BB0FE040AB69}"/>
                      </a:ext>
                    </a:extLst>
                  </p:cNvPr>
                  <p:cNvSpPr/>
                  <p:nvPr/>
                </p:nvSpPr>
                <p:spPr>
                  <a:xfrm>
                    <a:off x="-703149" y="-1031389"/>
                    <a:ext cx="2339221" cy="3821498"/>
                  </a:xfrm>
                  <a:prstGeom prst="roundRect">
                    <a:avLst>
                      <a:gd name="adj" fmla="val 4221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grpSp>
            <p:sp>
              <p:nvSpPr>
                <p:cNvPr id="24" name="TextBox 23">
                  <a:extLst>
                    <a:ext uri="{FF2B5EF4-FFF2-40B4-BE49-F238E27FC236}">
                      <a16:creationId xmlns:a16="http://schemas.microsoft.com/office/drawing/2014/main" id="{B311C133-AC9F-7F5F-07DD-94A839B452F4}"/>
                    </a:ext>
                  </a:extLst>
                </p:cNvPr>
                <p:cNvSpPr txBox="1"/>
                <p:nvPr/>
              </p:nvSpPr>
              <p:spPr>
                <a:xfrm>
                  <a:off x="164293" y="1241739"/>
                  <a:ext cx="1535483" cy="830997"/>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GCDs &amp;</a:t>
                  </a:r>
                </a:p>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advisors</a:t>
                  </a:r>
                  <a:endParaRPr lang="en-US" sz="2400" dirty="0">
                    <a:solidFill>
                      <a:srgbClr val="D6710C"/>
                    </a:solidFill>
                    <a:latin typeface="Franklin Gothic Book" panose="020B0503020102020204" pitchFamily="34" charset="0"/>
                    <a:cs typeface="Segoe UI Semibold" panose="020B0702040204020203" pitchFamily="34" charset="0"/>
                  </a:endParaRPr>
                </a:p>
              </p:txBody>
            </p:sp>
            <p:sp>
              <p:nvSpPr>
                <p:cNvPr id="25" name="TextBox 24">
                  <a:extLst>
                    <a:ext uri="{FF2B5EF4-FFF2-40B4-BE49-F238E27FC236}">
                      <a16:creationId xmlns:a16="http://schemas.microsoft.com/office/drawing/2014/main" id="{446DFD5C-9C69-1BDA-A7FC-C1C9E706E154}"/>
                    </a:ext>
                  </a:extLst>
                </p:cNvPr>
                <p:cNvSpPr txBox="1"/>
                <p:nvPr/>
              </p:nvSpPr>
              <p:spPr>
                <a:xfrm>
                  <a:off x="1568808" y="1509658"/>
                  <a:ext cx="1102852" cy="461665"/>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GMA</a:t>
                  </a:r>
                </a:p>
              </p:txBody>
            </p:sp>
          </p:grpSp>
          <p:grpSp>
            <p:nvGrpSpPr>
              <p:cNvPr id="31" name="Group 30">
                <a:extLst>
                  <a:ext uri="{FF2B5EF4-FFF2-40B4-BE49-F238E27FC236}">
                    <a16:creationId xmlns:a16="http://schemas.microsoft.com/office/drawing/2014/main" id="{10A43384-34BA-D434-F5A1-EF4D924E2559}"/>
                  </a:ext>
                </a:extLst>
              </p:cNvPr>
              <p:cNvGrpSpPr/>
              <p:nvPr/>
            </p:nvGrpSpPr>
            <p:grpSpPr>
              <a:xfrm>
                <a:off x="5341734" y="2607641"/>
                <a:ext cx="2465838" cy="1974784"/>
                <a:chOff x="5774272" y="2607641"/>
                <a:chExt cx="2465838" cy="1974784"/>
              </a:xfrm>
            </p:grpSpPr>
            <p:sp>
              <p:nvSpPr>
                <p:cNvPr id="17" name="Oval 16">
                  <a:extLst>
                    <a:ext uri="{FF2B5EF4-FFF2-40B4-BE49-F238E27FC236}">
                      <a16:creationId xmlns:a16="http://schemas.microsoft.com/office/drawing/2014/main" id="{12EC9627-B576-DD59-81E9-23912FF77D3F}"/>
                    </a:ext>
                  </a:extLst>
                </p:cNvPr>
                <p:cNvSpPr/>
                <p:nvPr/>
              </p:nvSpPr>
              <p:spPr>
                <a:xfrm>
                  <a:off x="6019799" y="2607641"/>
                  <a:ext cx="1974784" cy="1974784"/>
                </a:xfrm>
                <a:prstGeom prst="ellipse">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BDAFEE57-25A2-7525-4EC8-F00F0BFB9A57}"/>
                    </a:ext>
                  </a:extLst>
                </p:cNvPr>
                <p:cNvSpPr txBox="1"/>
                <p:nvPr/>
              </p:nvSpPr>
              <p:spPr>
                <a:xfrm>
                  <a:off x="5774272" y="2810203"/>
                  <a:ext cx="2465838" cy="1569660"/>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TWDB groundwater availability models</a:t>
                  </a:r>
                </a:p>
              </p:txBody>
            </p:sp>
          </p:grpSp>
          <p:grpSp>
            <p:nvGrpSpPr>
              <p:cNvPr id="33" name="Group 32">
                <a:extLst>
                  <a:ext uri="{FF2B5EF4-FFF2-40B4-BE49-F238E27FC236}">
                    <a16:creationId xmlns:a16="http://schemas.microsoft.com/office/drawing/2014/main" id="{957FF617-BF45-96C7-D62B-71175DA4C005}"/>
                  </a:ext>
                </a:extLst>
              </p:cNvPr>
              <p:cNvGrpSpPr/>
              <p:nvPr/>
            </p:nvGrpSpPr>
            <p:grpSpPr>
              <a:xfrm>
                <a:off x="7831711" y="2607641"/>
                <a:ext cx="2465838" cy="1974784"/>
                <a:chOff x="8311417" y="2607641"/>
                <a:chExt cx="2465838" cy="1974784"/>
              </a:xfrm>
            </p:grpSpPr>
            <p:sp>
              <p:nvSpPr>
                <p:cNvPr id="19" name="Oval 18">
                  <a:extLst>
                    <a:ext uri="{FF2B5EF4-FFF2-40B4-BE49-F238E27FC236}">
                      <a16:creationId xmlns:a16="http://schemas.microsoft.com/office/drawing/2014/main" id="{91B23BDC-4E89-3759-DCF0-3CDD67F82A02}"/>
                    </a:ext>
                  </a:extLst>
                </p:cNvPr>
                <p:cNvSpPr/>
                <p:nvPr/>
              </p:nvSpPr>
              <p:spPr>
                <a:xfrm>
                  <a:off x="8556944" y="2607641"/>
                  <a:ext cx="1974784" cy="1974784"/>
                </a:xfrm>
                <a:prstGeom prst="ellips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6C950D66-4D68-EB62-5992-E06E1341DDFC}"/>
                    </a:ext>
                  </a:extLst>
                </p:cNvPr>
                <p:cNvSpPr txBox="1"/>
                <p:nvPr/>
              </p:nvSpPr>
              <p:spPr>
                <a:xfrm>
                  <a:off x="8311417" y="2887601"/>
                  <a:ext cx="2465838" cy="1200329"/>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Modeled available groundwater</a:t>
                  </a:r>
                </a:p>
              </p:txBody>
            </p:sp>
          </p:grpSp>
          <p:grpSp>
            <p:nvGrpSpPr>
              <p:cNvPr id="48" name="Group 47">
                <a:extLst>
                  <a:ext uri="{FF2B5EF4-FFF2-40B4-BE49-F238E27FC236}">
                    <a16:creationId xmlns:a16="http://schemas.microsoft.com/office/drawing/2014/main" id="{60AFC8F9-D6EF-7703-21C4-8D3ADD8BA270}"/>
                  </a:ext>
                </a:extLst>
              </p:cNvPr>
              <p:cNvGrpSpPr/>
              <p:nvPr/>
            </p:nvGrpSpPr>
            <p:grpSpPr>
              <a:xfrm>
                <a:off x="10546777" y="2328514"/>
                <a:ext cx="1465652" cy="2394383"/>
                <a:chOff x="8624621" y="4101796"/>
                <a:chExt cx="1465652" cy="2394383"/>
              </a:xfrm>
            </p:grpSpPr>
            <p:sp>
              <p:nvSpPr>
                <p:cNvPr id="46" name="Rectangle: Rounded Corners 45">
                  <a:extLst>
                    <a:ext uri="{FF2B5EF4-FFF2-40B4-BE49-F238E27FC236}">
                      <a16:creationId xmlns:a16="http://schemas.microsoft.com/office/drawing/2014/main" id="{5F27A4F6-DEB8-4E78-31AF-FF9116E57C7C}"/>
                    </a:ext>
                  </a:extLst>
                </p:cNvPr>
                <p:cNvSpPr/>
                <p:nvPr/>
              </p:nvSpPr>
              <p:spPr>
                <a:xfrm>
                  <a:off x="8624621" y="4101796"/>
                  <a:ext cx="1465652" cy="2394383"/>
                </a:xfrm>
                <a:prstGeom prst="roundRect">
                  <a:avLst>
                    <a:gd name="adj" fmla="val 4221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47" name="TextBox 46">
                  <a:extLst>
                    <a:ext uri="{FF2B5EF4-FFF2-40B4-BE49-F238E27FC236}">
                      <a16:creationId xmlns:a16="http://schemas.microsoft.com/office/drawing/2014/main" id="{C124C720-B4FD-659A-55FF-E033F22F4B31}"/>
                    </a:ext>
                  </a:extLst>
                </p:cNvPr>
                <p:cNvSpPr txBox="1"/>
                <p:nvPr/>
              </p:nvSpPr>
              <p:spPr>
                <a:xfrm>
                  <a:off x="8734995" y="4684956"/>
                  <a:ext cx="1244903" cy="1200329"/>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GCDs </a:t>
                  </a:r>
                  <a:b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b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&amp; RWPGs</a:t>
                  </a:r>
                </a:p>
              </p:txBody>
            </p:sp>
          </p:grpSp>
        </p:grpSp>
        <p:sp>
          <p:nvSpPr>
            <p:cNvPr id="59" name="TextBox 58">
              <a:extLst>
                <a:ext uri="{FF2B5EF4-FFF2-40B4-BE49-F238E27FC236}">
                  <a16:creationId xmlns:a16="http://schemas.microsoft.com/office/drawing/2014/main" id="{06E8C084-5A2A-558E-7DF4-C3BF15ACA1BE}"/>
                </a:ext>
              </a:extLst>
            </p:cNvPr>
            <p:cNvSpPr txBox="1"/>
            <p:nvPr/>
          </p:nvSpPr>
          <p:spPr>
            <a:xfrm>
              <a:off x="3326049" y="4416750"/>
              <a:ext cx="1512770" cy="461665"/>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Demi" panose="020B0703020102020204" pitchFamily="34" charset="0"/>
                  <a:cs typeface="Segoe UI Semibold" panose="020B0702040204020203" pitchFamily="34" charset="0"/>
                </a:rPr>
                <a:t>Policy</a:t>
              </a:r>
            </a:p>
          </p:txBody>
        </p:sp>
        <p:sp>
          <p:nvSpPr>
            <p:cNvPr id="60" name="TextBox 59">
              <a:extLst>
                <a:ext uri="{FF2B5EF4-FFF2-40B4-BE49-F238E27FC236}">
                  <a16:creationId xmlns:a16="http://schemas.microsoft.com/office/drawing/2014/main" id="{601411C5-1777-B133-D1E3-6E55DA1CDCBB}"/>
                </a:ext>
              </a:extLst>
            </p:cNvPr>
            <p:cNvSpPr txBox="1"/>
            <p:nvPr/>
          </p:nvSpPr>
          <p:spPr>
            <a:xfrm>
              <a:off x="5767131" y="4402682"/>
              <a:ext cx="1512770" cy="461665"/>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Demi" panose="020B0703020102020204" pitchFamily="34" charset="0"/>
                  <a:cs typeface="Segoe UI Semibold" panose="020B0702040204020203" pitchFamily="34" charset="0"/>
                </a:rPr>
                <a:t>Science</a:t>
              </a:r>
            </a:p>
          </p:txBody>
        </p:sp>
        <p:sp>
          <p:nvSpPr>
            <p:cNvPr id="61" name="TextBox 60">
              <a:extLst>
                <a:ext uri="{FF2B5EF4-FFF2-40B4-BE49-F238E27FC236}">
                  <a16:creationId xmlns:a16="http://schemas.microsoft.com/office/drawing/2014/main" id="{AB782037-464C-3515-A631-A777CA915657}"/>
                </a:ext>
              </a:extLst>
            </p:cNvPr>
            <p:cNvSpPr txBox="1"/>
            <p:nvPr/>
          </p:nvSpPr>
          <p:spPr>
            <a:xfrm>
              <a:off x="7939299" y="4393177"/>
              <a:ext cx="2148388" cy="830997"/>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Demi" panose="020B0703020102020204" pitchFamily="34" charset="0"/>
                  <a:cs typeface="Segoe UI Semibold" panose="020B0702040204020203" pitchFamily="34" charset="0"/>
                </a:rPr>
                <a:t>Groundwater availability</a:t>
              </a:r>
            </a:p>
          </p:txBody>
        </p:sp>
        <p:sp>
          <p:nvSpPr>
            <p:cNvPr id="62" name="Arrow: Right 61">
              <a:extLst>
                <a:ext uri="{FF2B5EF4-FFF2-40B4-BE49-F238E27FC236}">
                  <a16:creationId xmlns:a16="http://schemas.microsoft.com/office/drawing/2014/main" id="{9673CB95-98B5-F01E-12E5-87379F5F92BE}"/>
                </a:ext>
                <a:ext uri="{C183D7F6-B498-43B3-948B-1728B52AA6E4}">
                  <adec:decorative xmlns:adec="http://schemas.microsoft.com/office/drawing/2017/decorative" val="1"/>
                </a:ext>
              </a:extLst>
            </p:cNvPr>
            <p:cNvSpPr/>
            <p:nvPr/>
          </p:nvSpPr>
          <p:spPr>
            <a:xfrm rot="16200000">
              <a:off x="3804032" y="3837930"/>
              <a:ext cx="556805" cy="390066"/>
            </a:xfrm>
            <a:prstGeom prst="rightArrow">
              <a:avLst>
                <a:gd name="adj1" fmla="val 35574"/>
                <a:gd name="adj2" fmla="val 57213"/>
              </a:avLst>
            </a:prstGeom>
            <a:solidFill>
              <a:schemeClr val="accent3">
                <a:lumMod val="60000"/>
                <a:lumOff val="40000"/>
              </a:schemeClr>
            </a:solidFill>
            <a:ln w="28575" cap="rnd">
              <a:solidFill>
                <a:schemeClr val="accent3">
                  <a:lumMod val="60000"/>
                  <a:lumOff val="40000"/>
                </a:schemeClr>
              </a:solidFill>
              <a:prstDash val="solid"/>
              <a:round/>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Arrow: Right 62">
              <a:extLst>
                <a:ext uri="{FF2B5EF4-FFF2-40B4-BE49-F238E27FC236}">
                  <a16:creationId xmlns:a16="http://schemas.microsoft.com/office/drawing/2014/main" id="{F31DC7BB-8B92-053D-924C-DF8AD3021E3B}"/>
                </a:ext>
                <a:ext uri="{C183D7F6-B498-43B3-948B-1728B52AA6E4}">
                  <adec:decorative xmlns:adec="http://schemas.microsoft.com/office/drawing/2017/decorative" val="1"/>
                </a:ext>
              </a:extLst>
            </p:cNvPr>
            <p:cNvSpPr/>
            <p:nvPr/>
          </p:nvSpPr>
          <p:spPr>
            <a:xfrm rot="16200000">
              <a:off x="6244527" y="3837930"/>
              <a:ext cx="556805" cy="390066"/>
            </a:xfrm>
            <a:prstGeom prst="rightArrow">
              <a:avLst>
                <a:gd name="adj1" fmla="val 35574"/>
                <a:gd name="adj2" fmla="val 57213"/>
              </a:avLst>
            </a:prstGeom>
            <a:solidFill>
              <a:schemeClr val="accent3">
                <a:lumMod val="60000"/>
                <a:lumOff val="40000"/>
              </a:schemeClr>
            </a:solidFill>
            <a:ln w="28575" cap="rnd">
              <a:solidFill>
                <a:schemeClr val="accent3">
                  <a:lumMod val="60000"/>
                  <a:lumOff val="40000"/>
                </a:schemeClr>
              </a:solidFill>
              <a:prstDash val="solid"/>
              <a:round/>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rrow: Right 63">
              <a:extLst>
                <a:ext uri="{FF2B5EF4-FFF2-40B4-BE49-F238E27FC236}">
                  <a16:creationId xmlns:a16="http://schemas.microsoft.com/office/drawing/2014/main" id="{F32D398D-50F4-45D7-CA89-5BB928F127C4}"/>
                </a:ext>
                <a:ext uri="{C183D7F6-B498-43B3-948B-1728B52AA6E4}">
                  <adec:decorative xmlns:adec="http://schemas.microsoft.com/office/drawing/2017/decorative" val="1"/>
                </a:ext>
              </a:extLst>
            </p:cNvPr>
            <p:cNvSpPr/>
            <p:nvPr/>
          </p:nvSpPr>
          <p:spPr>
            <a:xfrm rot="16200000">
              <a:off x="8738800" y="3837930"/>
              <a:ext cx="556805" cy="390066"/>
            </a:xfrm>
            <a:prstGeom prst="rightArrow">
              <a:avLst>
                <a:gd name="adj1" fmla="val 35574"/>
                <a:gd name="adj2" fmla="val 60819"/>
              </a:avLst>
            </a:prstGeom>
            <a:solidFill>
              <a:schemeClr val="accent3">
                <a:lumMod val="60000"/>
                <a:lumOff val="40000"/>
              </a:schemeClr>
            </a:solidFill>
            <a:ln w="28575" cap="rnd">
              <a:solidFill>
                <a:schemeClr val="accent3">
                  <a:lumMod val="60000"/>
                  <a:lumOff val="40000"/>
                </a:schemeClr>
              </a:solidFill>
              <a:prstDash val="solid"/>
              <a:round/>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7850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E37207A5-545B-408A-8D08-DBE3B4BCFB17}"/>
              </a:ext>
            </a:extLst>
          </p:cNvPr>
          <p:cNvSpPr txBox="1"/>
          <p:nvPr/>
        </p:nvSpPr>
        <p:spPr>
          <a:xfrm>
            <a:off x="2807843" y="1516429"/>
            <a:ext cx="2180762" cy="2593082"/>
          </a:xfrm>
          <a:prstGeom prst="rect">
            <a:avLst/>
          </a:prstGeom>
          <a:noFill/>
        </p:spPr>
        <p:txBody>
          <a:bodyPr wrap="square" lIns="68644" tIns="34322" rIns="68644" bIns="34322" rtlCol="0">
            <a:spAutoFit/>
          </a:bodyPr>
          <a:lstStyle/>
          <a:p>
            <a:pPr algn="ctr" defTabSz="914400">
              <a:defRPr/>
            </a:pPr>
            <a:r>
              <a:rPr lang="en-US" sz="2400" dirty="0">
                <a:solidFill>
                  <a:schemeClr val="tx1">
                    <a:lumMod val="75000"/>
                    <a:lumOff val="25000"/>
                  </a:schemeClr>
                </a:solidFill>
                <a:latin typeface="Franklin Gothic Book" panose="020B0503020102020204" pitchFamily="34" charset="0"/>
              </a:rPr>
              <a:t>90-day public comment period</a:t>
            </a:r>
          </a:p>
          <a:p>
            <a:pPr algn="ctr" defTabSz="914400">
              <a:spcBef>
                <a:spcPts val="2400"/>
              </a:spcBef>
              <a:defRPr/>
            </a:pPr>
            <a:r>
              <a:rPr lang="en-US" sz="2400" dirty="0">
                <a:solidFill>
                  <a:schemeClr val="tx1">
                    <a:lumMod val="75000"/>
                    <a:lumOff val="25000"/>
                  </a:schemeClr>
                </a:solidFill>
                <a:latin typeface="Franklin Gothic Book" panose="020B0503020102020204" pitchFamily="34" charset="0"/>
              </a:rPr>
              <a:t>Each district has a public hearing</a:t>
            </a:r>
          </a:p>
        </p:txBody>
      </p:sp>
      <p:grpSp>
        <p:nvGrpSpPr>
          <p:cNvPr id="51" name="Group 50" descr="Graphic showing the process in Texas Water Code Chapter 36.108 which outlines the DFC process. GMA’s propose DFCs for adoption and go through a 90-day public comment period, during which each GCD holds a public hearing. Then they finally adopt DFCs and submit a report called an explanatory report that documents all the work the districts did during the joint planning round. The GMA also submits any modeling files they used in determining DFCs.">
            <a:extLst>
              <a:ext uri="{FF2B5EF4-FFF2-40B4-BE49-F238E27FC236}">
                <a16:creationId xmlns:a16="http://schemas.microsoft.com/office/drawing/2014/main" id="{B5D6B2F4-D6A2-4880-BFF3-90618D1AA83C}"/>
              </a:ext>
            </a:extLst>
          </p:cNvPr>
          <p:cNvGrpSpPr/>
          <p:nvPr/>
        </p:nvGrpSpPr>
        <p:grpSpPr>
          <a:xfrm>
            <a:off x="487567" y="1533385"/>
            <a:ext cx="11213630" cy="2593084"/>
            <a:chOff x="482448" y="1509819"/>
            <a:chExt cx="8225346" cy="1902061"/>
          </a:xfrm>
        </p:grpSpPr>
        <p:sp>
          <p:nvSpPr>
            <p:cNvPr id="49" name="Down Arrow 10">
              <a:extLst>
                <a:ext uri="{FF2B5EF4-FFF2-40B4-BE49-F238E27FC236}">
                  <a16:creationId xmlns:a16="http://schemas.microsoft.com/office/drawing/2014/main" id="{F1650F17-8E24-4788-A9D1-1F697C7E4200}"/>
                </a:ext>
              </a:extLst>
            </p:cNvPr>
            <p:cNvSpPr/>
            <p:nvPr/>
          </p:nvSpPr>
          <p:spPr>
            <a:xfrm rot="16200000">
              <a:off x="5995960" y="1741641"/>
              <a:ext cx="268226" cy="1359154"/>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schemeClr val="tx1">
                    <a:lumMod val="75000"/>
                    <a:lumOff val="25000"/>
                  </a:schemeClr>
                </a:solidFill>
                <a:latin typeface="Franklin Gothic Book" panose="020B0503020102020204" pitchFamily="34" charset="0"/>
              </a:endParaRPr>
            </a:p>
          </p:txBody>
        </p:sp>
        <p:sp>
          <p:nvSpPr>
            <p:cNvPr id="47" name="Down Arrow 10">
              <a:extLst>
                <a:ext uri="{FF2B5EF4-FFF2-40B4-BE49-F238E27FC236}">
                  <a16:creationId xmlns:a16="http://schemas.microsoft.com/office/drawing/2014/main" id="{3D717472-6B41-47DB-81C6-D41565628D26}"/>
                </a:ext>
              </a:extLst>
            </p:cNvPr>
            <p:cNvSpPr/>
            <p:nvPr/>
          </p:nvSpPr>
          <p:spPr>
            <a:xfrm rot="16200000">
              <a:off x="2840206" y="1750260"/>
              <a:ext cx="268226" cy="1341916"/>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schemeClr val="tx1">
                    <a:lumMod val="75000"/>
                    <a:lumOff val="25000"/>
                  </a:schemeClr>
                </a:solidFill>
                <a:latin typeface="Franklin Gothic Book" panose="020B0503020102020204" pitchFamily="34" charset="0"/>
              </a:endParaRPr>
            </a:p>
          </p:txBody>
        </p:sp>
        <p:grpSp>
          <p:nvGrpSpPr>
            <p:cNvPr id="2" name="Group 1">
              <a:extLst>
                <a:ext uri="{FF2B5EF4-FFF2-40B4-BE49-F238E27FC236}">
                  <a16:creationId xmlns:a16="http://schemas.microsoft.com/office/drawing/2014/main" id="{7BA89B0B-B82F-4205-9CA8-6A05357B621C}"/>
                </a:ext>
              </a:extLst>
            </p:cNvPr>
            <p:cNvGrpSpPr/>
            <p:nvPr/>
          </p:nvGrpSpPr>
          <p:grpSpPr>
            <a:xfrm>
              <a:off x="482448" y="1509819"/>
              <a:ext cx="1902059" cy="1902060"/>
              <a:chOff x="122840" y="204008"/>
              <a:chExt cx="1902059" cy="1902060"/>
            </a:xfrm>
          </p:grpSpPr>
          <p:sp>
            <p:nvSpPr>
              <p:cNvPr id="46" name="Oval 45">
                <a:extLst>
                  <a:ext uri="{FF2B5EF4-FFF2-40B4-BE49-F238E27FC236}">
                    <a16:creationId xmlns:a16="http://schemas.microsoft.com/office/drawing/2014/main" id="{3693068E-4B7B-422C-8D3C-1AA3A0F1C582}"/>
                  </a:ext>
                </a:extLst>
              </p:cNvPr>
              <p:cNvSpPr/>
              <p:nvPr/>
            </p:nvSpPr>
            <p:spPr>
              <a:xfrm>
                <a:off x="122840" y="204008"/>
                <a:ext cx="1902059" cy="1902060"/>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chemeClr val="tx1">
                      <a:lumMod val="75000"/>
                      <a:lumOff val="25000"/>
                    </a:schemeClr>
                  </a:solidFill>
                  <a:latin typeface="Franklin Gothic Book" panose="020B0503020102020204" pitchFamily="34" charset="0"/>
                </a:endParaRPr>
              </a:p>
            </p:txBody>
          </p:sp>
          <p:sp>
            <p:nvSpPr>
              <p:cNvPr id="14" name="TextBox 13">
                <a:extLst>
                  <a:ext uri="{FF2B5EF4-FFF2-40B4-BE49-F238E27FC236}">
                    <a16:creationId xmlns:a16="http://schemas.microsoft.com/office/drawing/2014/main" id="{6C855F8F-C716-4C36-8C6A-BE2162E02C03}"/>
                  </a:ext>
                </a:extLst>
              </p:cNvPr>
              <p:cNvSpPr txBox="1"/>
              <p:nvPr/>
            </p:nvSpPr>
            <p:spPr>
              <a:xfrm>
                <a:off x="204422" y="646463"/>
                <a:ext cx="1764770" cy="925609"/>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proposes</a:t>
                </a:r>
              </a:p>
              <a:p>
                <a:pPr algn="ctr" defTabSz="914400">
                  <a:defRPr/>
                </a:pPr>
                <a:r>
                  <a:rPr lang="en-US" sz="2800" dirty="0">
                    <a:solidFill>
                      <a:schemeClr val="tx1">
                        <a:lumMod val="75000"/>
                        <a:lumOff val="25000"/>
                      </a:schemeClr>
                    </a:solidFill>
                    <a:latin typeface="Franklin Gothic Medium" panose="020B0603020102020204" pitchFamily="34" charset="0"/>
                  </a:rPr>
                  <a:t>to adopt DFCs</a:t>
                </a:r>
              </a:p>
              <a:p>
                <a:pPr algn="ctr" defTabSz="914400">
                  <a:defRPr/>
                </a:pPr>
                <a:r>
                  <a:rPr lang="en-US" sz="2000" dirty="0">
                    <a:solidFill>
                      <a:schemeClr val="tx1">
                        <a:lumMod val="75000"/>
                        <a:lumOff val="25000"/>
                      </a:schemeClr>
                    </a:solidFill>
                    <a:latin typeface="Franklin Gothic Book" panose="020B0503020102020204" pitchFamily="34" charset="0"/>
                  </a:rPr>
                  <a:t>by May 1, 2026</a:t>
                </a:r>
              </a:p>
            </p:txBody>
          </p:sp>
        </p:grpSp>
        <p:grpSp>
          <p:nvGrpSpPr>
            <p:cNvPr id="15" name="Group 14">
              <a:extLst>
                <a:ext uri="{FF2B5EF4-FFF2-40B4-BE49-F238E27FC236}">
                  <a16:creationId xmlns:a16="http://schemas.microsoft.com/office/drawing/2014/main" id="{2BA987B4-1029-4E17-8554-E113D081575D}"/>
                </a:ext>
              </a:extLst>
            </p:cNvPr>
            <p:cNvGrpSpPr/>
            <p:nvPr/>
          </p:nvGrpSpPr>
          <p:grpSpPr>
            <a:xfrm>
              <a:off x="3645277" y="1509820"/>
              <a:ext cx="1902061" cy="1902060"/>
              <a:chOff x="5406872" y="232340"/>
              <a:chExt cx="1969770" cy="1969770"/>
            </a:xfrm>
          </p:grpSpPr>
          <p:sp>
            <p:nvSpPr>
              <p:cNvPr id="16" name="Oval 15">
                <a:extLst>
                  <a:ext uri="{FF2B5EF4-FFF2-40B4-BE49-F238E27FC236}">
                    <a16:creationId xmlns:a16="http://schemas.microsoft.com/office/drawing/2014/main" id="{F1A9B7B9-E668-4E7C-8ACE-47131E79E1BF}"/>
                  </a:ext>
                </a:extLst>
              </p:cNvPr>
              <p:cNvSpPr/>
              <p:nvPr/>
            </p:nvSpPr>
            <p:spPr>
              <a:xfrm>
                <a:off x="5406872" y="232340"/>
                <a:ext cx="1969770" cy="1969770"/>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chemeClr val="tx1">
                      <a:lumMod val="75000"/>
                      <a:lumOff val="25000"/>
                    </a:schemeClr>
                  </a:solidFill>
                  <a:latin typeface="Franklin Gothic Book" panose="020B0503020102020204" pitchFamily="34" charset="0"/>
                </a:endParaRPr>
              </a:p>
            </p:txBody>
          </p:sp>
          <p:sp>
            <p:nvSpPr>
              <p:cNvPr id="17" name="TextBox 16">
                <a:extLst>
                  <a:ext uri="{FF2B5EF4-FFF2-40B4-BE49-F238E27FC236}">
                    <a16:creationId xmlns:a16="http://schemas.microsoft.com/office/drawing/2014/main" id="{DDA9A861-0C98-446E-A01E-56713C3E7AFB}"/>
                  </a:ext>
                </a:extLst>
              </p:cNvPr>
              <p:cNvSpPr txBox="1"/>
              <p:nvPr/>
            </p:nvSpPr>
            <p:spPr>
              <a:xfrm>
                <a:off x="5565452" y="734874"/>
                <a:ext cx="1723408" cy="958559"/>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adopts</a:t>
                </a:r>
              </a:p>
              <a:p>
                <a:pPr algn="ctr" defTabSz="914400">
                  <a:defRPr/>
                </a:pPr>
                <a:r>
                  <a:rPr lang="en-US" sz="2800" dirty="0">
                    <a:solidFill>
                      <a:schemeClr val="tx1">
                        <a:lumMod val="75000"/>
                        <a:lumOff val="25000"/>
                      </a:schemeClr>
                    </a:solidFill>
                    <a:latin typeface="Franklin Gothic Medium" panose="020B0603020102020204" pitchFamily="34" charset="0"/>
                  </a:rPr>
                  <a:t>DFCs</a:t>
                </a:r>
              </a:p>
              <a:p>
                <a:pPr algn="ctr" defTabSz="914400">
                  <a:defRPr/>
                </a:pPr>
                <a:r>
                  <a:rPr lang="en-US" sz="2000" dirty="0">
                    <a:solidFill>
                      <a:schemeClr val="tx1">
                        <a:lumMod val="75000"/>
                        <a:lumOff val="25000"/>
                      </a:schemeClr>
                    </a:solidFill>
                    <a:latin typeface="Franklin Gothic Book" panose="020B0503020102020204" pitchFamily="34" charset="0"/>
                  </a:rPr>
                  <a:t>by January 5, 2027</a:t>
                </a:r>
              </a:p>
            </p:txBody>
          </p:sp>
        </p:grpSp>
        <p:grpSp>
          <p:nvGrpSpPr>
            <p:cNvPr id="18" name="Group 17">
              <a:extLst>
                <a:ext uri="{FF2B5EF4-FFF2-40B4-BE49-F238E27FC236}">
                  <a16:creationId xmlns:a16="http://schemas.microsoft.com/office/drawing/2014/main" id="{2F7F63AD-C77C-450A-835F-A3568F76EC6E}"/>
                </a:ext>
              </a:extLst>
            </p:cNvPr>
            <p:cNvGrpSpPr/>
            <p:nvPr/>
          </p:nvGrpSpPr>
          <p:grpSpPr>
            <a:xfrm>
              <a:off x="6809649" y="1511360"/>
              <a:ext cx="1898145" cy="1888081"/>
              <a:chOff x="5395654" y="5209796"/>
              <a:chExt cx="1980270" cy="1969770"/>
            </a:xfrm>
            <a:solidFill>
              <a:schemeClr val="accent1">
                <a:lumMod val="20000"/>
                <a:lumOff val="80000"/>
              </a:schemeClr>
            </a:solidFill>
          </p:grpSpPr>
          <p:sp>
            <p:nvSpPr>
              <p:cNvPr id="19" name="Oval 18">
                <a:extLst>
                  <a:ext uri="{FF2B5EF4-FFF2-40B4-BE49-F238E27FC236}">
                    <a16:creationId xmlns:a16="http://schemas.microsoft.com/office/drawing/2014/main" id="{227CE01E-FAFB-4A91-A461-60C6133D54DF}"/>
                  </a:ext>
                </a:extLst>
              </p:cNvPr>
              <p:cNvSpPr/>
              <p:nvPr/>
            </p:nvSpPr>
            <p:spPr>
              <a:xfrm>
                <a:off x="5395654" y="5209796"/>
                <a:ext cx="1969770" cy="1969770"/>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chemeClr val="tx1">
                      <a:lumMod val="75000"/>
                      <a:lumOff val="25000"/>
                    </a:schemeClr>
                  </a:solidFill>
                  <a:latin typeface="Franklin Gothic Book" panose="020B0503020102020204" pitchFamily="34" charset="0"/>
                </a:endParaRPr>
              </a:p>
            </p:txBody>
          </p:sp>
          <p:sp>
            <p:nvSpPr>
              <p:cNvPr id="20" name="TextBox 19">
                <a:extLst>
                  <a:ext uri="{FF2B5EF4-FFF2-40B4-BE49-F238E27FC236}">
                    <a16:creationId xmlns:a16="http://schemas.microsoft.com/office/drawing/2014/main" id="{61E9C90A-E7C5-4350-AEDA-CFA693FADF33}"/>
                  </a:ext>
                </a:extLst>
              </p:cNvPr>
              <p:cNvSpPr txBox="1"/>
              <p:nvPr/>
            </p:nvSpPr>
            <p:spPr>
              <a:xfrm>
                <a:off x="5425673" y="5563463"/>
                <a:ext cx="1950251" cy="1295392"/>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submits</a:t>
                </a:r>
              </a:p>
              <a:p>
                <a:pPr algn="ctr" defTabSz="914400">
                  <a:defRPr/>
                </a:pPr>
                <a:r>
                  <a:rPr lang="en-US" sz="2800" dirty="0">
                    <a:solidFill>
                      <a:schemeClr val="tx1">
                        <a:lumMod val="75000"/>
                        <a:lumOff val="25000"/>
                      </a:schemeClr>
                    </a:solidFill>
                    <a:latin typeface="Franklin Gothic Medium" panose="020B0603020102020204" pitchFamily="34" charset="0"/>
                  </a:rPr>
                  <a:t>explanatory</a:t>
                </a:r>
              </a:p>
              <a:p>
                <a:pPr algn="ctr" defTabSz="914400">
                  <a:defRPr/>
                </a:pPr>
                <a:r>
                  <a:rPr lang="en-US" sz="2800" dirty="0">
                    <a:solidFill>
                      <a:schemeClr val="tx1">
                        <a:lumMod val="75000"/>
                        <a:lumOff val="25000"/>
                      </a:schemeClr>
                    </a:solidFill>
                    <a:latin typeface="Franklin Gothic Medium" panose="020B0603020102020204" pitchFamily="34" charset="0"/>
                  </a:rPr>
                  <a:t>report to TWDB</a:t>
                </a:r>
              </a:p>
              <a:p>
                <a:pPr algn="ctr" defTabSz="914400">
                  <a:defRPr/>
                </a:pPr>
                <a:r>
                  <a:rPr lang="en-US" sz="2000" dirty="0">
                    <a:solidFill>
                      <a:schemeClr val="tx1">
                        <a:lumMod val="75000"/>
                        <a:lumOff val="25000"/>
                      </a:schemeClr>
                    </a:solidFill>
                    <a:latin typeface="Franklin Gothic Book" panose="020B0503020102020204" pitchFamily="34" charset="0"/>
                  </a:rPr>
                  <a:t>with model files</a:t>
                </a:r>
              </a:p>
            </p:txBody>
          </p:sp>
        </p:grpSp>
      </p:grpSp>
    </p:spTree>
    <p:extLst>
      <p:ext uri="{BB962C8B-B14F-4D97-AF65-F5344CB8AC3E}">
        <p14:creationId xmlns:p14="http://schemas.microsoft.com/office/powerpoint/2010/main" val="1653031734"/>
      </p:ext>
    </p:extLst>
  </p:cSld>
  <p:clrMapOvr>
    <a:masterClrMapping/>
  </p:clrMapOvr>
  <mc:AlternateContent xmlns:mc="http://schemas.openxmlformats.org/markup-compatibility/2006" xmlns:p14="http://schemas.microsoft.com/office/powerpoint/2010/main">
    <mc:Choice Requires="p14">
      <p:transition spd="slow" p14:dur="2000" advTm="44048"/>
    </mc:Choice>
    <mc:Fallback xmlns="">
      <p:transition spd="slow" advTm="4404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raphic repeated from previous slide showing the process in Texas Water Code Chapter 36.108 which outlines the DFC process. GMA’s propose DFCs for adoption and go through a 90-day public comment period, during which each GCD holds a public hearing. Then they finally adopt DFCs and submit a report called an explanatory report that documents all the work the districts did during the joint planning round. The GMA also submits any modeling files they used in determining DFCs. Additional information includes joint planning meetings happen before DFC proposal and a suggestion that it a good time for stakeholder involvement is now, at the beginning of joint planning round, far before any DFC proposals happen.">
            <a:extLst>
              <a:ext uri="{FF2B5EF4-FFF2-40B4-BE49-F238E27FC236}">
                <a16:creationId xmlns:a16="http://schemas.microsoft.com/office/drawing/2014/main" id="{03DCB852-8E60-4067-E75E-3EE7D0D37609}"/>
              </a:ext>
            </a:extLst>
          </p:cNvPr>
          <p:cNvGrpSpPr/>
          <p:nvPr/>
        </p:nvGrpSpPr>
        <p:grpSpPr>
          <a:xfrm>
            <a:off x="267111" y="1516429"/>
            <a:ext cx="11646280" cy="6342343"/>
            <a:chOff x="267111" y="1516429"/>
            <a:chExt cx="11646280" cy="6342343"/>
          </a:xfrm>
        </p:grpSpPr>
        <p:sp>
          <p:nvSpPr>
            <p:cNvPr id="48" name="TextBox 47">
              <a:extLst>
                <a:ext uri="{FF2B5EF4-FFF2-40B4-BE49-F238E27FC236}">
                  <a16:creationId xmlns:a16="http://schemas.microsoft.com/office/drawing/2014/main" id="{436E2C0C-C11F-4CC1-9683-E6BF82B3CF14}"/>
                </a:ext>
              </a:extLst>
            </p:cNvPr>
            <p:cNvSpPr txBox="1"/>
            <p:nvPr/>
          </p:nvSpPr>
          <p:spPr>
            <a:xfrm>
              <a:off x="909023" y="4931530"/>
              <a:ext cx="2975716" cy="1177310"/>
            </a:xfrm>
            <a:prstGeom prst="rect">
              <a:avLst/>
            </a:prstGeom>
            <a:noFill/>
          </p:spPr>
          <p:txBody>
            <a:bodyPr wrap="square" lIns="68644" tIns="34322" rIns="68644" bIns="34322" rtlCol="0">
              <a:spAutoFit/>
            </a:bodyPr>
            <a:lstStyle/>
            <a:p>
              <a:pPr algn="ctr" defTabSz="914400">
                <a:defRPr/>
              </a:pPr>
              <a:r>
                <a:rPr lang="en-US" sz="2400" dirty="0">
                  <a:solidFill>
                    <a:prstClr val="black"/>
                  </a:solidFill>
                  <a:latin typeface="Franklin Gothic Book" panose="020B0503020102020204" pitchFamily="34" charset="0"/>
                </a:rPr>
                <a:t>Joint planning meetings leading up to DFC proposal</a:t>
              </a:r>
            </a:p>
          </p:txBody>
        </p:sp>
        <p:cxnSp>
          <p:nvCxnSpPr>
            <p:cNvPr id="25" name="Connector: Curved 24">
              <a:extLst>
                <a:ext uri="{FF2B5EF4-FFF2-40B4-BE49-F238E27FC236}">
                  <a16:creationId xmlns:a16="http://schemas.microsoft.com/office/drawing/2014/main" id="{62D243F6-75BF-4E05-BF21-B1F41AD34E9B}"/>
                </a:ext>
                <a:ext uri="{C183D7F6-B498-43B3-948B-1728B52AA6E4}">
                  <adec:decorative xmlns:adec="http://schemas.microsoft.com/office/drawing/2017/decorative" val="1"/>
                </a:ext>
              </a:extLst>
            </p:cNvPr>
            <p:cNvCxnSpPr>
              <a:cxnSpLocks/>
            </p:cNvCxnSpPr>
            <p:nvPr/>
          </p:nvCxnSpPr>
          <p:spPr>
            <a:xfrm flipH="1" flipV="1">
              <a:off x="267111" y="3532714"/>
              <a:ext cx="1025096" cy="1702987"/>
            </a:xfrm>
            <a:prstGeom prst="straightConnector1">
              <a:avLst/>
            </a:prstGeom>
            <a:ln w="104775">
              <a:solidFill>
                <a:srgbClr val="F39231"/>
              </a:solidFill>
              <a:tailEnd type="triangle"/>
            </a:ln>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9972D8AF-88B9-42AF-9D90-83E74F9ACE3F}"/>
                </a:ext>
              </a:extLst>
            </p:cNvPr>
            <p:cNvSpPr txBox="1">
              <a:spLocks/>
            </p:cNvSpPr>
            <p:nvPr/>
          </p:nvSpPr>
          <p:spPr>
            <a:xfrm>
              <a:off x="5448722" y="4788025"/>
              <a:ext cx="6464669" cy="30707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1200"/>
                </a:spcBef>
                <a:spcAft>
                  <a:spcPts val="1200"/>
                </a:spcAft>
                <a:buNone/>
              </a:pPr>
              <a:r>
                <a:rPr lang="en-US" sz="2400" dirty="0">
                  <a:solidFill>
                    <a:srgbClr val="D6710C"/>
                  </a:solidFill>
                  <a:latin typeface="Franklin Gothic Book" panose="020B0503020102020204" pitchFamily="34" charset="0"/>
                </a:rPr>
                <a:t>Good time for stakeholder involvement is now, at the beginning of joint planning round, far before any DFC proposals happen</a:t>
              </a:r>
            </a:p>
          </p:txBody>
        </p:sp>
        <p:sp>
          <p:nvSpPr>
            <p:cNvPr id="41" name="Star: 5 Points 40">
              <a:extLst>
                <a:ext uri="{FF2B5EF4-FFF2-40B4-BE49-F238E27FC236}">
                  <a16:creationId xmlns:a16="http://schemas.microsoft.com/office/drawing/2014/main" id="{1BD06D28-3DF1-4D24-9620-AF315781C453}"/>
                </a:ext>
                <a:ext uri="{C183D7F6-B498-43B3-948B-1728B52AA6E4}">
                  <adec:decorative xmlns:adec="http://schemas.microsoft.com/office/drawing/2017/decorative" val="1"/>
                </a:ext>
              </a:extLst>
            </p:cNvPr>
            <p:cNvSpPr/>
            <p:nvPr/>
          </p:nvSpPr>
          <p:spPr>
            <a:xfrm>
              <a:off x="5043782" y="4816888"/>
              <a:ext cx="404940" cy="378293"/>
            </a:xfrm>
            <a:prstGeom prst="star5">
              <a:avLst>
                <a:gd name="adj" fmla="val 24268"/>
                <a:gd name="hf" fmla="val 105146"/>
                <a:gd name="vf" fmla="val 110557"/>
              </a:avLst>
            </a:prstGeom>
            <a:solidFill>
              <a:srgbClr val="F39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302D27E-2E74-6D5F-A42C-34C585C2AAA7}"/>
                </a:ext>
              </a:extLst>
            </p:cNvPr>
            <p:cNvSpPr txBox="1"/>
            <p:nvPr/>
          </p:nvSpPr>
          <p:spPr>
            <a:xfrm>
              <a:off x="2807843" y="1516429"/>
              <a:ext cx="2180762" cy="2593082"/>
            </a:xfrm>
            <a:prstGeom prst="rect">
              <a:avLst/>
            </a:prstGeom>
            <a:noFill/>
          </p:spPr>
          <p:txBody>
            <a:bodyPr wrap="square" lIns="68644" tIns="34322" rIns="68644" bIns="34322" rtlCol="0">
              <a:spAutoFit/>
            </a:bodyPr>
            <a:lstStyle/>
            <a:p>
              <a:pPr algn="ctr" defTabSz="914400">
                <a:defRPr/>
              </a:pPr>
              <a:r>
                <a:rPr lang="en-US" sz="2400" dirty="0">
                  <a:solidFill>
                    <a:schemeClr val="tx1">
                      <a:lumMod val="75000"/>
                      <a:lumOff val="25000"/>
                    </a:schemeClr>
                  </a:solidFill>
                  <a:latin typeface="Franklin Gothic Book" panose="020B0503020102020204" pitchFamily="34" charset="0"/>
                </a:rPr>
                <a:t>90-day public comment period</a:t>
              </a:r>
            </a:p>
            <a:p>
              <a:pPr algn="ctr" defTabSz="914400">
                <a:spcBef>
                  <a:spcPts val="2400"/>
                </a:spcBef>
                <a:defRPr/>
              </a:pPr>
              <a:r>
                <a:rPr lang="en-US" sz="2400" dirty="0">
                  <a:solidFill>
                    <a:schemeClr val="tx1">
                      <a:lumMod val="75000"/>
                      <a:lumOff val="25000"/>
                    </a:schemeClr>
                  </a:solidFill>
                  <a:latin typeface="Franklin Gothic Book" panose="020B0503020102020204" pitchFamily="34" charset="0"/>
                </a:rPr>
                <a:t>Each district has a public hearing</a:t>
              </a:r>
            </a:p>
          </p:txBody>
        </p:sp>
        <p:grpSp>
          <p:nvGrpSpPr>
            <p:cNvPr id="4" name="Group 3" descr="Same graphic as previous slide Graphic showing the process in Texas Water Code Chapter 36.108 which outlines the DFC process. GMA’s propose DFCs for adoption and go through a 90-day public comment period, during which each GCD holds a public hearing. Then they finally adopt DFCs and submit a report called an explanatory report that documents all the work the districts did during the joint planning round. The GMA also submits any modeling files they used in determining DFCs. With additional information that joint planning meetings occur before DFCs are adopted and that ">
              <a:extLst>
                <a:ext uri="{FF2B5EF4-FFF2-40B4-BE49-F238E27FC236}">
                  <a16:creationId xmlns:a16="http://schemas.microsoft.com/office/drawing/2014/main" id="{869DFA62-4387-9BCD-EF40-E5203DF6649C}"/>
                </a:ext>
              </a:extLst>
            </p:cNvPr>
            <p:cNvGrpSpPr/>
            <p:nvPr/>
          </p:nvGrpSpPr>
          <p:grpSpPr>
            <a:xfrm>
              <a:off x="487567" y="1533385"/>
              <a:ext cx="11213630" cy="2593084"/>
              <a:chOff x="482448" y="1509819"/>
              <a:chExt cx="8225346" cy="1902061"/>
            </a:xfrm>
          </p:grpSpPr>
          <p:sp>
            <p:nvSpPr>
              <p:cNvPr id="5" name="Down Arrow 10">
                <a:extLst>
                  <a:ext uri="{FF2B5EF4-FFF2-40B4-BE49-F238E27FC236}">
                    <a16:creationId xmlns:a16="http://schemas.microsoft.com/office/drawing/2014/main" id="{A1FB2B0A-E1DA-3AF8-4406-D1D7F5A8B203}"/>
                  </a:ext>
                </a:extLst>
              </p:cNvPr>
              <p:cNvSpPr/>
              <p:nvPr/>
            </p:nvSpPr>
            <p:spPr>
              <a:xfrm rot="16200000">
                <a:off x="5995960" y="1741641"/>
                <a:ext cx="268226" cy="1359154"/>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schemeClr val="tx1">
                      <a:lumMod val="75000"/>
                      <a:lumOff val="25000"/>
                    </a:schemeClr>
                  </a:solidFill>
                  <a:latin typeface="Franklin Gothic Book" panose="020B0503020102020204" pitchFamily="34" charset="0"/>
                </a:endParaRPr>
              </a:p>
            </p:txBody>
          </p:sp>
          <p:sp>
            <p:nvSpPr>
              <p:cNvPr id="6" name="Down Arrow 10">
                <a:extLst>
                  <a:ext uri="{FF2B5EF4-FFF2-40B4-BE49-F238E27FC236}">
                    <a16:creationId xmlns:a16="http://schemas.microsoft.com/office/drawing/2014/main" id="{E6CF23BD-A4D6-33EF-245A-FED60664B472}"/>
                  </a:ext>
                </a:extLst>
              </p:cNvPr>
              <p:cNvSpPr/>
              <p:nvPr/>
            </p:nvSpPr>
            <p:spPr>
              <a:xfrm rot="16200000">
                <a:off x="2840206" y="1750260"/>
                <a:ext cx="268226" cy="1341916"/>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schemeClr val="tx1">
                      <a:lumMod val="75000"/>
                      <a:lumOff val="25000"/>
                    </a:schemeClr>
                  </a:solidFill>
                  <a:latin typeface="Franklin Gothic Book" panose="020B0503020102020204" pitchFamily="34" charset="0"/>
                </a:endParaRPr>
              </a:p>
            </p:txBody>
          </p:sp>
          <p:grpSp>
            <p:nvGrpSpPr>
              <p:cNvPr id="7" name="Group 6">
                <a:extLst>
                  <a:ext uri="{FF2B5EF4-FFF2-40B4-BE49-F238E27FC236}">
                    <a16:creationId xmlns:a16="http://schemas.microsoft.com/office/drawing/2014/main" id="{C4C5EBB1-2C63-6363-D54E-C1FEBC001CB4}"/>
                  </a:ext>
                </a:extLst>
              </p:cNvPr>
              <p:cNvGrpSpPr/>
              <p:nvPr/>
            </p:nvGrpSpPr>
            <p:grpSpPr>
              <a:xfrm>
                <a:off x="482448" y="1509819"/>
                <a:ext cx="1902059" cy="1902060"/>
                <a:chOff x="122840" y="204008"/>
                <a:chExt cx="1902059" cy="1902060"/>
              </a:xfrm>
            </p:grpSpPr>
            <p:sp>
              <p:nvSpPr>
                <p:cNvPr id="21" name="Oval 20">
                  <a:extLst>
                    <a:ext uri="{FF2B5EF4-FFF2-40B4-BE49-F238E27FC236}">
                      <a16:creationId xmlns:a16="http://schemas.microsoft.com/office/drawing/2014/main" id="{9CDF9D98-F722-9303-1AC9-DB2E5BBBF6B5}"/>
                    </a:ext>
                  </a:extLst>
                </p:cNvPr>
                <p:cNvSpPr/>
                <p:nvPr/>
              </p:nvSpPr>
              <p:spPr>
                <a:xfrm>
                  <a:off x="122840" y="204008"/>
                  <a:ext cx="1902059" cy="1902060"/>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chemeClr val="tx1">
                        <a:lumMod val="75000"/>
                        <a:lumOff val="25000"/>
                      </a:schemeClr>
                    </a:solidFill>
                    <a:latin typeface="Franklin Gothic Book" panose="020B0503020102020204" pitchFamily="34" charset="0"/>
                  </a:endParaRPr>
                </a:p>
              </p:txBody>
            </p:sp>
            <p:sp>
              <p:nvSpPr>
                <p:cNvPr id="22" name="TextBox 21">
                  <a:extLst>
                    <a:ext uri="{FF2B5EF4-FFF2-40B4-BE49-F238E27FC236}">
                      <a16:creationId xmlns:a16="http://schemas.microsoft.com/office/drawing/2014/main" id="{606C40C5-96E2-75E2-5FF2-DD5CDE01B147}"/>
                    </a:ext>
                  </a:extLst>
                </p:cNvPr>
                <p:cNvSpPr txBox="1"/>
                <p:nvPr/>
              </p:nvSpPr>
              <p:spPr>
                <a:xfrm>
                  <a:off x="204422" y="646463"/>
                  <a:ext cx="1764770" cy="925609"/>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proposes</a:t>
                  </a:r>
                </a:p>
                <a:p>
                  <a:pPr algn="ctr" defTabSz="914400">
                    <a:defRPr/>
                  </a:pPr>
                  <a:r>
                    <a:rPr lang="en-US" sz="2800" dirty="0">
                      <a:solidFill>
                        <a:schemeClr val="tx1">
                          <a:lumMod val="75000"/>
                          <a:lumOff val="25000"/>
                        </a:schemeClr>
                      </a:solidFill>
                      <a:latin typeface="Franklin Gothic Medium" panose="020B0603020102020204" pitchFamily="34" charset="0"/>
                    </a:rPr>
                    <a:t>to adopt DFCs</a:t>
                  </a:r>
                </a:p>
                <a:p>
                  <a:pPr algn="ctr" defTabSz="914400">
                    <a:defRPr/>
                  </a:pPr>
                  <a:r>
                    <a:rPr lang="en-US" sz="2000" dirty="0">
                      <a:solidFill>
                        <a:schemeClr val="tx1">
                          <a:lumMod val="75000"/>
                          <a:lumOff val="25000"/>
                        </a:schemeClr>
                      </a:solidFill>
                      <a:latin typeface="Franklin Gothic Book" panose="020B0503020102020204" pitchFamily="34" charset="0"/>
                    </a:rPr>
                    <a:t>by May 1, 2026</a:t>
                  </a:r>
                </a:p>
              </p:txBody>
            </p:sp>
          </p:grpSp>
          <p:grpSp>
            <p:nvGrpSpPr>
              <p:cNvPr id="8" name="Group 7">
                <a:extLst>
                  <a:ext uri="{FF2B5EF4-FFF2-40B4-BE49-F238E27FC236}">
                    <a16:creationId xmlns:a16="http://schemas.microsoft.com/office/drawing/2014/main" id="{236CFFC0-CC45-06B8-42A6-35CC232B7FE1}"/>
                  </a:ext>
                </a:extLst>
              </p:cNvPr>
              <p:cNvGrpSpPr/>
              <p:nvPr/>
            </p:nvGrpSpPr>
            <p:grpSpPr>
              <a:xfrm>
                <a:off x="3645277" y="1509820"/>
                <a:ext cx="1902061" cy="1902060"/>
                <a:chOff x="5406872" y="232340"/>
                <a:chExt cx="1969770" cy="1969770"/>
              </a:xfrm>
            </p:grpSpPr>
            <p:sp>
              <p:nvSpPr>
                <p:cNvPr id="12" name="Oval 11">
                  <a:extLst>
                    <a:ext uri="{FF2B5EF4-FFF2-40B4-BE49-F238E27FC236}">
                      <a16:creationId xmlns:a16="http://schemas.microsoft.com/office/drawing/2014/main" id="{6440D868-5721-C66A-1793-35ED2942D9D7}"/>
                    </a:ext>
                  </a:extLst>
                </p:cNvPr>
                <p:cNvSpPr/>
                <p:nvPr/>
              </p:nvSpPr>
              <p:spPr>
                <a:xfrm>
                  <a:off x="5406872" y="232340"/>
                  <a:ext cx="1969770" cy="1969770"/>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chemeClr val="tx1">
                        <a:lumMod val="75000"/>
                        <a:lumOff val="25000"/>
                      </a:schemeClr>
                    </a:solidFill>
                    <a:latin typeface="Franklin Gothic Book" panose="020B0503020102020204" pitchFamily="34" charset="0"/>
                  </a:endParaRPr>
                </a:p>
              </p:txBody>
            </p:sp>
            <p:sp>
              <p:nvSpPr>
                <p:cNvPr id="13" name="TextBox 12">
                  <a:extLst>
                    <a:ext uri="{FF2B5EF4-FFF2-40B4-BE49-F238E27FC236}">
                      <a16:creationId xmlns:a16="http://schemas.microsoft.com/office/drawing/2014/main" id="{3E71006B-F16B-635F-E49E-AC420A8F04C3}"/>
                    </a:ext>
                  </a:extLst>
                </p:cNvPr>
                <p:cNvSpPr txBox="1"/>
                <p:nvPr/>
              </p:nvSpPr>
              <p:spPr>
                <a:xfrm>
                  <a:off x="5565452" y="734874"/>
                  <a:ext cx="1723408" cy="958559"/>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adopts</a:t>
                  </a:r>
                </a:p>
                <a:p>
                  <a:pPr algn="ctr" defTabSz="914400">
                    <a:defRPr/>
                  </a:pPr>
                  <a:r>
                    <a:rPr lang="en-US" sz="2800" dirty="0">
                      <a:solidFill>
                        <a:schemeClr val="tx1">
                          <a:lumMod val="75000"/>
                          <a:lumOff val="25000"/>
                        </a:schemeClr>
                      </a:solidFill>
                      <a:latin typeface="Franklin Gothic Medium" panose="020B0603020102020204" pitchFamily="34" charset="0"/>
                    </a:rPr>
                    <a:t>DFCs</a:t>
                  </a:r>
                </a:p>
                <a:p>
                  <a:pPr algn="ctr" defTabSz="914400">
                    <a:defRPr/>
                  </a:pPr>
                  <a:r>
                    <a:rPr lang="en-US" sz="2000" dirty="0">
                      <a:solidFill>
                        <a:schemeClr val="tx1">
                          <a:lumMod val="75000"/>
                          <a:lumOff val="25000"/>
                        </a:schemeClr>
                      </a:solidFill>
                      <a:latin typeface="Franklin Gothic Book" panose="020B0503020102020204" pitchFamily="34" charset="0"/>
                    </a:rPr>
                    <a:t>by January 5, 2027</a:t>
                  </a:r>
                </a:p>
              </p:txBody>
            </p:sp>
          </p:grpSp>
          <p:grpSp>
            <p:nvGrpSpPr>
              <p:cNvPr id="9" name="Group 8">
                <a:extLst>
                  <a:ext uri="{FF2B5EF4-FFF2-40B4-BE49-F238E27FC236}">
                    <a16:creationId xmlns:a16="http://schemas.microsoft.com/office/drawing/2014/main" id="{A9B0F99E-9AB1-00B6-058B-5C8879354863}"/>
                  </a:ext>
                </a:extLst>
              </p:cNvPr>
              <p:cNvGrpSpPr/>
              <p:nvPr/>
            </p:nvGrpSpPr>
            <p:grpSpPr>
              <a:xfrm>
                <a:off x="6809649" y="1511360"/>
                <a:ext cx="1898145" cy="1888081"/>
                <a:chOff x="5395654" y="5209796"/>
                <a:chExt cx="1980270" cy="1969770"/>
              </a:xfrm>
              <a:solidFill>
                <a:schemeClr val="accent1">
                  <a:lumMod val="20000"/>
                  <a:lumOff val="80000"/>
                </a:schemeClr>
              </a:solidFill>
            </p:grpSpPr>
            <p:sp>
              <p:nvSpPr>
                <p:cNvPr id="10" name="Oval 9">
                  <a:extLst>
                    <a:ext uri="{FF2B5EF4-FFF2-40B4-BE49-F238E27FC236}">
                      <a16:creationId xmlns:a16="http://schemas.microsoft.com/office/drawing/2014/main" id="{D07AD7C2-7F20-2A97-FD79-161BCA3C5AA1}"/>
                    </a:ext>
                  </a:extLst>
                </p:cNvPr>
                <p:cNvSpPr/>
                <p:nvPr/>
              </p:nvSpPr>
              <p:spPr>
                <a:xfrm>
                  <a:off x="5395654" y="5209796"/>
                  <a:ext cx="1969770" cy="1969770"/>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chemeClr val="tx1">
                        <a:lumMod val="75000"/>
                        <a:lumOff val="25000"/>
                      </a:schemeClr>
                    </a:solidFill>
                    <a:latin typeface="Franklin Gothic Book" panose="020B0503020102020204" pitchFamily="34" charset="0"/>
                  </a:endParaRPr>
                </a:p>
              </p:txBody>
            </p:sp>
            <p:sp>
              <p:nvSpPr>
                <p:cNvPr id="11" name="TextBox 10" descr="Graphic repeated from previous slide showing the process in Texas Water Code Chapter 36.108 which outlines the DFC process. GMA’s propose DFCs for adoption and go through a 90-day public comment period, during which each GCD holds a public hearing. Then they finally adopt DFCs and submit a report called an explanatory report that documents all the work the districts did during the joint planning round. The GMA also submits any modeling files they used in determining DFCs. Additional information includes joint planning meetings happen before DFC proposal and a suggestion that it a good time for stakeholder involvement is now, at the beginning of joint planning round, far before any DFC proposals happen.">
                  <a:extLst>
                    <a:ext uri="{FF2B5EF4-FFF2-40B4-BE49-F238E27FC236}">
                      <a16:creationId xmlns:a16="http://schemas.microsoft.com/office/drawing/2014/main" id="{A7F6C3EA-EF8E-FC11-70DB-4A3B09D83473}"/>
                    </a:ext>
                  </a:extLst>
                </p:cNvPr>
                <p:cNvSpPr txBox="1"/>
                <p:nvPr/>
              </p:nvSpPr>
              <p:spPr>
                <a:xfrm>
                  <a:off x="5425673" y="5563463"/>
                  <a:ext cx="1950251" cy="1295392"/>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submits</a:t>
                  </a:r>
                </a:p>
                <a:p>
                  <a:pPr algn="ctr" defTabSz="914400">
                    <a:defRPr/>
                  </a:pPr>
                  <a:r>
                    <a:rPr lang="en-US" sz="2800" dirty="0">
                      <a:solidFill>
                        <a:schemeClr val="tx1">
                          <a:lumMod val="75000"/>
                          <a:lumOff val="25000"/>
                        </a:schemeClr>
                      </a:solidFill>
                      <a:latin typeface="Franklin Gothic Medium" panose="020B0603020102020204" pitchFamily="34" charset="0"/>
                    </a:rPr>
                    <a:t>explanatory</a:t>
                  </a:r>
                </a:p>
                <a:p>
                  <a:pPr algn="ctr" defTabSz="914400">
                    <a:defRPr/>
                  </a:pPr>
                  <a:r>
                    <a:rPr lang="en-US" sz="2800" dirty="0">
                      <a:solidFill>
                        <a:schemeClr val="tx1">
                          <a:lumMod val="75000"/>
                          <a:lumOff val="25000"/>
                        </a:schemeClr>
                      </a:solidFill>
                      <a:latin typeface="Franklin Gothic Medium" panose="020B0603020102020204" pitchFamily="34" charset="0"/>
                    </a:rPr>
                    <a:t>report to TWDB</a:t>
                  </a:r>
                </a:p>
                <a:p>
                  <a:pPr algn="ctr" defTabSz="914400">
                    <a:defRPr/>
                  </a:pPr>
                  <a:r>
                    <a:rPr lang="en-US" sz="2000" dirty="0">
                      <a:solidFill>
                        <a:schemeClr val="tx1">
                          <a:lumMod val="75000"/>
                          <a:lumOff val="25000"/>
                        </a:schemeClr>
                      </a:solidFill>
                      <a:latin typeface="Franklin Gothic Book" panose="020B0503020102020204" pitchFamily="34" charset="0"/>
                    </a:rPr>
                    <a:t>with model files</a:t>
                  </a:r>
                </a:p>
              </p:txBody>
            </p:sp>
          </p:grpSp>
        </p:grpSp>
      </p:grpSp>
    </p:spTree>
    <p:extLst>
      <p:ext uri="{BB962C8B-B14F-4D97-AF65-F5344CB8AC3E}">
        <p14:creationId xmlns:p14="http://schemas.microsoft.com/office/powerpoint/2010/main" val="282388038"/>
      </p:ext>
    </p:extLst>
  </p:cSld>
  <p:clrMapOvr>
    <a:masterClrMapping/>
  </p:clrMapOvr>
  <mc:AlternateContent xmlns:mc="http://schemas.openxmlformats.org/markup-compatibility/2006" xmlns:p14="http://schemas.microsoft.com/office/powerpoint/2010/main">
    <mc:Choice Requires="p14">
      <p:transition spd="slow" p14:dur="2000" advTm="26239"/>
    </mc:Choice>
    <mc:Fallback xmlns="">
      <p:transition spd="slow" advTm="2623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Graphic of circle stating GMA proposes to adopt DFCs by May 1, 2026.">
            <a:extLst>
              <a:ext uri="{FF2B5EF4-FFF2-40B4-BE49-F238E27FC236}">
                <a16:creationId xmlns:a16="http://schemas.microsoft.com/office/drawing/2014/main" id="{CA8E3B4E-C12B-5560-EF0E-BD88EA52AD8E}"/>
              </a:ext>
            </a:extLst>
          </p:cNvPr>
          <p:cNvGrpSpPr/>
          <p:nvPr/>
        </p:nvGrpSpPr>
        <p:grpSpPr>
          <a:xfrm>
            <a:off x="354217" y="180835"/>
            <a:ext cx="2593081" cy="2593083"/>
            <a:chOff x="354217" y="180835"/>
            <a:chExt cx="2593081" cy="2593083"/>
          </a:xfrm>
        </p:grpSpPr>
        <p:sp>
          <p:nvSpPr>
            <p:cNvPr id="2" name="Oval 1">
              <a:extLst>
                <a:ext uri="{FF2B5EF4-FFF2-40B4-BE49-F238E27FC236}">
                  <a16:creationId xmlns:a16="http://schemas.microsoft.com/office/drawing/2014/main" id="{ABD2DE94-F252-2E76-8085-FDB677EB1397}"/>
                </a:ext>
              </a:extLst>
            </p:cNvPr>
            <p:cNvSpPr/>
            <p:nvPr/>
          </p:nvSpPr>
          <p:spPr>
            <a:xfrm>
              <a:off x="354217" y="180835"/>
              <a:ext cx="2593081" cy="2593083"/>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F7C01D15-FF09-590E-BE25-9C08950689DC}"/>
                </a:ext>
              </a:extLst>
            </p:cNvPr>
            <p:cNvSpPr txBox="1"/>
            <p:nvPr/>
          </p:nvSpPr>
          <p:spPr>
            <a:xfrm>
              <a:off x="465438" y="784035"/>
              <a:ext cx="2405915" cy="1261885"/>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proposes</a:t>
              </a:r>
            </a:p>
            <a:p>
              <a:pPr algn="ctr" defTabSz="914400">
                <a:defRPr/>
              </a:pPr>
              <a:r>
                <a:rPr lang="en-US" sz="2800" dirty="0">
                  <a:solidFill>
                    <a:schemeClr val="tx1">
                      <a:lumMod val="75000"/>
                      <a:lumOff val="25000"/>
                    </a:schemeClr>
                  </a:solidFill>
                  <a:latin typeface="Franklin Gothic Medium" panose="020B0603020102020204" pitchFamily="34" charset="0"/>
                </a:rPr>
                <a:t>to adopt DFCs</a:t>
              </a:r>
            </a:p>
            <a:p>
              <a:pPr algn="ctr" defTabSz="914400">
                <a:defRPr/>
              </a:pPr>
              <a:r>
                <a:rPr lang="en-US" sz="2000" dirty="0">
                  <a:solidFill>
                    <a:schemeClr val="tx1">
                      <a:lumMod val="75000"/>
                      <a:lumOff val="25000"/>
                    </a:schemeClr>
                  </a:solidFill>
                  <a:latin typeface="Franklin Gothic Book" panose="020B0503020102020204" pitchFamily="34" charset="0"/>
                </a:rPr>
                <a:t>by May 1, 2026</a:t>
              </a:r>
            </a:p>
          </p:txBody>
        </p:sp>
      </p:grpSp>
      <p:sp>
        <p:nvSpPr>
          <p:cNvPr id="4" name="Title 3"/>
          <p:cNvSpPr>
            <a:spLocks noGrp="1"/>
          </p:cNvSpPr>
          <p:nvPr>
            <p:ph type="title"/>
          </p:nvPr>
        </p:nvSpPr>
        <p:spPr>
          <a:xfrm>
            <a:off x="5069427" y="1004648"/>
            <a:ext cx="4681522" cy="820658"/>
          </a:xfrm>
        </p:spPr>
        <p:txBody>
          <a:bodyPr>
            <a:noAutofit/>
          </a:bodyPr>
          <a:lstStyle/>
          <a:p>
            <a:pPr algn="ctr"/>
            <a:r>
              <a:rPr lang="en-US" dirty="0">
                <a:latin typeface="Franklin Gothic Heavy" panose="020B0903020102020204" pitchFamily="34" charset="0"/>
              </a:rPr>
              <a:t>9 factors</a:t>
            </a:r>
          </a:p>
        </p:txBody>
      </p:sp>
      <p:sp>
        <p:nvSpPr>
          <p:cNvPr id="3" name="Content Placeholder 2"/>
          <p:cNvSpPr>
            <a:spLocks noGrp="1"/>
          </p:cNvSpPr>
          <p:nvPr>
            <p:ph sz="half" idx="1"/>
          </p:nvPr>
        </p:nvSpPr>
        <p:spPr>
          <a:xfrm>
            <a:off x="3305184" y="2393287"/>
            <a:ext cx="2628376" cy="1035713"/>
          </a:xfrm>
          <a:solidFill>
            <a:schemeClr val="bg1">
              <a:lumMod val="85000"/>
            </a:schemeClr>
          </a:solidFill>
        </p:spPr>
        <p:txBody>
          <a:bodyPr anchor="ctr">
            <a:noAutofit/>
          </a:bodyPr>
          <a:lstStyle/>
          <a:p>
            <a:pPr marL="0" indent="0">
              <a:buNone/>
            </a:pPr>
            <a:r>
              <a:rPr lang="en-US" sz="2400" dirty="0">
                <a:solidFill>
                  <a:schemeClr val="tx1">
                    <a:lumMod val="65000"/>
                    <a:lumOff val="35000"/>
                  </a:schemeClr>
                </a:solidFill>
                <a:latin typeface="Franklin Gothic Demi" panose="020B0703020102020204" pitchFamily="34" charset="0"/>
              </a:rPr>
              <a:t>Aquifer uses and conditions</a:t>
            </a:r>
          </a:p>
        </p:txBody>
      </p:sp>
      <p:sp>
        <p:nvSpPr>
          <p:cNvPr id="6" name="Content Placeholder 2"/>
          <p:cNvSpPr txBox="1">
            <a:spLocks/>
          </p:cNvSpPr>
          <p:nvPr/>
        </p:nvSpPr>
        <p:spPr>
          <a:xfrm>
            <a:off x="3305184" y="3553585"/>
            <a:ext cx="2628376" cy="1035713"/>
          </a:xfrm>
          <a:prstGeom prst="rect">
            <a:avLst/>
          </a:prstGeom>
          <a:solidFill>
            <a:schemeClr val="bg1">
              <a:lumMod val="85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tx1">
                    <a:lumMod val="65000"/>
                    <a:lumOff val="35000"/>
                  </a:schemeClr>
                </a:solidFill>
                <a:latin typeface="Franklin Gothic Demi" panose="020B0703020102020204" pitchFamily="34" charset="0"/>
              </a:rPr>
              <a:t>State water plan</a:t>
            </a:r>
          </a:p>
        </p:txBody>
      </p:sp>
      <p:sp>
        <p:nvSpPr>
          <p:cNvPr id="7" name="Content Placeholder 2"/>
          <p:cNvSpPr txBox="1">
            <a:spLocks/>
          </p:cNvSpPr>
          <p:nvPr/>
        </p:nvSpPr>
        <p:spPr>
          <a:xfrm>
            <a:off x="3305184" y="4727673"/>
            <a:ext cx="2628376" cy="1035713"/>
          </a:xfrm>
          <a:prstGeom prst="rect">
            <a:avLst/>
          </a:prstGeom>
          <a:solidFill>
            <a:schemeClr val="bg1">
              <a:lumMod val="85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tx1">
                    <a:lumMod val="65000"/>
                    <a:lumOff val="35000"/>
                  </a:schemeClr>
                </a:solidFill>
                <a:latin typeface="Franklin Gothic Demi" panose="020B0703020102020204" pitchFamily="34" charset="0"/>
              </a:rPr>
              <a:t>Hydrologic conditions</a:t>
            </a:r>
          </a:p>
        </p:txBody>
      </p:sp>
      <p:sp>
        <p:nvSpPr>
          <p:cNvPr id="8" name="Content Placeholder 2"/>
          <p:cNvSpPr txBox="1">
            <a:spLocks/>
          </p:cNvSpPr>
          <p:nvPr/>
        </p:nvSpPr>
        <p:spPr>
          <a:xfrm>
            <a:off x="6096000" y="2393287"/>
            <a:ext cx="2628376" cy="1035713"/>
          </a:xfrm>
          <a:prstGeom prst="rect">
            <a:avLst/>
          </a:prstGeom>
          <a:solidFill>
            <a:schemeClr val="bg1">
              <a:lumMod val="85000"/>
            </a:schemeClr>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tx1">
                    <a:lumMod val="65000"/>
                    <a:lumOff val="35000"/>
                  </a:schemeClr>
                </a:solidFill>
                <a:latin typeface="Franklin Gothic Demi" panose="020B0703020102020204" pitchFamily="34" charset="0"/>
              </a:rPr>
              <a:t>Environmental impacts</a:t>
            </a:r>
          </a:p>
        </p:txBody>
      </p:sp>
      <p:sp>
        <p:nvSpPr>
          <p:cNvPr id="9" name="Content Placeholder 2"/>
          <p:cNvSpPr txBox="1">
            <a:spLocks/>
          </p:cNvSpPr>
          <p:nvPr/>
        </p:nvSpPr>
        <p:spPr>
          <a:xfrm>
            <a:off x="6096000" y="3553585"/>
            <a:ext cx="2628376" cy="1035713"/>
          </a:xfrm>
          <a:prstGeom prst="rect">
            <a:avLst/>
          </a:prstGeom>
          <a:solidFill>
            <a:schemeClr val="bg1">
              <a:lumMod val="85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tx1">
                    <a:lumMod val="65000"/>
                    <a:lumOff val="35000"/>
                  </a:schemeClr>
                </a:solidFill>
                <a:latin typeface="Franklin Gothic Demi" panose="020B0703020102020204" pitchFamily="34" charset="0"/>
              </a:rPr>
              <a:t>Land subsidence</a:t>
            </a:r>
          </a:p>
        </p:txBody>
      </p:sp>
      <p:sp>
        <p:nvSpPr>
          <p:cNvPr id="10" name="Content Placeholder 2"/>
          <p:cNvSpPr txBox="1">
            <a:spLocks/>
          </p:cNvSpPr>
          <p:nvPr/>
        </p:nvSpPr>
        <p:spPr>
          <a:xfrm>
            <a:off x="6096000" y="4701855"/>
            <a:ext cx="2628376" cy="1035713"/>
          </a:xfrm>
          <a:prstGeom prst="rect">
            <a:avLst/>
          </a:prstGeom>
          <a:solidFill>
            <a:schemeClr val="bg1">
              <a:lumMod val="85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tx1">
                    <a:lumMod val="65000"/>
                    <a:lumOff val="35000"/>
                  </a:schemeClr>
                </a:solidFill>
                <a:latin typeface="Franklin Gothic Demi" panose="020B0703020102020204" pitchFamily="34" charset="0"/>
              </a:rPr>
              <a:t>Socioeconomics</a:t>
            </a:r>
          </a:p>
        </p:txBody>
      </p:sp>
      <p:sp>
        <p:nvSpPr>
          <p:cNvPr id="11" name="Content Placeholder 2"/>
          <p:cNvSpPr txBox="1">
            <a:spLocks/>
          </p:cNvSpPr>
          <p:nvPr/>
        </p:nvSpPr>
        <p:spPr>
          <a:xfrm>
            <a:off x="8886816" y="2393287"/>
            <a:ext cx="2628376" cy="1035713"/>
          </a:xfrm>
          <a:prstGeom prst="rect">
            <a:avLst/>
          </a:prstGeom>
          <a:solidFill>
            <a:schemeClr val="bg1">
              <a:lumMod val="85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tx1">
                    <a:lumMod val="65000"/>
                    <a:lumOff val="35000"/>
                  </a:schemeClr>
                </a:solidFill>
                <a:latin typeface="Franklin Gothic Demi" panose="020B0703020102020204" pitchFamily="34" charset="0"/>
              </a:rPr>
              <a:t>Property rights</a:t>
            </a:r>
          </a:p>
        </p:txBody>
      </p:sp>
      <p:sp>
        <p:nvSpPr>
          <p:cNvPr id="12" name="Content Placeholder 2"/>
          <p:cNvSpPr txBox="1">
            <a:spLocks/>
          </p:cNvSpPr>
          <p:nvPr/>
        </p:nvSpPr>
        <p:spPr>
          <a:xfrm>
            <a:off x="8886816" y="3553585"/>
            <a:ext cx="2628376" cy="1035713"/>
          </a:xfrm>
          <a:prstGeom prst="rect">
            <a:avLst/>
          </a:prstGeom>
          <a:solidFill>
            <a:schemeClr val="bg1">
              <a:lumMod val="85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tx1">
                    <a:lumMod val="65000"/>
                    <a:lumOff val="35000"/>
                  </a:schemeClr>
                </a:solidFill>
                <a:latin typeface="Franklin Gothic Demi" panose="020B0703020102020204" pitchFamily="34" charset="0"/>
              </a:rPr>
              <a:t>Feasibility</a:t>
            </a:r>
          </a:p>
        </p:txBody>
      </p:sp>
      <p:sp>
        <p:nvSpPr>
          <p:cNvPr id="13" name="Content Placeholder 2"/>
          <p:cNvSpPr txBox="1">
            <a:spLocks/>
          </p:cNvSpPr>
          <p:nvPr/>
        </p:nvSpPr>
        <p:spPr>
          <a:xfrm>
            <a:off x="8886816" y="4701855"/>
            <a:ext cx="2628376" cy="1035713"/>
          </a:xfrm>
          <a:prstGeom prst="rect">
            <a:avLst/>
          </a:prstGeom>
          <a:solidFill>
            <a:schemeClr val="bg1">
              <a:lumMod val="85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spc="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tx1">
                    <a:lumMod val="65000"/>
                    <a:lumOff val="35000"/>
                  </a:schemeClr>
                </a:solidFill>
                <a:latin typeface="Franklin Gothic Demi" panose="020B0703020102020204" pitchFamily="34" charset="0"/>
              </a:rPr>
              <a:t>Any other information</a:t>
            </a:r>
          </a:p>
        </p:txBody>
      </p:sp>
    </p:spTree>
    <p:extLst>
      <p:ext uri="{BB962C8B-B14F-4D97-AF65-F5344CB8AC3E}">
        <p14:creationId xmlns:p14="http://schemas.microsoft.com/office/powerpoint/2010/main" val="65004033"/>
      </p:ext>
    </p:extLst>
  </p:cSld>
  <p:clrMapOvr>
    <a:masterClrMapping/>
  </p:clrMapOvr>
  <mc:AlternateContent xmlns:mc="http://schemas.openxmlformats.org/markup-compatibility/2006" xmlns:p14="http://schemas.microsoft.com/office/powerpoint/2010/main">
    <mc:Choice Requires="p14">
      <p:transition spd="slow" p14:dur="2000" advTm="37553"/>
    </mc:Choice>
    <mc:Fallback xmlns="">
      <p:transition spd="slow" advTm="3755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Graphic of circle stating GMA proposes to adopt DFCs by May 1, 2026.">
            <a:extLst>
              <a:ext uri="{FF2B5EF4-FFF2-40B4-BE49-F238E27FC236}">
                <a16:creationId xmlns:a16="http://schemas.microsoft.com/office/drawing/2014/main" id="{0736939C-F1D0-4ACC-9061-63F22CD693B4}"/>
              </a:ext>
            </a:extLst>
          </p:cNvPr>
          <p:cNvGrpSpPr/>
          <p:nvPr/>
        </p:nvGrpSpPr>
        <p:grpSpPr>
          <a:xfrm>
            <a:off x="354217" y="180835"/>
            <a:ext cx="2593081" cy="2593083"/>
            <a:chOff x="354217" y="180835"/>
            <a:chExt cx="2593081" cy="2593083"/>
          </a:xfrm>
        </p:grpSpPr>
        <p:sp>
          <p:nvSpPr>
            <p:cNvPr id="9" name="Oval 8">
              <a:extLst>
                <a:ext uri="{FF2B5EF4-FFF2-40B4-BE49-F238E27FC236}">
                  <a16:creationId xmlns:a16="http://schemas.microsoft.com/office/drawing/2014/main" id="{A32A7A0F-0B06-7C08-2EEE-C8CD9D02668C}"/>
                </a:ext>
              </a:extLst>
            </p:cNvPr>
            <p:cNvSpPr/>
            <p:nvPr/>
          </p:nvSpPr>
          <p:spPr>
            <a:xfrm>
              <a:off x="354217" y="180835"/>
              <a:ext cx="2593081" cy="2593083"/>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D020B01C-7F6E-F021-6A43-1F173C6075B3}"/>
                </a:ext>
              </a:extLst>
            </p:cNvPr>
            <p:cNvSpPr txBox="1"/>
            <p:nvPr/>
          </p:nvSpPr>
          <p:spPr>
            <a:xfrm>
              <a:off x="465438" y="784035"/>
              <a:ext cx="2405915" cy="1261885"/>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proposes</a:t>
              </a:r>
            </a:p>
            <a:p>
              <a:pPr algn="ctr" defTabSz="914400">
                <a:defRPr/>
              </a:pPr>
              <a:r>
                <a:rPr lang="en-US" sz="2800" dirty="0">
                  <a:solidFill>
                    <a:schemeClr val="tx1">
                      <a:lumMod val="75000"/>
                      <a:lumOff val="25000"/>
                    </a:schemeClr>
                  </a:solidFill>
                  <a:latin typeface="Franklin Gothic Medium" panose="020B0603020102020204" pitchFamily="34" charset="0"/>
                </a:rPr>
                <a:t>to adopt DFCs</a:t>
              </a:r>
            </a:p>
            <a:p>
              <a:pPr algn="ctr" defTabSz="914400">
                <a:defRPr/>
              </a:pPr>
              <a:r>
                <a:rPr lang="en-US" sz="2000" dirty="0">
                  <a:solidFill>
                    <a:schemeClr val="tx1">
                      <a:lumMod val="75000"/>
                      <a:lumOff val="25000"/>
                    </a:schemeClr>
                  </a:solidFill>
                  <a:latin typeface="Franklin Gothic Book" panose="020B0503020102020204" pitchFamily="34" charset="0"/>
                </a:rPr>
                <a:t>by May 1, 2026</a:t>
              </a:r>
            </a:p>
          </p:txBody>
        </p:sp>
      </p:grpSp>
      <p:sp>
        <p:nvSpPr>
          <p:cNvPr id="7" name="Title 3">
            <a:extLst>
              <a:ext uri="{FF2B5EF4-FFF2-40B4-BE49-F238E27FC236}">
                <a16:creationId xmlns:a16="http://schemas.microsoft.com/office/drawing/2014/main" id="{0F9E5B37-FE4B-4DD9-86BA-53E6E62BEB05}"/>
              </a:ext>
            </a:extLst>
          </p:cNvPr>
          <p:cNvSpPr>
            <a:spLocks noGrp="1"/>
          </p:cNvSpPr>
          <p:nvPr>
            <p:ph type="title"/>
          </p:nvPr>
        </p:nvSpPr>
        <p:spPr>
          <a:xfrm>
            <a:off x="4503080" y="1225262"/>
            <a:ext cx="5703086" cy="820658"/>
          </a:xfrm>
        </p:spPr>
        <p:txBody>
          <a:bodyPr>
            <a:noAutofit/>
          </a:bodyPr>
          <a:lstStyle/>
          <a:p>
            <a:pPr algn="ctr"/>
            <a:r>
              <a:rPr lang="en-US" dirty="0">
                <a:latin typeface="Franklin Gothic Heavy" panose="020B0903020102020204" pitchFamily="34" charset="0"/>
              </a:rPr>
              <a:t>A balancing act</a:t>
            </a:r>
          </a:p>
        </p:txBody>
      </p:sp>
      <p:sp>
        <p:nvSpPr>
          <p:cNvPr id="3" name="Content Placeholder 2"/>
          <p:cNvSpPr>
            <a:spLocks noGrp="1"/>
          </p:cNvSpPr>
          <p:nvPr>
            <p:ph sz="half" idx="1"/>
          </p:nvPr>
        </p:nvSpPr>
        <p:spPr>
          <a:xfrm>
            <a:off x="2695573" y="2809875"/>
            <a:ext cx="4524379" cy="3022888"/>
          </a:xfrm>
          <a:solidFill>
            <a:schemeClr val="accent4">
              <a:lumMod val="40000"/>
              <a:lumOff val="60000"/>
            </a:schemeClr>
          </a:solidFill>
        </p:spPr>
        <p:txBody>
          <a:bodyPr anchor="ctr">
            <a:normAutofit/>
          </a:bodyPr>
          <a:lstStyle/>
          <a:p>
            <a:pPr marL="0" indent="0" algn="ctr">
              <a:lnSpc>
                <a:spcPct val="100000"/>
              </a:lnSpc>
              <a:buNone/>
            </a:pPr>
            <a:r>
              <a:rPr lang="en-US" dirty="0">
                <a:solidFill>
                  <a:schemeClr val="tx1">
                    <a:lumMod val="65000"/>
                    <a:lumOff val="35000"/>
                  </a:schemeClr>
                </a:solidFill>
                <a:latin typeface="Franklin Gothic Medium" panose="020B0603020102020204" pitchFamily="34" charset="0"/>
              </a:rPr>
              <a:t>Highest practicable level of groundwater production</a:t>
            </a:r>
          </a:p>
        </p:txBody>
      </p:sp>
      <p:sp>
        <p:nvSpPr>
          <p:cNvPr id="5" name="Content Placeholder 4"/>
          <p:cNvSpPr>
            <a:spLocks noGrp="1"/>
          </p:cNvSpPr>
          <p:nvPr>
            <p:ph sz="half" idx="2"/>
          </p:nvPr>
        </p:nvSpPr>
        <p:spPr>
          <a:xfrm>
            <a:off x="7354623" y="2809875"/>
            <a:ext cx="4442781" cy="3022888"/>
          </a:xfrm>
          <a:solidFill>
            <a:schemeClr val="accent3">
              <a:lumMod val="60000"/>
              <a:lumOff val="40000"/>
            </a:schemeClr>
          </a:solidFill>
        </p:spPr>
        <p:txBody>
          <a:bodyPr anchor="ctr">
            <a:normAutofit/>
          </a:bodyPr>
          <a:lstStyle/>
          <a:p>
            <a:pPr marL="0" indent="0" algn="ctr">
              <a:lnSpc>
                <a:spcPct val="100000"/>
              </a:lnSpc>
              <a:buNone/>
            </a:pPr>
            <a:r>
              <a:rPr lang="en-US" dirty="0">
                <a:solidFill>
                  <a:schemeClr val="tx1">
                    <a:lumMod val="65000"/>
                    <a:lumOff val="35000"/>
                  </a:schemeClr>
                </a:solidFill>
                <a:latin typeface="Franklin Gothic Medium" panose="020B0603020102020204" pitchFamily="34" charset="0"/>
              </a:rPr>
              <a:t>Conservation, preservation, protection, recharging, prevention of waste of groundwater, and control of subsidence</a:t>
            </a:r>
          </a:p>
        </p:txBody>
      </p:sp>
    </p:spTree>
    <p:extLst>
      <p:ext uri="{BB962C8B-B14F-4D97-AF65-F5344CB8AC3E}">
        <p14:creationId xmlns:p14="http://schemas.microsoft.com/office/powerpoint/2010/main" val="2949708669"/>
      </p:ext>
    </p:extLst>
  </p:cSld>
  <p:clrMapOvr>
    <a:masterClrMapping/>
  </p:clrMapOvr>
  <mc:AlternateContent xmlns:mc="http://schemas.openxmlformats.org/markup-compatibility/2006" xmlns:p14="http://schemas.microsoft.com/office/powerpoint/2010/main">
    <mc:Choice Requires="p14">
      <p:transition spd="slow" p14:dur="2000" advTm="14726"/>
    </mc:Choice>
    <mc:Fallback xmlns="">
      <p:transition spd="slow" advTm="1472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raphic of circle stating GMA proposes to adopt DFCs by May 1, 2026.">
            <a:extLst>
              <a:ext uri="{FF2B5EF4-FFF2-40B4-BE49-F238E27FC236}">
                <a16:creationId xmlns:a16="http://schemas.microsoft.com/office/drawing/2014/main" id="{2F4E978C-563F-DFCC-DCE0-85BC008C771B}"/>
              </a:ext>
            </a:extLst>
          </p:cNvPr>
          <p:cNvGrpSpPr/>
          <p:nvPr/>
        </p:nvGrpSpPr>
        <p:grpSpPr>
          <a:xfrm>
            <a:off x="354217" y="180835"/>
            <a:ext cx="2593081" cy="2593083"/>
            <a:chOff x="354217" y="180835"/>
            <a:chExt cx="2593081" cy="2593083"/>
          </a:xfrm>
        </p:grpSpPr>
        <p:sp>
          <p:nvSpPr>
            <p:cNvPr id="3" name="Oval 2">
              <a:extLst>
                <a:ext uri="{FF2B5EF4-FFF2-40B4-BE49-F238E27FC236}">
                  <a16:creationId xmlns:a16="http://schemas.microsoft.com/office/drawing/2014/main" id="{8C599580-716A-5C30-BC24-921F6D6A9726}"/>
                </a:ext>
              </a:extLst>
            </p:cNvPr>
            <p:cNvSpPr/>
            <p:nvPr/>
          </p:nvSpPr>
          <p:spPr>
            <a:xfrm>
              <a:off x="354217" y="180835"/>
              <a:ext cx="2593081" cy="2593083"/>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ED9EF77F-05B8-B421-6B1A-2FA27203D741}"/>
                </a:ext>
              </a:extLst>
            </p:cNvPr>
            <p:cNvSpPr txBox="1"/>
            <p:nvPr/>
          </p:nvSpPr>
          <p:spPr>
            <a:xfrm>
              <a:off x="465438" y="784035"/>
              <a:ext cx="2405915" cy="1261885"/>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proposes</a:t>
              </a:r>
            </a:p>
            <a:p>
              <a:pPr algn="ctr" defTabSz="914400">
                <a:defRPr/>
              </a:pPr>
              <a:r>
                <a:rPr lang="en-US" sz="2800" dirty="0">
                  <a:solidFill>
                    <a:schemeClr val="tx1">
                      <a:lumMod val="75000"/>
                      <a:lumOff val="25000"/>
                    </a:schemeClr>
                  </a:solidFill>
                  <a:latin typeface="Franklin Gothic Medium" panose="020B0603020102020204" pitchFamily="34" charset="0"/>
                </a:rPr>
                <a:t>to adopt DFCs</a:t>
              </a:r>
            </a:p>
            <a:p>
              <a:pPr algn="ctr" defTabSz="914400">
                <a:defRPr/>
              </a:pPr>
              <a:r>
                <a:rPr lang="en-US" sz="2000" dirty="0">
                  <a:solidFill>
                    <a:schemeClr val="tx1">
                      <a:lumMod val="75000"/>
                      <a:lumOff val="25000"/>
                    </a:schemeClr>
                  </a:solidFill>
                  <a:latin typeface="Franklin Gothic Book" panose="020B0503020102020204" pitchFamily="34" charset="0"/>
                </a:rPr>
                <a:t>by May 1, 2026</a:t>
              </a:r>
            </a:p>
          </p:txBody>
        </p:sp>
      </p:grpSp>
      <p:sp>
        <p:nvSpPr>
          <p:cNvPr id="4" name="Title 3"/>
          <p:cNvSpPr>
            <a:spLocks noGrp="1"/>
          </p:cNvSpPr>
          <p:nvPr>
            <p:ph type="title"/>
          </p:nvPr>
        </p:nvSpPr>
        <p:spPr>
          <a:xfrm>
            <a:off x="3755241" y="898860"/>
            <a:ext cx="6333641" cy="820658"/>
          </a:xfrm>
        </p:spPr>
        <p:txBody>
          <a:bodyPr>
            <a:noAutofit/>
          </a:bodyPr>
          <a:lstStyle/>
          <a:p>
            <a:pPr algn="ctr"/>
            <a:r>
              <a:rPr lang="en-US" dirty="0">
                <a:latin typeface="Franklin Gothic Heavy" panose="020B0903020102020204" pitchFamily="34" charset="0"/>
              </a:rPr>
              <a:t>Assessing DFC scenarios</a:t>
            </a:r>
          </a:p>
        </p:txBody>
      </p:sp>
      <p:sp>
        <p:nvSpPr>
          <p:cNvPr id="17" name="Content Placeholder 2">
            <a:extLst>
              <a:ext uri="{FF2B5EF4-FFF2-40B4-BE49-F238E27FC236}">
                <a16:creationId xmlns:a16="http://schemas.microsoft.com/office/drawing/2014/main" id="{47AF7512-6D67-47A1-8094-0AF93F24910B}"/>
              </a:ext>
            </a:extLst>
          </p:cNvPr>
          <p:cNvSpPr>
            <a:spLocks noGrp="1"/>
          </p:cNvSpPr>
          <p:nvPr>
            <p:ph idx="1"/>
          </p:nvPr>
        </p:nvSpPr>
        <p:spPr>
          <a:xfrm>
            <a:off x="3086100" y="2505076"/>
            <a:ext cx="8229600" cy="1652854"/>
          </a:xfrm>
        </p:spPr>
        <p:txBody>
          <a:bodyPr>
            <a:normAutofit/>
          </a:bodyPr>
          <a:lstStyle/>
          <a:p>
            <a:pPr marL="0" indent="0">
              <a:lnSpc>
                <a:spcPct val="100000"/>
              </a:lnSpc>
              <a:spcBef>
                <a:spcPts val="1200"/>
              </a:spcBef>
              <a:spcAft>
                <a:spcPts val="1200"/>
              </a:spcAft>
              <a:buNone/>
            </a:pPr>
            <a:r>
              <a:rPr lang="en-US" sz="3200" dirty="0">
                <a:latin typeface="Franklin Gothic Book" panose="020B0503020102020204" pitchFamily="34" charset="0"/>
              </a:rPr>
              <a:t>GMAs often hire consultants to use groundwater availability models to assess various DFC scenarios</a:t>
            </a:r>
          </a:p>
        </p:txBody>
      </p:sp>
      <p:sp>
        <p:nvSpPr>
          <p:cNvPr id="18" name="TextBox 17">
            <a:extLst>
              <a:ext uri="{FF2B5EF4-FFF2-40B4-BE49-F238E27FC236}">
                <a16:creationId xmlns:a16="http://schemas.microsoft.com/office/drawing/2014/main" id="{90910A25-76E7-4086-99D5-EF7F869374D4}"/>
              </a:ext>
            </a:extLst>
          </p:cNvPr>
          <p:cNvSpPr txBox="1"/>
          <p:nvPr/>
        </p:nvSpPr>
        <p:spPr>
          <a:xfrm>
            <a:off x="3398921" y="4789279"/>
            <a:ext cx="7916779" cy="830997"/>
          </a:xfrm>
          <a:prstGeom prst="rect">
            <a:avLst/>
          </a:prstGeom>
          <a:noFill/>
        </p:spPr>
        <p:txBody>
          <a:bodyPr wrap="square" rtlCol="0">
            <a:spAutoFit/>
          </a:bodyPr>
          <a:lstStyle/>
          <a:p>
            <a:r>
              <a:rPr lang="en-US" sz="2400" dirty="0">
                <a:solidFill>
                  <a:srgbClr val="F39231"/>
                </a:solidFill>
                <a:latin typeface="Franklin Gothic Book" panose="020B0503020102020204" pitchFamily="34" charset="0"/>
                <a:cs typeface="Segoe UI" panose="020B0502040204020203" pitchFamily="34" charset="0"/>
              </a:rPr>
              <a:t>Active participation in the process could get a scenario you want to see on the decision table.</a:t>
            </a:r>
          </a:p>
        </p:txBody>
      </p:sp>
      <p:sp>
        <p:nvSpPr>
          <p:cNvPr id="19" name="Star: 5 Points 18">
            <a:extLst>
              <a:ext uri="{FF2B5EF4-FFF2-40B4-BE49-F238E27FC236}">
                <a16:creationId xmlns:a16="http://schemas.microsoft.com/office/drawing/2014/main" id="{739DD2DA-3D1D-48D2-AD95-C102F910A1C4}"/>
              </a:ext>
              <a:ext uri="{C183D7F6-B498-43B3-948B-1728B52AA6E4}">
                <adec:decorative xmlns:adec="http://schemas.microsoft.com/office/drawing/2017/decorative" val="1"/>
              </a:ext>
            </a:extLst>
          </p:cNvPr>
          <p:cNvSpPr/>
          <p:nvPr/>
        </p:nvSpPr>
        <p:spPr>
          <a:xfrm>
            <a:off x="3095040" y="4849436"/>
            <a:ext cx="352006" cy="328842"/>
          </a:xfrm>
          <a:prstGeom prst="star5">
            <a:avLst>
              <a:gd name="adj" fmla="val 24268"/>
              <a:gd name="hf" fmla="val 105146"/>
              <a:gd name="vf" fmla="val 110557"/>
            </a:avLst>
          </a:prstGeom>
          <a:solidFill>
            <a:srgbClr val="F39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46857"/>
      </p:ext>
    </p:extLst>
  </p:cSld>
  <p:clrMapOvr>
    <a:masterClrMapping/>
  </p:clrMapOvr>
  <mc:AlternateContent xmlns:mc="http://schemas.openxmlformats.org/markup-compatibility/2006" xmlns:p14="http://schemas.microsoft.com/office/powerpoint/2010/main">
    <mc:Choice Requires="p14">
      <p:transition spd="slow" p14:dur="2000" advTm="60600"/>
    </mc:Choice>
    <mc:Fallback xmlns="">
      <p:transition spd="slow" advTm="606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Graphic with text. GMA submits explanatory report to TWDB with model files. ">
            <a:extLst>
              <a:ext uri="{FF2B5EF4-FFF2-40B4-BE49-F238E27FC236}">
                <a16:creationId xmlns:a16="http://schemas.microsoft.com/office/drawing/2014/main" id="{5FC718DB-81F9-A117-DF32-21FB43865D88}"/>
              </a:ext>
            </a:extLst>
          </p:cNvPr>
          <p:cNvGrpSpPr/>
          <p:nvPr/>
        </p:nvGrpSpPr>
        <p:grpSpPr>
          <a:xfrm>
            <a:off x="363742" y="190360"/>
            <a:ext cx="2587745" cy="2574025"/>
            <a:chOff x="9113452" y="1535486"/>
            <a:chExt cx="2587745" cy="2574025"/>
          </a:xfrm>
        </p:grpSpPr>
        <p:sp>
          <p:nvSpPr>
            <p:cNvPr id="7" name="Oval 6" descr="Graphic with GMA submits explanatory report to TWDB with model files. ">
              <a:extLst>
                <a:ext uri="{FF2B5EF4-FFF2-40B4-BE49-F238E27FC236}">
                  <a16:creationId xmlns:a16="http://schemas.microsoft.com/office/drawing/2014/main" id="{53BEFF71-83A9-FA3F-5E22-95E34A237DAA}"/>
                </a:ext>
              </a:extLst>
            </p:cNvPr>
            <p:cNvSpPr/>
            <p:nvPr/>
          </p:nvSpPr>
          <p:spPr>
            <a:xfrm>
              <a:off x="9113452" y="1535486"/>
              <a:ext cx="2574024" cy="2574025"/>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6A7882DF-F610-61D3-181B-BEC7250FEAD2}"/>
                </a:ext>
              </a:extLst>
            </p:cNvPr>
            <p:cNvSpPr txBox="1"/>
            <p:nvPr/>
          </p:nvSpPr>
          <p:spPr>
            <a:xfrm>
              <a:off x="9152680" y="1997645"/>
              <a:ext cx="2548517" cy="1692772"/>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submits</a:t>
              </a:r>
            </a:p>
            <a:p>
              <a:pPr algn="ctr" defTabSz="914400">
                <a:defRPr/>
              </a:pPr>
              <a:r>
                <a:rPr lang="en-US" sz="2800" dirty="0">
                  <a:solidFill>
                    <a:schemeClr val="tx1">
                      <a:lumMod val="75000"/>
                      <a:lumOff val="25000"/>
                    </a:schemeClr>
                  </a:solidFill>
                  <a:latin typeface="Franklin Gothic Medium" panose="020B0603020102020204" pitchFamily="34" charset="0"/>
                </a:rPr>
                <a:t>explanatory</a:t>
              </a:r>
            </a:p>
            <a:p>
              <a:pPr algn="ctr" defTabSz="914400">
                <a:defRPr/>
              </a:pPr>
              <a:r>
                <a:rPr lang="en-US" sz="2800" dirty="0">
                  <a:solidFill>
                    <a:schemeClr val="tx1">
                      <a:lumMod val="75000"/>
                      <a:lumOff val="25000"/>
                    </a:schemeClr>
                  </a:solidFill>
                  <a:latin typeface="Franklin Gothic Medium" panose="020B0603020102020204" pitchFamily="34" charset="0"/>
                </a:rPr>
                <a:t>report to TWDB</a:t>
              </a:r>
            </a:p>
            <a:p>
              <a:pPr algn="ctr" defTabSz="914400">
                <a:defRPr/>
              </a:pPr>
              <a:r>
                <a:rPr lang="en-US" sz="2000" dirty="0">
                  <a:solidFill>
                    <a:schemeClr val="tx1">
                      <a:lumMod val="75000"/>
                      <a:lumOff val="25000"/>
                    </a:schemeClr>
                  </a:solidFill>
                  <a:latin typeface="Franklin Gothic Book" panose="020B0503020102020204" pitchFamily="34" charset="0"/>
                </a:rPr>
                <a:t>with model files</a:t>
              </a:r>
            </a:p>
          </p:txBody>
        </p:sp>
      </p:grpSp>
      <p:sp>
        <p:nvSpPr>
          <p:cNvPr id="2" name="Title 1"/>
          <p:cNvSpPr>
            <a:spLocks noGrp="1"/>
          </p:cNvSpPr>
          <p:nvPr>
            <p:ph type="title"/>
          </p:nvPr>
        </p:nvSpPr>
        <p:spPr>
          <a:xfrm>
            <a:off x="3386849" y="151809"/>
            <a:ext cx="8058150" cy="1325563"/>
          </a:xfrm>
        </p:spPr>
        <p:txBody>
          <a:bodyPr>
            <a:noAutofit/>
          </a:bodyPr>
          <a:lstStyle/>
          <a:p>
            <a:pPr algn="ctr"/>
            <a:r>
              <a:rPr lang="en-US" dirty="0">
                <a:latin typeface="Franklin Gothic Heavy" panose="020B0903020102020204" pitchFamily="34" charset="0"/>
              </a:rPr>
              <a:t>DFC Explanatory Report</a:t>
            </a:r>
          </a:p>
        </p:txBody>
      </p:sp>
      <p:sp>
        <p:nvSpPr>
          <p:cNvPr id="3" name="Content Placeholder 2"/>
          <p:cNvSpPr>
            <a:spLocks noGrp="1"/>
          </p:cNvSpPr>
          <p:nvPr>
            <p:ph idx="1"/>
          </p:nvPr>
        </p:nvSpPr>
        <p:spPr>
          <a:xfrm>
            <a:off x="3386849" y="1477372"/>
            <a:ext cx="8058150" cy="4605376"/>
          </a:xfrm>
        </p:spPr>
        <p:txBody>
          <a:bodyPr>
            <a:noAutofit/>
          </a:bodyPr>
          <a:lstStyle/>
          <a:p>
            <a:pPr marL="0" indent="0">
              <a:spcBef>
                <a:spcPts val="600"/>
              </a:spcBef>
              <a:spcAft>
                <a:spcPts val="600"/>
              </a:spcAft>
              <a:buNone/>
            </a:pPr>
            <a:r>
              <a:rPr lang="en-US" dirty="0">
                <a:latin typeface="Franklin Gothic Book" panose="020B0503020102020204" pitchFamily="34" charset="0"/>
              </a:rPr>
              <a:t>Needs to include</a:t>
            </a:r>
          </a:p>
          <a:p>
            <a:pPr marL="685800">
              <a:spcBef>
                <a:spcPts val="600"/>
              </a:spcBef>
              <a:spcAft>
                <a:spcPts val="600"/>
              </a:spcAft>
            </a:pPr>
            <a:r>
              <a:rPr lang="en-US" dirty="0">
                <a:latin typeface="Franklin Gothic Book" panose="020B0503020102020204" pitchFamily="34" charset="0"/>
              </a:rPr>
              <a:t>Each desired future condition</a:t>
            </a:r>
          </a:p>
          <a:p>
            <a:pPr marL="685800">
              <a:spcBef>
                <a:spcPts val="600"/>
              </a:spcBef>
              <a:spcAft>
                <a:spcPts val="600"/>
              </a:spcAft>
            </a:pPr>
            <a:r>
              <a:rPr lang="en-US" dirty="0">
                <a:latin typeface="Franklin Gothic Book" panose="020B0503020102020204" pitchFamily="34" charset="0"/>
              </a:rPr>
              <a:t>Policy and technical justification</a:t>
            </a:r>
          </a:p>
          <a:p>
            <a:pPr marL="685800">
              <a:spcBef>
                <a:spcPts val="600"/>
              </a:spcBef>
              <a:spcAft>
                <a:spcPts val="600"/>
              </a:spcAft>
            </a:pPr>
            <a:r>
              <a:rPr lang="en-US" dirty="0">
                <a:latin typeface="Franklin Gothic Book" panose="020B0503020102020204" pitchFamily="34" charset="0"/>
              </a:rPr>
              <a:t>Consideration of 9 factors</a:t>
            </a:r>
          </a:p>
          <a:p>
            <a:pPr marL="685800">
              <a:spcBef>
                <a:spcPts val="600"/>
              </a:spcBef>
              <a:spcAft>
                <a:spcPts val="600"/>
              </a:spcAft>
            </a:pPr>
            <a:r>
              <a:rPr lang="en-US" dirty="0">
                <a:latin typeface="Franklin Gothic Book" panose="020B0503020102020204" pitchFamily="34" charset="0"/>
              </a:rPr>
              <a:t>Other desired future conditions considered and why those were not adopted</a:t>
            </a:r>
          </a:p>
          <a:p>
            <a:pPr marL="685800">
              <a:spcBef>
                <a:spcPts val="600"/>
              </a:spcBef>
              <a:spcAft>
                <a:spcPts val="600"/>
              </a:spcAft>
            </a:pPr>
            <a:r>
              <a:rPr lang="en-US" dirty="0">
                <a:latin typeface="Franklin Gothic Book" panose="020B0503020102020204" pitchFamily="34" charset="0"/>
              </a:rPr>
              <a:t>Discussion of recommendations from advisory committees and relevant public comments</a:t>
            </a:r>
          </a:p>
          <a:p>
            <a:pPr marL="685800">
              <a:spcBef>
                <a:spcPts val="600"/>
              </a:spcBef>
              <a:spcAft>
                <a:spcPts val="600"/>
              </a:spcAft>
            </a:pPr>
            <a:r>
              <a:rPr lang="en-US" dirty="0">
                <a:latin typeface="Franklin Gothic Book" panose="020B0503020102020204" pitchFamily="34" charset="0"/>
              </a:rPr>
              <a:t>Non-relevant aquifer documentation</a:t>
            </a:r>
          </a:p>
        </p:txBody>
      </p:sp>
    </p:spTree>
    <p:extLst>
      <p:ext uri="{BB962C8B-B14F-4D97-AF65-F5344CB8AC3E}">
        <p14:creationId xmlns:p14="http://schemas.microsoft.com/office/powerpoint/2010/main" val="533072460"/>
      </p:ext>
    </p:extLst>
  </p:cSld>
  <p:clrMapOvr>
    <a:masterClrMapping/>
  </p:clrMapOvr>
  <mc:AlternateContent xmlns:mc="http://schemas.openxmlformats.org/markup-compatibility/2006" xmlns:p14="http://schemas.microsoft.com/office/powerpoint/2010/main">
    <mc:Choice Requires="p14">
      <p:transition spd="slow" p14:dur="2000" advTm="25166"/>
    </mc:Choice>
    <mc:Fallback xmlns="">
      <p:transition spd="slow" advTm="2516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raphic with two circles, the left shows GMA submits explanatory report to TWDB with model files, and the right shows TWDB determines if administratively complete. ">
            <a:extLst>
              <a:ext uri="{FF2B5EF4-FFF2-40B4-BE49-F238E27FC236}">
                <a16:creationId xmlns:a16="http://schemas.microsoft.com/office/drawing/2014/main" id="{6D799C5D-A91A-1E3D-9872-FDB28A8F2971}"/>
              </a:ext>
            </a:extLst>
          </p:cNvPr>
          <p:cNvGrpSpPr/>
          <p:nvPr/>
        </p:nvGrpSpPr>
        <p:grpSpPr>
          <a:xfrm>
            <a:off x="2757884" y="1729936"/>
            <a:ext cx="6822616" cy="2603940"/>
            <a:chOff x="2757884" y="1729936"/>
            <a:chExt cx="6822616" cy="2603940"/>
          </a:xfrm>
        </p:grpSpPr>
        <p:grpSp>
          <p:nvGrpSpPr>
            <p:cNvPr id="51" name="Group 50">
              <a:extLst>
                <a:ext uri="{FF2B5EF4-FFF2-40B4-BE49-F238E27FC236}">
                  <a16:creationId xmlns:a16="http://schemas.microsoft.com/office/drawing/2014/main" id="{B5D6B2F4-D6A2-4880-BFF3-90618D1AA83C}"/>
                </a:ext>
              </a:extLst>
            </p:cNvPr>
            <p:cNvGrpSpPr/>
            <p:nvPr/>
          </p:nvGrpSpPr>
          <p:grpSpPr>
            <a:xfrm>
              <a:off x="2757884" y="1737276"/>
              <a:ext cx="4134825" cy="2587836"/>
              <a:chOff x="611630" y="1579787"/>
              <a:chExt cx="2684158" cy="1679917"/>
            </a:xfrm>
          </p:grpSpPr>
          <p:sp>
            <p:nvSpPr>
              <p:cNvPr id="47" name="Down Arrow 10">
                <a:extLst>
                  <a:ext uri="{FF2B5EF4-FFF2-40B4-BE49-F238E27FC236}">
                    <a16:creationId xmlns:a16="http://schemas.microsoft.com/office/drawing/2014/main" id="{3D717472-6B41-47DB-81C6-D41565628D26}"/>
                  </a:ext>
                </a:extLst>
              </p:cNvPr>
              <p:cNvSpPr/>
              <p:nvPr/>
            </p:nvSpPr>
            <p:spPr>
              <a:xfrm rot="16200000">
                <a:off x="2665462" y="1925005"/>
                <a:ext cx="268226" cy="992426"/>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grpSp>
            <p:nvGrpSpPr>
              <p:cNvPr id="18" name="Group 17">
                <a:extLst>
                  <a:ext uri="{FF2B5EF4-FFF2-40B4-BE49-F238E27FC236}">
                    <a16:creationId xmlns:a16="http://schemas.microsoft.com/office/drawing/2014/main" id="{2F7F63AD-C77C-450A-835F-A3568F76EC6E}"/>
                  </a:ext>
                </a:extLst>
              </p:cNvPr>
              <p:cNvGrpSpPr/>
              <p:nvPr/>
            </p:nvGrpSpPr>
            <p:grpSpPr>
              <a:xfrm>
                <a:off x="611630" y="1579787"/>
                <a:ext cx="1691731" cy="1679917"/>
                <a:chOff x="-1070527" y="5281184"/>
                <a:chExt cx="1764924" cy="1752600"/>
              </a:xfrm>
              <a:solidFill>
                <a:schemeClr val="accent1">
                  <a:lumMod val="20000"/>
                  <a:lumOff val="80000"/>
                </a:schemeClr>
              </a:solidFill>
            </p:grpSpPr>
            <p:sp>
              <p:nvSpPr>
                <p:cNvPr id="19" name="Oval 18">
                  <a:extLst>
                    <a:ext uri="{FF2B5EF4-FFF2-40B4-BE49-F238E27FC236}">
                      <a16:creationId xmlns:a16="http://schemas.microsoft.com/office/drawing/2014/main" id="{227CE01E-FAFB-4A91-A461-60C6133D54DF}"/>
                    </a:ext>
                  </a:extLst>
                </p:cNvPr>
                <p:cNvSpPr/>
                <p:nvPr/>
              </p:nvSpPr>
              <p:spPr>
                <a:xfrm>
                  <a:off x="-1058203" y="5281184"/>
                  <a:ext cx="1752600" cy="1752600"/>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sp>
              <p:nvSpPr>
                <p:cNvPr id="20" name="TextBox 19">
                  <a:extLst>
                    <a:ext uri="{FF2B5EF4-FFF2-40B4-BE49-F238E27FC236}">
                      <a16:creationId xmlns:a16="http://schemas.microsoft.com/office/drawing/2014/main" id="{61E9C90A-E7C5-4350-AEDA-CFA693FADF33}"/>
                    </a:ext>
                  </a:extLst>
                </p:cNvPr>
                <p:cNvSpPr txBox="1"/>
                <p:nvPr/>
              </p:nvSpPr>
              <p:spPr>
                <a:xfrm>
                  <a:off x="-1070527" y="5542814"/>
                  <a:ext cx="1729228" cy="1146421"/>
                </a:xfrm>
                <a:prstGeom prst="rect">
                  <a:avLst/>
                </a:prstGeom>
                <a:noFill/>
                <a:ln>
                  <a:noFill/>
                </a:ln>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submits</a:t>
                  </a:r>
                </a:p>
                <a:p>
                  <a:pPr algn="ctr" defTabSz="914400">
                    <a:defRPr/>
                  </a:pPr>
                  <a:r>
                    <a:rPr lang="en-US" sz="2800" dirty="0">
                      <a:solidFill>
                        <a:schemeClr val="tx1">
                          <a:lumMod val="75000"/>
                          <a:lumOff val="25000"/>
                        </a:schemeClr>
                      </a:solidFill>
                      <a:latin typeface="Franklin Gothic Medium" panose="020B0603020102020204" pitchFamily="34" charset="0"/>
                    </a:rPr>
                    <a:t>explanatory</a:t>
                  </a:r>
                </a:p>
                <a:p>
                  <a:pPr algn="ctr" defTabSz="914400">
                    <a:defRPr/>
                  </a:pPr>
                  <a:r>
                    <a:rPr lang="en-US" sz="2800" dirty="0">
                      <a:solidFill>
                        <a:schemeClr val="tx1">
                          <a:lumMod val="75000"/>
                          <a:lumOff val="25000"/>
                        </a:schemeClr>
                      </a:solidFill>
                      <a:latin typeface="Franklin Gothic Medium" panose="020B0603020102020204" pitchFamily="34" charset="0"/>
                    </a:rPr>
                    <a:t>report to TWDB</a:t>
                  </a:r>
                </a:p>
                <a:p>
                  <a:pPr algn="ctr" defTabSz="914400">
                    <a:defRPr/>
                  </a:pPr>
                  <a:r>
                    <a:rPr lang="en-US" sz="2000" dirty="0">
                      <a:solidFill>
                        <a:schemeClr val="tx1">
                          <a:lumMod val="75000"/>
                          <a:lumOff val="25000"/>
                        </a:schemeClr>
                      </a:solidFill>
                      <a:latin typeface="Franklin Gothic Book" panose="020B0503020102020204" pitchFamily="34" charset="0"/>
                    </a:rPr>
                    <a:t>with model files</a:t>
                  </a:r>
                </a:p>
              </p:txBody>
            </p:sp>
          </p:grpSp>
        </p:grpSp>
        <p:grpSp>
          <p:nvGrpSpPr>
            <p:cNvPr id="22" name="Group 21">
              <a:extLst>
                <a:ext uri="{FF2B5EF4-FFF2-40B4-BE49-F238E27FC236}">
                  <a16:creationId xmlns:a16="http://schemas.microsoft.com/office/drawing/2014/main" id="{4B4B4057-8E79-4329-92DE-C25BE98E00C3}"/>
                </a:ext>
              </a:extLst>
            </p:cNvPr>
            <p:cNvGrpSpPr/>
            <p:nvPr/>
          </p:nvGrpSpPr>
          <p:grpSpPr>
            <a:xfrm>
              <a:off x="6823993" y="1729936"/>
              <a:ext cx="2756507" cy="2603940"/>
              <a:chOff x="9326351" y="5281186"/>
              <a:chExt cx="1855286" cy="1752600"/>
            </a:xfrm>
            <a:solidFill>
              <a:schemeClr val="accent4">
                <a:lumMod val="20000"/>
                <a:lumOff val="80000"/>
              </a:schemeClr>
            </a:solidFill>
          </p:grpSpPr>
          <p:sp>
            <p:nvSpPr>
              <p:cNvPr id="23" name="Oval 22">
                <a:extLst>
                  <a:ext uri="{FF2B5EF4-FFF2-40B4-BE49-F238E27FC236}">
                    <a16:creationId xmlns:a16="http://schemas.microsoft.com/office/drawing/2014/main" id="{5031EFE7-784C-48D4-8FF4-C53FD7133FDA}"/>
                  </a:ext>
                </a:extLst>
              </p:cNvPr>
              <p:cNvSpPr/>
              <p:nvPr/>
            </p:nvSpPr>
            <p:spPr>
              <a:xfrm>
                <a:off x="9372600" y="5281186"/>
                <a:ext cx="1752600" cy="1752600"/>
              </a:xfrm>
              <a:prstGeom prst="ellipse">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sp>
            <p:nvSpPr>
              <p:cNvPr id="24" name="TextBox 23">
                <a:extLst>
                  <a:ext uri="{FF2B5EF4-FFF2-40B4-BE49-F238E27FC236}">
                    <a16:creationId xmlns:a16="http://schemas.microsoft.com/office/drawing/2014/main" id="{D3792182-7DED-46D8-96A8-241D4D97B66D}"/>
                  </a:ext>
                </a:extLst>
              </p:cNvPr>
              <p:cNvSpPr txBox="1"/>
              <p:nvPr/>
            </p:nvSpPr>
            <p:spPr>
              <a:xfrm>
                <a:off x="9326351" y="5477377"/>
                <a:ext cx="1855286" cy="1222192"/>
              </a:xfrm>
              <a:prstGeom prst="rect">
                <a:avLst/>
              </a:prstGeom>
              <a:noFill/>
              <a:ln>
                <a:noFill/>
              </a:ln>
            </p:spPr>
            <p:txBody>
              <a:bodyPr wrap="squar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TWDB determines if administratively</a:t>
                </a:r>
              </a:p>
              <a:p>
                <a:pPr algn="ctr" defTabSz="914400">
                  <a:defRPr/>
                </a:pPr>
                <a:r>
                  <a:rPr lang="en-US" sz="2800" dirty="0">
                    <a:solidFill>
                      <a:schemeClr val="tx1">
                        <a:lumMod val="75000"/>
                        <a:lumOff val="25000"/>
                      </a:schemeClr>
                    </a:solidFill>
                    <a:latin typeface="Franklin Gothic Medium" panose="020B0603020102020204" pitchFamily="34" charset="0"/>
                  </a:rPr>
                  <a:t>complete</a:t>
                </a:r>
              </a:p>
            </p:txBody>
          </p:sp>
        </p:grpSp>
      </p:grpSp>
    </p:spTree>
    <p:extLst>
      <p:ext uri="{BB962C8B-B14F-4D97-AF65-F5344CB8AC3E}">
        <p14:creationId xmlns:p14="http://schemas.microsoft.com/office/powerpoint/2010/main" val="2973686175"/>
      </p:ext>
    </p:extLst>
  </p:cSld>
  <p:clrMapOvr>
    <a:masterClrMapping/>
  </p:clrMapOvr>
  <mc:AlternateContent xmlns:mc="http://schemas.openxmlformats.org/markup-compatibility/2006" xmlns:p14="http://schemas.microsoft.com/office/powerpoint/2010/main">
    <mc:Choice Requires="p14">
      <p:transition spd="slow" p14:dur="2000" advTm="27331"/>
    </mc:Choice>
    <mc:Fallback xmlns="">
      <p:transition spd="slow" advTm="273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3E96-2B52-D01B-4E57-FF3D42AEB58D}"/>
              </a:ext>
            </a:extLst>
          </p:cNvPr>
          <p:cNvSpPr>
            <a:spLocks noGrp="1"/>
          </p:cNvSpPr>
          <p:nvPr>
            <p:ph type="title"/>
          </p:nvPr>
        </p:nvSpPr>
        <p:spPr/>
        <p:txBody>
          <a:bodyPr/>
          <a:lstStyle/>
          <a:p>
            <a:r>
              <a:rPr lang="en-US" dirty="0"/>
              <a:t>We’ll cover…</a:t>
            </a:r>
            <a:endParaRPr lang="en-US" dirty="0">
              <a:solidFill>
                <a:srgbClr val="D51977"/>
              </a:solidFill>
              <a:latin typeface="+mn-lt"/>
            </a:endParaRPr>
          </a:p>
        </p:txBody>
      </p:sp>
      <p:sp>
        <p:nvSpPr>
          <p:cNvPr id="5" name="Content Placeholder 4">
            <a:extLst>
              <a:ext uri="{FF2B5EF4-FFF2-40B4-BE49-F238E27FC236}">
                <a16:creationId xmlns:a16="http://schemas.microsoft.com/office/drawing/2014/main" id="{6CBC4CF8-16AB-7046-46D0-D2EC5CBB24B5}"/>
              </a:ext>
            </a:extLst>
          </p:cNvPr>
          <p:cNvSpPr>
            <a:spLocks noGrp="1"/>
          </p:cNvSpPr>
          <p:nvPr>
            <p:ph idx="1"/>
          </p:nvPr>
        </p:nvSpPr>
        <p:spPr>
          <a:xfrm>
            <a:off x="2836506" y="1939471"/>
            <a:ext cx="9008048" cy="3490945"/>
          </a:xfrm>
        </p:spPr>
        <p:txBody>
          <a:bodyPr>
            <a:noAutofit/>
          </a:bodyPr>
          <a:lstStyle/>
          <a:p>
            <a:pPr marL="0" indent="0">
              <a:lnSpc>
                <a:spcPct val="100000"/>
              </a:lnSpc>
              <a:spcBef>
                <a:spcPts val="0"/>
              </a:spcBef>
              <a:spcAft>
                <a:spcPts val="4200"/>
              </a:spcAft>
              <a:buNone/>
            </a:pPr>
            <a:r>
              <a:rPr lang="en-US" sz="3600" dirty="0">
                <a:solidFill>
                  <a:schemeClr val="tx1">
                    <a:lumMod val="65000"/>
                    <a:lumOff val="35000"/>
                  </a:schemeClr>
                </a:solidFill>
                <a:latin typeface="Franklin Gothic Medium" panose="020B0603020102020204" pitchFamily="34" charset="0"/>
                <a:cs typeface="Segoe UI" panose="020B0502040204020203" pitchFamily="34" charset="0"/>
              </a:rPr>
              <a:t>Groundwater management areas</a:t>
            </a:r>
          </a:p>
          <a:p>
            <a:pPr marL="0" indent="0">
              <a:lnSpc>
                <a:spcPct val="100000"/>
              </a:lnSpc>
              <a:spcBef>
                <a:spcPts val="0"/>
              </a:spcBef>
              <a:spcAft>
                <a:spcPts val="4200"/>
              </a:spcAft>
              <a:buNone/>
            </a:pPr>
            <a:r>
              <a:rPr lang="en-US" sz="3600" dirty="0">
                <a:solidFill>
                  <a:schemeClr val="tx1">
                    <a:lumMod val="65000"/>
                    <a:lumOff val="35000"/>
                  </a:schemeClr>
                </a:solidFill>
                <a:latin typeface="Franklin Gothic Medium" panose="020B0603020102020204" pitchFamily="34" charset="0"/>
                <a:cs typeface="Segoe UI" panose="020B0502040204020203" pitchFamily="34" charset="0"/>
              </a:rPr>
              <a:t>What is joint groundwater planning?</a:t>
            </a:r>
          </a:p>
          <a:p>
            <a:pPr marL="0" indent="0">
              <a:lnSpc>
                <a:spcPct val="100000"/>
              </a:lnSpc>
              <a:spcBef>
                <a:spcPts val="0"/>
              </a:spcBef>
              <a:spcAft>
                <a:spcPts val="4200"/>
              </a:spcAft>
              <a:buNone/>
            </a:pPr>
            <a:r>
              <a:rPr lang="en-US" sz="3600" dirty="0">
                <a:solidFill>
                  <a:schemeClr val="tx1">
                    <a:lumMod val="65000"/>
                    <a:lumOff val="35000"/>
                  </a:schemeClr>
                </a:solidFill>
                <a:latin typeface="Franklin Gothic Medium" panose="020B0603020102020204" pitchFamily="34" charset="0"/>
                <a:cs typeface="Segoe UI" panose="020B0502040204020203" pitchFamily="34" charset="0"/>
              </a:rPr>
              <a:t>What does the desired future condition process look like?</a:t>
            </a:r>
          </a:p>
        </p:txBody>
      </p:sp>
      <p:grpSp>
        <p:nvGrpSpPr>
          <p:cNvPr id="15" name="Group 14">
            <a:extLst>
              <a:ext uri="{FF2B5EF4-FFF2-40B4-BE49-F238E27FC236}">
                <a16:creationId xmlns:a16="http://schemas.microsoft.com/office/drawing/2014/main" id="{5DDD4338-4094-B40B-E8BC-5582B91DC351}"/>
              </a:ext>
              <a:ext uri="{C183D7F6-B498-43B3-948B-1728B52AA6E4}">
                <adec:decorative xmlns:adec="http://schemas.microsoft.com/office/drawing/2017/decorative" val="1"/>
              </a:ext>
            </a:extLst>
          </p:cNvPr>
          <p:cNvGrpSpPr/>
          <p:nvPr/>
        </p:nvGrpSpPr>
        <p:grpSpPr>
          <a:xfrm>
            <a:off x="1788396" y="1803989"/>
            <a:ext cx="1048110" cy="3101269"/>
            <a:chOff x="1788396" y="1803989"/>
            <a:chExt cx="1048110" cy="3101269"/>
          </a:xfrm>
        </p:grpSpPr>
        <p:grpSp>
          <p:nvGrpSpPr>
            <p:cNvPr id="13" name="Group 12">
              <a:extLst>
                <a:ext uri="{FF2B5EF4-FFF2-40B4-BE49-F238E27FC236}">
                  <a16:creationId xmlns:a16="http://schemas.microsoft.com/office/drawing/2014/main" id="{75023D6B-FDBB-FDA8-2DCF-2F9064B35C6F}"/>
                </a:ext>
              </a:extLst>
            </p:cNvPr>
            <p:cNvGrpSpPr/>
            <p:nvPr/>
          </p:nvGrpSpPr>
          <p:grpSpPr>
            <a:xfrm>
              <a:off x="1876572" y="1803989"/>
              <a:ext cx="914400" cy="3101269"/>
              <a:chOff x="1190557" y="1533401"/>
              <a:chExt cx="914400" cy="3101269"/>
            </a:xfrm>
          </p:grpSpPr>
          <p:pic>
            <p:nvPicPr>
              <p:cNvPr id="6" name="Graphic 5" descr="Meeting with solid fill">
                <a:extLst>
                  <a:ext uri="{FF2B5EF4-FFF2-40B4-BE49-F238E27FC236}">
                    <a16:creationId xmlns:a16="http://schemas.microsoft.com/office/drawing/2014/main" id="{E6A54D16-84B8-5B4B-572D-55FD7DA96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0557" y="1533401"/>
                <a:ext cx="914400" cy="914400"/>
              </a:xfrm>
              <a:prstGeom prst="rect">
                <a:avLst/>
              </a:prstGeom>
            </p:spPr>
          </p:pic>
          <p:pic>
            <p:nvPicPr>
              <p:cNvPr id="12" name="Graphic 11" descr="Gears with solid fill">
                <a:extLst>
                  <a:ext uri="{FF2B5EF4-FFF2-40B4-BE49-F238E27FC236}">
                    <a16:creationId xmlns:a16="http://schemas.microsoft.com/office/drawing/2014/main" id="{891136E7-C77A-7F2A-C5C5-038C8D724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0557" y="3720270"/>
                <a:ext cx="914400" cy="914400"/>
              </a:xfrm>
              <a:prstGeom prst="rect">
                <a:avLst/>
              </a:prstGeom>
            </p:spPr>
          </p:pic>
        </p:grpSp>
        <p:pic>
          <p:nvPicPr>
            <p:cNvPr id="14" name="Graphic 13" descr="Playbook with solid fill">
              <a:extLst>
                <a:ext uri="{FF2B5EF4-FFF2-40B4-BE49-F238E27FC236}">
                  <a16:creationId xmlns:a16="http://schemas.microsoft.com/office/drawing/2014/main" id="{D7791361-A8E4-E568-4A89-AD9D857D2E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88396" y="2853495"/>
              <a:ext cx="1048110" cy="1048110"/>
            </a:xfrm>
            <a:prstGeom prst="rect">
              <a:avLst/>
            </a:prstGeom>
          </p:spPr>
        </p:pic>
      </p:grpSp>
    </p:spTree>
    <p:extLst>
      <p:ext uri="{BB962C8B-B14F-4D97-AF65-F5344CB8AC3E}">
        <p14:creationId xmlns:p14="http://schemas.microsoft.com/office/powerpoint/2010/main" val="251467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Informational graphic with circles showing process if TWDB determines the DFC submission is administratively complete then pointing that the TWDB determines the MAGs.">
            <a:extLst>
              <a:ext uri="{FF2B5EF4-FFF2-40B4-BE49-F238E27FC236}">
                <a16:creationId xmlns:a16="http://schemas.microsoft.com/office/drawing/2014/main" id="{FEA34092-9F83-6E3A-64FB-89026E024AC9}"/>
              </a:ext>
            </a:extLst>
          </p:cNvPr>
          <p:cNvGrpSpPr/>
          <p:nvPr/>
        </p:nvGrpSpPr>
        <p:grpSpPr>
          <a:xfrm>
            <a:off x="318355" y="339942"/>
            <a:ext cx="2756507" cy="5737261"/>
            <a:chOff x="318355" y="339942"/>
            <a:chExt cx="2756507" cy="5737261"/>
          </a:xfrm>
        </p:grpSpPr>
        <p:sp>
          <p:nvSpPr>
            <p:cNvPr id="2" name="Down Arrow 3">
              <a:extLst>
                <a:ext uri="{FF2B5EF4-FFF2-40B4-BE49-F238E27FC236}">
                  <a16:creationId xmlns:a16="http://schemas.microsoft.com/office/drawing/2014/main" id="{9FC476FD-579E-DE44-3ABD-D241746EFA2E}"/>
                </a:ext>
                <a:ext uri="{C183D7F6-B498-43B3-948B-1728B52AA6E4}">
                  <adec:decorative xmlns:adec="http://schemas.microsoft.com/office/drawing/2017/decorative" val="1"/>
                </a:ext>
              </a:extLst>
            </p:cNvPr>
            <p:cNvSpPr/>
            <p:nvPr/>
          </p:nvSpPr>
          <p:spPr>
            <a:xfrm>
              <a:off x="1448120" y="2943881"/>
              <a:ext cx="419833" cy="1149391"/>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3" name="TextBox 2">
              <a:extLst>
                <a:ext uri="{FF2B5EF4-FFF2-40B4-BE49-F238E27FC236}">
                  <a16:creationId xmlns:a16="http://schemas.microsoft.com/office/drawing/2014/main" id="{65B4AC36-CA87-8CCF-A5D2-8655271762FB}"/>
                </a:ext>
              </a:extLst>
            </p:cNvPr>
            <p:cNvSpPr txBox="1"/>
            <p:nvPr/>
          </p:nvSpPr>
          <p:spPr>
            <a:xfrm>
              <a:off x="1045554" y="4851328"/>
              <a:ext cx="1074078" cy="523220"/>
            </a:xfrm>
            <a:prstGeom prst="rect">
              <a:avLst/>
            </a:prstGeom>
            <a:noFill/>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MAGs</a:t>
              </a:r>
            </a:p>
          </p:txBody>
        </p:sp>
        <p:sp>
          <p:nvSpPr>
            <p:cNvPr id="4" name="Oval 3">
              <a:extLst>
                <a:ext uri="{FF2B5EF4-FFF2-40B4-BE49-F238E27FC236}">
                  <a16:creationId xmlns:a16="http://schemas.microsoft.com/office/drawing/2014/main" id="{F22B89F9-C956-C638-8EFF-B43E760E5D50}"/>
                </a:ext>
              </a:extLst>
            </p:cNvPr>
            <p:cNvSpPr/>
            <p:nvPr/>
          </p:nvSpPr>
          <p:spPr>
            <a:xfrm>
              <a:off x="688802" y="4204376"/>
              <a:ext cx="1872827" cy="1872827"/>
            </a:xfrm>
            <a:prstGeom prst="ellipse">
              <a:avLst/>
            </a:prstGeom>
            <a:noFill/>
            <a:ln w="1809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grpSp>
          <p:nvGrpSpPr>
            <p:cNvPr id="5" name="Group 4">
              <a:extLst>
                <a:ext uri="{FF2B5EF4-FFF2-40B4-BE49-F238E27FC236}">
                  <a16:creationId xmlns:a16="http://schemas.microsoft.com/office/drawing/2014/main" id="{3DCFBB87-64FF-59F1-26A0-9F2471C006A7}"/>
                </a:ext>
              </a:extLst>
            </p:cNvPr>
            <p:cNvGrpSpPr/>
            <p:nvPr/>
          </p:nvGrpSpPr>
          <p:grpSpPr>
            <a:xfrm>
              <a:off x="318355" y="339942"/>
              <a:ext cx="2756507" cy="2603940"/>
              <a:chOff x="9326351" y="5281186"/>
              <a:chExt cx="1855286" cy="1752600"/>
            </a:xfrm>
            <a:solidFill>
              <a:schemeClr val="accent4">
                <a:lumMod val="20000"/>
                <a:lumOff val="80000"/>
              </a:schemeClr>
            </a:solidFill>
          </p:grpSpPr>
          <p:sp>
            <p:nvSpPr>
              <p:cNvPr id="6" name="Oval 5">
                <a:extLst>
                  <a:ext uri="{FF2B5EF4-FFF2-40B4-BE49-F238E27FC236}">
                    <a16:creationId xmlns:a16="http://schemas.microsoft.com/office/drawing/2014/main" id="{3AF77616-1003-8DBE-C52E-71FE46D5B731}"/>
                  </a:ext>
                </a:extLst>
              </p:cNvPr>
              <p:cNvSpPr/>
              <p:nvPr/>
            </p:nvSpPr>
            <p:spPr>
              <a:xfrm>
                <a:off x="9372600" y="5281186"/>
                <a:ext cx="1752600" cy="1752600"/>
              </a:xfrm>
              <a:prstGeom prst="ellipse">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sp>
            <p:nvSpPr>
              <p:cNvPr id="7" name="TextBox 6">
                <a:extLst>
                  <a:ext uri="{FF2B5EF4-FFF2-40B4-BE49-F238E27FC236}">
                    <a16:creationId xmlns:a16="http://schemas.microsoft.com/office/drawing/2014/main" id="{AF9E9C6D-6975-9BBA-BFF3-DC4006463848}"/>
                  </a:ext>
                </a:extLst>
              </p:cNvPr>
              <p:cNvSpPr txBox="1"/>
              <p:nvPr/>
            </p:nvSpPr>
            <p:spPr>
              <a:xfrm>
                <a:off x="9326351" y="5477377"/>
                <a:ext cx="1855286" cy="1222192"/>
              </a:xfrm>
              <a:prstGeom prst="rect">
                <a:avLst/>
              </a:prstGeom>
              <a:noFill/>
              <a:ln>
                <a:noFill/>
              </a:ln>
            </p:spPr>
            <p:txBody>
              <a:bodyPr wrap="squar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TWDB determines if administratively</a:t>
                </a:r>
              </a:p>
              <a:p>
                <a:pPr algn="ctr" defTabSz="914400">
                  <a:defRPr/>
                </a:pPr>
                <a:r>
                  <a:rPr lang="en-US" sz="2800" dirty="0">
                    <a:solidFill>
                      <a:schemeClr val="tx1">
                        <a:lumMod val="75000"/>
                        <a:lumOff val="25000"/>
                      </a:schemeClr>
                    </a:solidFill>
                    <a:latin typeface="Franklin Gothic Medium" panose="020B0603020102020204" pitchFamily="34" charset="0"/>
                  </a:rPr>
                  <a:t>complete</a:t>
                </a:r>
              </a:p>
            </p:txBody>
          </p:sp>
        </p:grpSp>
      </p:grpSp>
    </p:spTree>
    <p:extLst>
      <p:ext uri="{BB962C8B-B14F-4D97-AF65-F5344CB8AC3E}">
        <p14:creationId xmlns:p14="http://schemas.microsoft.com/office/powerpoint/2010/main" val="425335575"/>
      </p:ext>
    </p:extLst>
  </p:cSld>
  <p:clrMapOvr>
    <a:masterClrMapping/>
  </p:clrMapOvr>
  <mc:AlternateContent xmlns:mc="http://schemas.openxmlformats.org/markup-compatibility/2006" xmlns:p14="http://schemas.microsoft.com/office/powerpoint/2010/main">
    <mc:Choice Requires="p14">
      <p:transition spd="slow" p14:dur="2000" advTm="6892"/>
    </mc:Choice>
    <mc:Fallback xmlns="">
      <p:transition spd="slow" advTm="689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079698"/>
            <a:ext cx="9753600" cy="3915961"/>
          </a:xfrm>
        </p:spPr>
        <p:txBody>
          <a:bodyPr>
            <a:normAutofit fontScale="92500" lnSpcReduction="20000"/>
          </a:bodyPr>
          <a:lstStyle/>
          <a:p>
            <a:pPr marL="0" indent="0">
              <a:lnSpc>
                <a:spcPct val="100000"/>
              </a:lnSpc>
              <a:spcBef>
                <a:spcPts val="1200"/>
              </a:spcBef>
              <a:spcAft>
                <a:spcPts val="2400"/>
              </a:spcAft>
              <a:buNone/>
            </a:pPr>
            <a:r>
              <a:rPr lang="en-US" sz="3200" dirty="0">
                <a:solidFill>
                  <a:schemeClr val="tx1">
                    <a:lumMod val="65000"/>
                    <a:lumOff val="35000"/>
                  </a:schemeClr>
                </a:solidFill>
                <a:latin typeface="Franklin Gothic Book" panose="020B0503020102020204" pitchFamily="34" charset="0"/>
              </a:rPr>
              <a:t>Amount of water that may be produced on an average annual basis to achieve a desired future condition</a:t>
            </a:r>
          </a:p>
          <a:p>
            <a:pPr marL="0" indent="0">
              <a:lnSpc>
                <a:spcPct val="100000"/>
              </a:lnSpc>
              <a:spcBef>
                <a:spcPts val="1200"/>
              </a:spcBef>
              <a:spcAft>
                <a:spcPts val="2400"/>
              </a:spcAft>
              <a:buNone/>
            </a:pPr>
            <a:r>
              <a:rPr lang="en-US" sz="3200" dirty="0">
                <a:solidFill>
                  <a:schemeClr val="tx1">
                    <a:lumMod val="65000"/>
                    <a:lumOff val="35000"/>
                  </a:schemeClr>
                </a:solidFill>
                <a:latin typeface="Franklin Gothic Book" panose="020B0503020102020204" pitchFamily="34" charset="0"/>
              </a:rPr>
              <a:t>Calculated by the TWDB using GAMs</a:t>
            </a:r>
          </a:p>
          <a:p>
            <a:pPr marL="0" indent="0">
              <a:lnSpc>
                <a:spcPct val="100000"/>
              </a:lnSpc>
              <a:spcBef>
                <a:spcPts val="1200"/>
              </a:spcBef>
              <a:spcAft>
                <a:spcPts val="2400"/>
              </a:spcAft>
              <a:buNone/>
            </a:pPr>
            <a:r>
              <a:rPr lang="en-US" sz="3200" dirty="0">
                <a:solidFill>
                  <a:schemeClr val="tx1">
                    <a:lumMod val="65000"/>
                    <a:lumOff val="35000"/>
                  </a:schemeClr>
                </a:solidFill>
                <a:latin typeface="Franklin Gothic Book" panose="020B0503020102020204" pitchFamily="34" charset="0"/>
              </a:rPr>
              <a:t>Used in permitting decisions, among other information</a:t>
            </a:r>
          </a:p>
          <a:p>
            <a:pPr marL="0" indent="0">
              <a:lnSpc>
                <a:spcPct val="100000"/>
              </a:lnSpc>
              <a:spcBef>
                <a:spcPts val="1200"/>
              </a:spcBef>
              <a:spcAft>
                <a:spcPts val="2400"/>
              </a:spcAft>
              <a:buNone/>
            </a:pPr>
            <a:r>
              <a:rPr lang="en-US" sz="3200" dirty="0">
                <a:solidFill>
                  <a:schemeClr val="tx1">
                    <a:lumMod val="65000"/>
                    <a:lumOff val="35000"/>
                  </a:schemeClr>
                </a:solidFill>
                <a:latin typeface="Franklin Gothic Book" panose="020B0503020102020204" pitchFamily="34" charset="0"/>
              </a:rPr>
              <a:t>Provided to regional water planning areas as groundwater availability</a:t>
            </a:r>
          </a:p>
        </p:txBody>
      </p:sp>
      <p:sp>
        <p:nvSpPr>
          <p:cNvPr id="4" name="Title 1">
            <a:extLst>
              <a:ext uri="{FF2B5EF4-FFF2-40B4-BE49-F238E27FC236}">
                <a16:creationId xmlns:a16="http://schemas.microsoft.com/office/drawing/2014/main" id="{11BCF6B9-E090-8160-CAF4-EF76743E98C0}"/>
              </a:ext>
            </a:extLst>
          </p:cNvPr>
          <p:cNvSpPr txBox="1">
            <a:spLocks/>
          </p:cNvSpPr>
          <p:nvPr/>
        </p:nvSpPr>
        <p:spPr>
          <a:xfrm>
            <a:off x="589005" y="361821"/>
            <a:ext cx="116029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r>
              <a:rPr lang="en-US" dirty="0">
                <a:latin typeface="Franklin Gothic Heavy" panose="020B0903020102020204" pitchFamily="34" charset="0"/>
              </a:rPr>
              <a:t>Modeled available groundwater</a:t>
            </a:r>
          </a:p>
          <a:p>
            <a:r>
              <a:rPr lang="en-US" sz="4400" dirty="0">
                <a:solidFill>
                  <a:srgbClr val="4CA2C8"/>
                </a:solidFill>
                <a:latin typeface="Franklin Gothic Heavy" panose="020B0903020102020204" pitchFamily="34" charset="0"/>
              </a:rPr>
              <a:t>MAG</a:t>
            </a:r>
          </a:p>
        </p:txBody>
      </p:sp>
    </p:spTree>
    <p:extLst>
      <p:ext uri="{BB962C8B-B14F-4D97-AF65-F5344CB8AC3E}">
        <p14:creationId xmlns:p14="http://schemas.microsoft.com/office/powerpoint/2010/main" val="4129287069"/>
      </p:ext>
    </p:extLst>
  </p:cSld>
  <p:clrMapOvr>
    <a:masterClrMapping/>
  </p:clrMapOvr>
  <mc:AlternateContent xmlns:mc="http://schemas.openxmlformats.org/markup-compatibility/2006" xmlns:p14="http://schemas.microsoft.com/office/powerpoint/2010/main">
    <mc:Choice Requires="p14">
      <p:transition spd="slow" p14:dur="2000" advTm="47880"/>
    </mc:Choice>
    <mc:Fallback xmlns="">
      <p:transition spd="slow" advTm="4788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Graphic with circles showing TWDB determines if administratively complete, then the GMA is notified and the GCDs are to adopt the DFCs in their district, then update management plans within two years of the district DFC adoption, and then update GCD rules. ">
            <a:extLst>
              <a:ext uri="{FF2B5EF4-FFF2-40B4-BE49-F238E27FC236}">
                <a16:creationId xmlns:a16="http://schemas.microsoft.com/office/drawing/2014/main" id="{9F7DAA5E-7D7E-C8A8-52FE-FFCF41FED4BA}"/>
              </a:ext>
            </a:extLst>
          </p:cNvPr>
          <p:cNvGrpSpPr/>
          <p:nvPr/>
        </p:nvGrpSpPr>
        <p:grpSpPr>
          <a:xfrm>
            <a:off x="318355" y="339942"/>
            <a:ext cx="11746969" cy="9484754"/>
            <a:chOff x="318355" y="339942"/>
            <a:chExt cx="11746969" cy="9484754"/>
          </a:xfrm>
        </p:grpSpPr>
        <p:sp>
          <p:nvSpPr>
            <p:cNvPr id="5" name="Down Arrow 3">
              <a:extLst>
                <a:ext uri="{FF2B5EF4-FFF2-40B4-BE49-F238E27FC236}">
                  <a16:creationId xmlns:a16="http://schemas.microsoft.com/office/drawing/2014/main" id="{6D618627-9161-C196-FDE7-9C4C805DFE23}"/>
                </a:ext>
              </a:extLst>
            </p:cNvPr>
            <p:cNvSpPr/>
            <p:nvPr/>
          </p:nvSpPr>
          <p:spPr>
            <a:xfrm rot="16200000">
              <a:off x="9084747" y="4186234"/>
              <a:ext cx="419833" cy="1380462"/>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grpSp>
          <p:nvGrpSpPr>
            <p:cNvPr id="9" name="Group 8">
              <a:extLst>
                <a:ext uri="{FF2B5EF4-FFF2-40B4-BE49-F238E27FC236}">
                  <a16:creationId xmlns:a16="http://schemas.microsoft.com/office/drawing/2014/main" id="{A614FB07-3404-4892-A68E-2C2F9FD77703}"/>
                </a:ext>
              </a:extLst>
            </p:cNvPr>
            <p:cNvGrpSpPr/>
            <p:nvPr/>
          </p:nvGrpSpPr>
          <p:grpSpPr>
            <a:xfrm>
              <a:off x="688802" y="2864319"/>
              <a:ext cx="11376522" cy="6960377"/>
              <a:chOff x="1162381" y="2528472"/>
              <a:chExt cx="7268319" cy="4446899"/>
            </a:xfrm>
          </p:grpSpPr>
          <p:sp>
            <p:nvSpPr>
              <p:cNvPr id="11" name="Oval 10">
                <a:extLst>
                  <a:ext uri="{FF2B5EF4-FFF2-40B4-BE49-F238E27FC236}">
                    <a16:creationId xmlns:a16="http://schemas.microsoft.com/office/drawing/2014/main" id="{BBF8293A-265F-4C0B-BB73-195A1E2772C8}"/>
                  </a:ext>
                </a:extLst>
              </p:cNvPr>
              <p:cNvSpPr/>
              <p:nvPr/>
            </p:nvSpPr>
            <p:spPr>
              <a:xfrm flipH="1">
                <a:off x="7101542" y="3109379"/>
                <a:ext cx="1329158" cy="1329158"/>
              </a:xfrm>
              <a:prstGeom prst="ellipse">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12" name="TextBox 11">
                <a:extLst>
                  <a:ext uri="{FF2B5EF4-FFF2-40B4-BE49-F238E27FC236}">
                    <a16:creationId xmlns:a16="http://schemas.microsoft.com/office/drawing/2014/main" id="{8A5D86AF-98F0-409C-899E-E907FE377AAE}"/>
                  </a:ext>
                </a:extLst>
              </p:cNvPr>
              <p:cNvSpPr txBox="1"/>
              <p:nvPr/>
            </p:nvSpPr>
            <p:spPr>
              <a:xfrm flipH="1">
                <a:off x="7320885" y="3369937"/>
                <a:ext cx="890469" cy="870150"/>
              </a:xfrm>
              <a:prstGeom prst="rect">
                <a:avLst/>
              </a:prstGeom>
              <a:noFill/>
            </p:spPr>
            <p:txBody>
              <a:bodyPr wrap="none" lIns="68644" tIns="34322" rIns="68644" bIns="34322"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Districts</a:t>
                </a:r>
              </a:p>
              <a:p>
                <a:pPr algn="ctr" defTabSz="914400">
                  <a:defRPr/>
                </a:pPr>
                <a:r>
                  <a:rPr lang="en-US" sz="2800" dirty="0">
                    <a:solidFill>
                      <a:schemeClr val="tx1">
                        <a:lumMod val="75000"/>
                        <a:lumOff val="25000"/>
                      </a:schemeClr>
                    </a:solidFill>
                    <a:latin typeface="Franklin Gothic Medium" panose="020B0603020102020204" pitchFamily="34" charset="0"/>
                  </a:rPr>
                  <a:t>update</a:t>
                </a:r>
              </a:p>
              <a:p>
                <a:pPr algn="ctr" defTabSz="914400">
                  <a:defRPr/>
                </a:pPr>
                <a:r>
                  <a:rPr lang="en-US" sz="2800" dirty="0">
                    <a:solidFill>
                      <a:schemeClr val="tx1">
                        <a:lumMod val="75000"/>
                        <a:lumOff val="25000"/>
                      </a:schemeClr>
                    </a:solidFill>
                    <a:latin typeface="Franklin Gothic Medium" panose="020B0603020102020204" pitchFamily="34" charset="0"/>
                  </a:rPr>
                  <a:t>rules</a:t>
                </a:r>
              </a:p>
            </p:txBody>
          </p:sp>
          <p:sp>
            <p:nvSpPr>
              <p:cNvPr id="13" name="Down Arrow 3">
                <a:extLst>
                  <a:ext uri="{FF2B5EF4-FFF2-40B4-BE49-F238E27FC236}">
                    <a16:creationId xmlns:a16="http://schemas.microsoft.com/office/drawing/2014/main" id="{47DA52BC-4CF0-4C14-B6A3-174F4EB365F2}"/>
                  </a:ext>
                </a:extLst>
              </p:cNvPr>
              <p:cNvSpPr/>
              <p:nvPr/>
            </p:nvSpPr>
            <p:spPr>
              <a:xfrm rot="16200000">
                <a:off x="4686934" y="3373028"/>
                <a:ext cx="268226" cy="881960"/>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14" name="Down Arrow 3">
                <a:extLst>
                  <a:ext uri="{FF2B5EF4-FFF2-40B4-BE49-F238E27FC236}">
                    <a16:creationId xmlns:a16="http://schemas.microsoft.com/office/drawing/2014/main" id="{6B8C38D1-43FA-4B64-9972-299E8BB04C75}"/>
                  </a:ext>
                </a:extLst>
              </p:cNvPr>
              <p:cNvSpPr/>
              <p:nvPr/>
            </p:nvSpPr>
            <p:spPr>
              <a:xfrm>
                <a:off x="1647500" y="2579303"/>
                <a:ext cx="268226" cy="734332"/>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grpSp>
            <p:nvGrpSpPr>
              <p:cNvPr id="15" name="Group 14">
                <a:extLst>
                  <a:ext uri="{FF2B5EF4-FFF2-40B4-BE49-F238E27FC236}">
                    <a16:creationId xmlns:a16="http://schemas.microsoft.com/office/drawing/2014/main" id="{7B5A55E0-08B6-4F9C-ADFB-167B1186F955}"/>
                  </a:ext>
                </a:extLst>
              </p:cNvPr>
              <p:cNvGrpSpPr/>
              <p:nvPr/>
            </p:nvGrpSpPr>
            <p:grpSpPr>
              <a:xfrm flipH="1">
                <a:off x="1809818" y="2848045"/>
                <a:ext cx="2023420" cy="4127326"/>
                <a:chOff x="8941627" y="3271007"/>
                <a:chExt cx="1838762" cy="2188883"/>
              </a:xfrm>
            </p:grpSpPr>
            <p:sp>
              <p:nvSpPr>
                <p:cNvPr id="31" name="L-Shape 30">
                  <a:extLst>
                    <a:ext uri="{FF2B5EF4-FFF2-40B4-BE49-F238E27FC236}">
                      <a16:creationId xmlns:a16="http://schemas.microsoft.com/office/drawing/2014/main" id="{CD863D81-DE19-4D77-8838-EFC051D37865}"/>
                    </a:ext>
                  </a:extLst>
                </p:cNvPr>
                <p:cNvSpPr/>
                <p:nvPr/>
              </p:nvSpPr>
              <p:spPr>
                <a:xfrm rot="10800000" flipV="1">
                  <a:off x="8941627" y="3273075"/>
                  <a:ext cx="1011046" cy="594565"/>
                </a:xfrm>
                <a:prstGeom prst="corner">
                  <a:avLst>
                    <a:gd name="adj1" fmla="val 4356"/>
                    <a:gd name="adj2" fmla="val 449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sp>
              <p:nvSpPr>
                <p:cNvPr id="32" name="L-Shape 31">
                  <a:extLst>
                    <a:ext uri="{FF2B5EF4-FFF2-40B4-BE49-F238E27FC236}">
                      <a16:creationId xmlns:a16="http://schemas.microsoft.com/office/drawing/2014/main" id="{B5BD11C0-EE59-41CF-903B-F085E31FB080}"/>
                    </a:ext>
                  </a:extLst>
                </p:cNvPr>
                <p:cNvSpPr/>
                <p:nvPr/>
              </p:nvSpPr>
              <p:spPr>
                <a:xfrm rot="10800000">
                  <a:off x="9176178" y="3271007"/>
                  <a:ext cx="1604211" cy="2188883"/>
                </a:xfrm>
                <a:prstGeom prst="corner">
                  <a:avLst>
                    <a:gd name="adj1" fmla="val 2186"/>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grpSp>
          <p:sp>
            <p:nvSpPr>
              <p:cNvPr id="17" name="TextBox 16">
                <a:extLst>
                  <a:ext uri="{FF2B5EF4-FFF2-40B4-BE49-F238E27FC236}">
                    <a16:creationId xmlns:a16="http://schemas.microsoft.com/office/drawing/2014/main" id="{F927F812-916A-4B59-ACF3-DFFDF571447A}"/>
                  </a:ext>
                </a:extLst>
              </p:cNvPr>
              <p:cNvSpPr txBox="1"/>
              <p:nvPr/>
            </p:nvSpPr>
            <p:spPr>
              <a:xfrm flipH="1">
                <a:off x="1934335" y="2528472"/>
                <a:ext cx="1360139" cy="319573"/>
              </a:xfrm>
              <a:prstGeom prst="rect">
                <a:avLst/>
              </a:prstGeom>
              <a:noFill/>
            </p:spPr>
            <p:txBody>
              <a:bodyPr wrap="none" lIns="68644" tIns="34322" rIns="68644" bIns="34322"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GMA notified</a:t>
                </a:r>
              </a:p>
            </p:txBody>
          </p:sp>
          <p:grpSp>
            <p:nvGrpSpPr>
              <p:cNvPr id="19" name="Group 18">
                <a:extLst>
                  <a:ext uri="{FF2B5EF4-FFF2-40B4-BE49-F238E27FC236}">
                    <a16:creationId xmlns:a16="http://schemas.microsoft.com/office/drawing/2014/main" id="{46024F72-FDC9-4D6D-A04A-84A15930BE81}"/>
                  </a:ext>
                </a:extLst>
              </p:cNvPr>
              <p:cNvGrpSpPr/>
              <p:nvPr/>
            </p:nvGrpSpPr>
            <p:grpSpPr>
              <a:xfrm>
                <a:off x="1162381" y="3384618"/>
                <a:ext cx="1196526" cy="1196526"/>
                <a:chOff x="10199161" y="431392"/>
                <a:chExt cx="1593706" cy="1593706"/>
              </a:xfrm>
            </p:grpSpPr>
            <p:sp>
              <p:nvSpPr>
                <p:cNvPr id="27" name="TextBox 26">
                  <a:extLst>
                    <a:ext uri="{FF2B5EF4-FFF2-40B4-BE49-F238E27FC236}">
                      <a16:creationId xmlns:a16="http://schemas.microsoft.com/office/drawing/2014/main" id="{F030038A-82FD-4DC9-BC3C-8E289D925FD6}"/>
                    </a:ext>
                  </a:extLst>
                </p:cNvPr>
                <p:cNvSpPr txBox="1"/>
                <p:nvPr/>
              </p:nvSpPr>
              <p:spPr>
                <a:xfrm>
                  <a:off x="10502744" y="981924"/>
                  <a:ext cx="914000" cy="445241"/>
                </a:xfrm>
                <a:prstGeom prst="rect">
                  <a:avLst/>
                </a:prstGeom>
                <a:noFill/>
              </p:spPr>
              <p:txBody>
                <a:bodyPr wrap="non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MAGs</a:t>
                  </a:r>
                </a:p>
              </p:txBody>
            </p:sp>
            <p:sp>
              <p:nvSpPr>
                <p:cNvPr id="28" name="Oval 27">
                  <a:extLst>
                    <a:ext uri="{FF2B5EF4-FFF2-40B4-BE49-F238E27FC236}">
                      <a16:creationId xmlns:a16="http://schemas.microsoft.com/office/drawing/2014/main" id="{878F4D06-F6FE-432C-AFF3-12085B4F13B1}"/>
                    </a:ext>
                  </a:extLst>
                </p:cNvPr>
                <p:cNvSpPr/>
                <p:nvPr/>
              </p:nvSpPr>
              <p:spPr>
                <a:xfrm>
                  <a:off x="10199161" y="431392"/>
                  <a:ext cx="1593706" cy="1593706"/>
                </a:xfrm>
                <a:prstGeom prst="ellipse">
                  <a:avLst/>
                </a:prstGeom>
                <a:noFill/>
                <a:ln w="1809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grpSp>
          <p:sp>
            <p:nvSpPr>
              <p:cNvPr id="20" name="Oval 19">
                <a:extLst>
                  <a:ext uri="{FF2B5EF4-FFF2-40B4-BE49-F238E27FC236}">
                    <a16:creationId xmlns:a16="http://schemas.microsoft.com/office/drawing/2014/main" id="{B66357FA-815F-4C3A-ABD0-98B47CB07422}"/>
                  </a:ext>
                </a:extLst>
              </p:cNvPr>
              <p:cNvSpPr/>
              <p:nvPr/>
            </p:nvSpPr>
            <p:spPr>
              <a:xfrm flipH="1">
                <a:off x="3418469" y="2701918"/>
                <a:ext cx="303626" cy="303626"/>
              </a:xfrm>
              <a:prstGeom prst="ellipse">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21" name="Oval 20">
                <a:extLst>
                  <a:ext uri="{FF2B5EF4-FFF2-40B4-BE49-F238E27FC236}">
                    <a16:creationId xmlns:a16="http://schemas.microsoft.com/office/drawing/2014/main" id="{1245460A-F3C3-44F0-8DFE-1135A607FC0D}"/>
                  </a:ext>
                </a:extLst>
              </p:cNvPr>
              <p:cNvSpPr/>
              <p:nvPr/>
            </p:nvSpPr>
            <p:spPr>
              <a:xfrm flipH="1">
                <a:off x="3418469" y="3081593"/>
                <a:ext cx="1329158" cy="1329158"/>
              </a:xfrm>
              <a:prstGeom prst="ellipse">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22" name="TextBox 21">
                <a:extLst>
                  <a:ext uri="{FF2B5EF4-FFF2-40B4-BE49-F238E27FC236}">
                    <a16:creationId xmlns:a16="http://schemas.microsoft.com/office/drawing/2014/main" id="{5E530250-A89C-4AD8-9994-1BAB2B411323}"/>
                  </a:ext>
                </a:extLst>
              </p:cNvPr>
              <p:cNvSpPr txBox="1"/>
              <p:nvPr/>
            </p:nvSpPr>
            <p:spPr>
              <a:xfrm flipH="1">
                <a:off x="3474463" y="3414069"/>
                <a:ext cx="1217170" cy="594861"/>
              </a:xfrm>
              <a:prstGeom prst="rect">
                <a:avLst/>
              </a:prstGeom>
              <a:noFill/>
            </p:spPr>
            <p:txBody>
              <a:bodyPr wrap="none" lIns="68644" tIns="34322" rIns="68644" bIns="34322"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Districts</a:t>
                </a:r>
              </a:p>
              <a:p>
                <a:pPr algn="ctr" defTabSz="914400">
                  <a:defRPr/>
                </a:pPr>
                <a:r>
                  <a:rPr lang="en-US" sz="2800" dirty="0">
                    <a:solidFill>
                      <a:schemeClr val="tx1">
                        <a:lumMod val="75000"/>
                        <a:lumOff val="25000"/>
                      </a:schemeClr>
                    </a:solidFill>
                    <a:latin typeface="Franklin Gothic Medium" panose="020B0603020102020204" pitchFamily="34" charset="0"/>
                  </a:rPr>
                  <a:t>adopt DFCs</a:t>
                </a:r>
              </a:p>
            </p:txBody>
          </p:sp>
          <p:sp>
            <p:nvSpPr>
              <p:cNvPr id="23" name="Oval 22">
                <a:extLst>
                  <a:ext uri="{FF2B5EF4-FFF2-40B4-BE49-F238E27FC236}">
                    <a16:creationId xmlns:a16="http://schemas.microsoft.com/office/drawing/2014/main" id="{75F9C1A7-8414-4A0A-81AA-72E050773415}"/>
                  </a:ext>
                </a:extLst>
              </p:cNvPr>
              <p:cNvSpPr/>
              <p:nvPr/>
            </p:nvSpPr>
            <p:spPr>
              <a:xfrm flipH="1">
                <a:off x="5251042" y="3123925"/>
                <a:ext cx="1329158" cy="1329158"/>
              </a:xfrm>
              <a:prstGeom prst="ellipse">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24" name="TextBox 23">
                <a:extLst>
                  <a:ext uri="{FF2B5EF4-FFF2-40B4-BE49-F238E27FC236}">
                    <a16:creationId xmlns:a16="http://schemas.microsoft.com/office/drawing/2014/main" id="{C8963C83-5CB4-4A73-87B1-1DB1BE195C9F}"/>
                  </a:ext>
                </a:extLst>
              </p:cNvPr>
              <p:cNvSpPr txBox="1"/>
              <p:nvPr/>
            </p:nvSpPr>
            <p:spPr>
              <a:xfrm flipH="1">
                <a:off x="5201834" y="3208791"/>
                <a:ext cx="1415853" cy="1145438"/>
              </a:xfrm>
              <a:prstGeom prst="rect">
                <a:avLst/>
              </a:prstGeom>
              <a:noFill/>
            </p:spPr>
            <p:txBody>
              <a:bodyPr wrap="none" lIns="68644" tIns="34322" rIns="68644" bIns="34322"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Districts</a:t>
                </a:r>
              </a:p>
              <a:p>
                <a:pPr algn="ctr" defTabSz="914400">
                  <a:defRPr/>
                </a:pPr>
                <a:r>
                  <a:rPr lang="en-US" sz="2800" dirty="0">
                    <a:solidFill>
                      <a:schemeClr val="tx1">
                        <a:lumMod val="75000"/>
                        <a:lumOff val="25000"/>
                      </a:schemeClr>
                    </a:solidFill>
                    <a:latin typeface="Franklin Gothic Medium" panose="020B0603020102020204" pitchFamily="34" charset="0"/>
                  </a:rPr>
                  <a:t>update</a:t>
                </a:r>
              </a:p>
              <a:p>
                <a:pPr algn="ctr" defTabSz="914400">
                  <a:defRPr/>
                </a:pPr>
                <a:r>
                  <a:rPr lang="en-US" sz="2800" dirty="0">
                    <a:solidFill>
                      <a:schemeClr val="tx1">
                        <a:lumMod val="75000"/>
                        <a:lumOff val="25000"/>
                      </a:schemeClr>
                    </a:solidFill>
                    <a:latin typeface="Franklin Gothic Medium" panose="020B0603020102020204" pitchFamily="34" charset="0"/>
                  </a:rPr>
                  <a:t>management</a:t>
                </a:r>
              </a:p>
              <a:p>
                <a:pPr algn="ctr" defTabSz="914400">
                  <a:defRPr/>
                </a:pPr>
                <a:r>
                  <a:rPr lang="en-US" sz="2800" dirty="0">
                    <a:solidFill>
                      <a:schemeClr val="tx1">
                        <a:lumMod val="75000"/>
                        <a:lumOff val="25000"/>
                      </a:schemeClr>
                    </a:solidFill>
                    <a:latin typeface="Franklin Gothic Medium" panose="020B0603020102020204" pitchFamily="34" charset="0"/>
                  </a:rPr>
                  <a:t>plans</a:t>
                </a:r>
              </a:p>
            </p:txBody>
          </p:sp>
          <p:sp>
            <p:nvSpPr>
              <p:cNvPr id="25" name="TextBox 24">
                <a:extLst>
                  <a:ext uri="{FF2B5EF4-FFF2-40B4-BE49-F238E27FC236}">
                    <a16:creationId xmlns:a16="http://schemas.microsoft.com/office/drawing/2014/main" id="{5E1701EA-9AD9-45DD-A411-4BD935E4865B}"/>
                  </a:ext>
                </a:extLst>
              </p:cNvPr>
              <p:cNvSpPr txBox="1"/>
              <p:nvPr/>
            </p:nvSpPr>
            <p:spPr>
              <a:xfrm>
                <a:off x="4641408" y="4123410"/>
                <a:ext cx="696292" cy="280246"/>
              </a:xfrm>
              <a:prstGeom prst="rect">
                <a:avLst/>
              </a:prstGeom>
              <a:noFill/>
            </p:spPr>
            <p:txBody>
              <a:bodyPr wrap="none" lIns="68644" tIns="34322" rIns="68644" bIns="34322" rtlCol="0">
                <a:spAutoFit/>
              </a:bodyPr>
              <a:lstStyle/>
              <a:p>
                <a:pPr algn="ctr" defTabSz="914400">
                  <a:defRPr/>
                </a:pPr>
                <a:r>
                  <a:rPr lang="en-US" sz="2400" dirty="0">
                    <a:solidFill>
                      <a:schemeClr val="tx1">
                        <a:lumMod val="75000"/>
                        <a:lumOff val="25000"/>
                      </a:schemeClr>
                    </a:solidFill>
                    <a:latin typeface="Franklin Gothic Book" panose="020B0503020102020204" pitchFamily="34" charset="0"/>
                  </a:rPr>
                  <a:t>2 years</a:t>
                </a:r>
              </a:p>
            </p:txBody>
          </p:sp>
          <p:sp>
            <p:nvSpPr>
              <p:cNvPr id="26" name="TextBox 25">
                <a:extLst>
                  <a:ext uri="{FF2B5EF4-FFF2-40B4-BE49-F238E27FC236}">
                    <a16:creationId xmlns:a16="http://schemas.microsoft.com/office/drawing/2014/main" id="{2B49689F-B9B0-4788-A6A1-96F69BFAD208}"/>
                  </a:ext>
                </a:extLst>
              </p:cNvPr>
              <p:cNvSpPr txBox="1"/>
              <p:nvPr/>
            </p:nvSpPr>
            <p:spPr>
              <a:xfrm>
                <a:off x="6576360" y="4123409"/>
                <a:ext cx="603997" cy="280246"/>
              </a:xfrm>
              <a:prstGeom prst="rect">
                <a:avLst/>
              </a:prstGeom>
              <a:noFill/>
            </p:spPr>
            <p:txBody>
              <a:bodyPr wrap="none" lIns="68644" tIns="34322" rIns="68644" bIns="34322" rtlCol="0">
                <a:spAutoFit/>
              </a:bodyPr>
              <a:lstStyle/>
              <a:p>
                <a:pPr algn="ctr" defTabSz="914400">
                  <a:defRPr/>
                </a:pPr>
                <a:r>
                  <a:rPr lang="en-US" sz="2400" dirty="0">
                    <a:solidFill>
                      <a:schemeClr val="tx1">
                        <a:lumMod val="75000"/>
                        <a:lumOff val="25000"/>
                      </a:schemeClr>
                    </a:solidFill>
                    <a:latin typeface="Franklin Gothic Book" panose="020B0503020102020204" pitchFamily="34" charset="0"/>
                  </a:rPr>
                  <a:t>1 year</a:t>
                </a:r>
              </a:p>
            </p:txBody>
          </p:sp>
        </p:grpSp>
        <p:grpSp>
          <p:nvGrpSpPr>
            <p:cNvPr id="2" name="Group 1">
              <a:extLst>
                <a:ext uri="{FF2B5EF4-FFF2-40B4-BE49-F238E27FC236}">
                  <a16:creationId xmlns:a16="http://schemas.microsoft.com/office/drawing/2014/main" id="{124E37B2-890D-86BA-DB67-97072BB38F83}"/>
                </a:ext>
              </a:extLst>
            </p:cNvPr>
            <p:cNvGrpSpPr/>
            <p:nvPr/>
          </p:nvGrpSpPr>
          <p:grpSpPr>
            <a:xfrm>
              <a:off x="318355" y="339942"/>
              <a:ext cx="2756507" cy="2603940"/>
              <a:chOff x="9326351" y="5281186"/>
              <a:chExt cx="1855286" cy="1752600"/>
            </a:xfrm>
            <a:solidFill>
              <a:schemeClr val="accent4">
                <a:lumMod val="20000"/>
                <a:lumOff val="80000"/>
              </a:schemeClr>
            </a:solidFill>
          </p:grpSpPr>
          <p:sp>
            <p:nvSpPr>
              <p:cNvPr id="3" name="Oval 2">
                <a:extLst>
                  <a:ext uri="{FF2B5EF4-FFF2-40B4-BE49-F238E27FC236}">
                    <a16:creationId xmlns:a16="http://schemas.microsoft.com/office/drawing/2014/main" id="{9212E2E3-9815-9A8F-604F-82C1EFE141EF}"/>
                  </a:ext>
                </a:extLst>
              </p:cNvPr>
              <p:cNvSpPr/>
              <p:nvPr/>
            </p:nvSpPr>
            <p:spPr>
              <a:xfrm>
                <a:off x="9372600" y="5281186"/>
                <a:ext cx="1752600" cy="1752600"/>
              </a:xfrm>
              <a:prstGeom prst="ellipse">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sp>
            <p:nvSpPr>
              <p:cNvPr id="4" name="TextBox 3">
                <a:extLst>
                  <a:ext uri="{FF2B5EF4-FFF2-40B4-BE49-F238E27FC236}">
                    <a16:creationId xmlns:a16="http://schemas.microsoft.com/office/drawing/2014/main" id="{445A695B-60F6-642E-FADD-688A1FD3F240}"/>
                  </a:ext>
                </a:extLst>
              </p:cNvPr>
              <p:cNvSpPr txBox="1"/>
              <p:nvPr/>
            </p:nvSpPr>
            <p:spPr>
              <a:xfrm>
                <a:off x="9326351" y="5477377"/>
                <a:ext cx="1855286" cy="1222192"/>
              </a:xfrm>
              <a:prstGeom prst="rect">
                <a:avLst/>
              </a:prstGeom>
              <a:noFill/>
              <a:ln>
                <a:noFill/>
              </a:ln>
            </p:spPr>
            <p:txBody>
              <a:bodyPr wrap="square" rtlCol="0">
                <a:spAutoFit/>
              </a:bodyPr>
              <a:lstStyle/>
              <a:p>
                <a:pPr algn="ctr" defTabSz="914400">
                  <a:defRPr/>
                </a:pPr>
                <a:r>
                  <a:rPr lang="en-US" sz="2800" dirty="0">
                    <a:solidFill>
                      <a:schemeClr val="tx1">
                        <a:lumMod val="75000"/>
                        <a:lumOff val="25000"/>
                      </a:schemeClr>
                    </a:solidFill>
                    <a:latin typeface="Franklin Gothic Medium" panose="020B0603020102020204" pitchFamily="34" charset="0"/>
                  </a:rPr>
                  <a:t>TWDB determines if administratively</a:t>
                </a:r>
              </a:p>
              <a:p>
                <a:pPr algn="ctr" defTabSz="914400">
                  <a:defRPr/>
                </a:pPr>
                <a:r>
                  <a:rPr lang="en-US" sz="2800" dirty="0">
                    <a:solidFill>
                      <a:schemeClr val="tx1">
                        <a:lumMod val="75000"/>
                        <a:lumOff val="25000"/>
                      </a:schemeClr>
                    </a:solidFill>
                    <a:latin typeface="Franklin Gothic Medium" panose="020B0603020102020204" pitchFamily="34" charset="0"/>
                  </a:rPr>
                  <a:t>complete</a:t>
                </a:r>
              </a:p>
            </p:txBody>
          </p:sp>
        </p:grpSp>
      </p:grpSp>
    </p:spTree>
    <p:extLst>
      <p:ext uri="{BB962C8B-B14F-4D97-AF65-F5344CB8AC3E}">
        <p14:creationId xmlns:p14="http://schemas.microsoft.com/office/powerpoint/2010/main" val="1450415927"/>
      </p:ext>
    </p:extLst>
  </p:cSld>
  <p:clrMapOvr>
    <a:masterClrMapping/>
  </p:clrMapOvr>
  <mc:AlternateContent xmlns:mc="http://schemas.openxmlformats.org/markup-compatibility/2006" xmlns:p14="http://schemas.microsoft.com/office/powerpoint/2010/main">
    <mc:Choice Requires="p14">
      <p:transition spd="slow" p14:dur="2000" advTm="37793"/>
    </mc:Choice>
    <mc:Fallback xmlns="">
      <p:transition spd="slow" advTm="3779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descr="Graphic showing three circles indicating which party is responsible for items in the slide graphic. The GMA, TWDB, and GCD each have index circles. ">
            <a:extLst>
              <a:ext uri="{FF2B5EF4-FFF2-40B4-BE49-F238E27FC236}">
                <a16:creationId xmlns:a16="http://schemas.microsoft.com/office/drawing/2014/main" id="{50830BC1-FEF3-4AD1-AB6B-69C1731CA0D9}"/>
              </a:ext>
            </a:extLst>
          </p:cNvPr>
          <p:cNvGrpSpPr/>
          <p:nvPr/>
        </p:nvGrpSpPr>
        <p:grpSpPr>
          <a:xfrm>
            <a:off x="88601" y="276385"/>
            <a:ext cx="1564704" cy="2781140"/>
            <a:chOff x="339660" y="308736"/>
            <a:chExt cx="1290024" cy="2292917"/>
          </a:xfrm>
        </p:grpSpPr>
        <p:sp>
          <p:nvSpPr>
            <p:cNvPr id="36" name="Rectangle 35">
              <a:extLst>
                <a:ext uri="{FF2B5EF4-FFF2-40B4-BE49-F238E27FC236}">
                  <a16:creationId xmlns:a16="http://schemas.microsoft.com/office/drawing/2014/main" id="{511B02A6-C019-401C-8286-5A477702096C}"/>
                </a:ext>
              </a:extLst>
            </p:cNvPr>
            <p:cNvSpPr/>
            <p:nvPr/>
          </p:nvSpPr>
          <p:spPr>
            <a:xfrm>
              <a:off x="554397" y="308736"/>
              <a:ext cx="861479" cy="2292917"/>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sp>
          <p:nvSpPr>
            <p:cNvPr id="37" name="Oval 36">
              <a:extLst>
                <a:ext uri="{FF2B5EF4-FFF2-40B4-BE49-F238E27FC236}">
                  <a16:creationId xmlns:a16="http://schemas.microsoft.com/office/drawing/2014/main" id="{3336BD37-2AA5-41A8-8659-D745CBFD610D}"/>
                </a:ext>
              </a:extLst>
            </p:cNvPr>
            <p:cNvSpPr/>
            <p:nvPr/>
          </p:nvSpPr>
          <p:spPr>
            <a:xfrm>
              <a:off x="704550" y="445369"/>
              <a:ext cx="559575" cy="559575"/>
            </a:xfrm>
            <a:prstGeom prst="ellipse">
              <a:avLst/>
            </a:prstGeom>
            <a:solidFill>
              <a:schemeClr val="accent2">
                <a:lumMod val="40000"/>
                <a:lumOff val="60000"/>
              </a:schemeClr>
            </a:solidFill>
            <a:ln w="155575">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sp>
          <p:nvSpPr>
            <p:cNvPr id="38" name="TextBox 37">
              <a:extLst>
                <a:ext uri="{FF2B5EF4-FFF2-40B4-BE49-F238E27FC236}">
                  <a16:creationId xmlns:a16="http://schemas.microsoft.com/office/drawing/2014/main" id="{CE1E119E-B470-4E07-B014-D74804CC515A}"/>
                </a:ext>
              </a:extLst>
            </p:cNvPr>
            <p:cNvSpPr txBox="1"/>
            <p:nvPr/>
          </p:nvSpPr>
          <p:spPr>
            <a:xfrm>
              <a:off x="339660" y="513515"/>
              <a:ext cx="1289354" cy="329872"/>
            </a:xfrm>
            <a:prstGeom prst="rect">
              <a:avLst/>
            </a:prstGeom>
            <a:noFill/>
            <a:ln>
              <a:noFill/>
            </a:ln>
          </p:spPr>
          <p:txBody>
            <a:bodyPr wrap="square" rtlCol="0">
              <a:spAutoFit/>
            </a:bodyPr>
            <a:lstStyle/>
            <a:p>
              <a:pPr algn="ctr" defTabSz="914400">
                <a:defRPr/>
              </a:pPr>
              <a:r>
                <a:rPr lang="en-US" sz="2000" dirty="0">
                  <a:solidFill>
                    <a:schemeClr val="tx1">
                      <a:lumMod val="75000"/>
                      <a:lumOff val="25000"/>
                    </a:schemeClr>
                  </a:solidFill>
                  <a:latin typeface="Franklin Gothic Medium" panose="020B0603020102020204" pitchFamily="34" charset="0"/>
                </a:rPr>
                <a:t>GMA</a:t>
              </a:r>
              <a:endParaRPr lang="en-US" sz="900" dirty="0">
                <a:solidFill>
                  <a:schemeClr val="tx1">
                    <a:lumMod val="75000"/>
                    <a:lumOff val="25000"/>
                  </a:schemeClr>
                </a:solidFill>
                <a:latin typeface="Franklin Gothic Medium" panose="020B0603020102020204" pitchFamily="34" charset="0"/>
              </a:endParaRPr>
            </a:p>
          </p:txBody>
        </p:sp>
        <p:sp>
          <p:nvSpPr>
            <p:cNvPr id="39" name="Oval 38">
              <a:extLst>
                <a:ext uri="{FF2B5EF4-FFF2-40B4-BE49-F238E27FC236}">
                  <a16:creationId xmlns:a16="http://schemas.microsoft.com/office/drawing/2014/main" id="{59120AC1-2F30-4937-9C45-AD90060051AB}"/>
                </a:ext>
              </a:extLst>
            </p:cNvPr>
            <p:cNvSpPr/>
            <p:nvPr/>
          </p:nvSpPr>
          <p:spPr>
            <a:xfrm>
              <a:off x="704550" y="1170317"/>
              <a:ext cx="559575" cy="559575"/>
            </a:xfrm>
            <a:prstGeom prst="ellipse">
              <a:avLst/>
            </a:prstGeom>
            <a:solidFill>
              <a:schemeClr val="accent3">
                <a:lumMod val="40000"/>
                <a:lumOff val="60000"/>
              </a:schemeClr>
            </a:solidFill>
            <a:ln w="155575">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Medium" panose="020B0603020102020204" pitchFamily="34" charset="0"/>
              </a:endParaRPr>
            </a:p>
          </p:txBody>
        </p:sp>
        <p:sp>
          <p:nvSpPr>
            <p:cNvPr id="40" name="TextBox 39">
              <a:extLst>
                <a:ext uri="{FF2B5EF4-FFF2-40B4-BE49-F238E27FC236}">
                  <a16:creationId xmlns:a16="http://schemas.microsoft.com/office/drawing/2014/main" id="{D03F9281-8190-4050-A537-9E0401B2F683}"/>
                </a:ext>
              </a:extLst>
            </p:cNvPr>
            <p:cNvSpPr txBox="1"/>
            <p:nvPr/>
          </p:nvSpPr>
          <p:spPr>
            <a:xfrm>
              <a:off x="339660" y="1241441"/>
              <a:ext cx="1289354" cy="329872"/>
            </a:xfrm>
            <a:prstGeom prst="rect">
              <a:avLst/>
            </a:prstGeom>
            <a:noFill/>
            <a:ln>
              <a:noFill/>
            </a:ln>
          </p:spPr>
          <p:txBody>
            <a:bodyPr wrap="square" rtlCol="0">
              <a:spAutoFit/>
            </a:bodyPr>
            <a:lstStyle/>
            <a:p>
              <a:pPr algn="ctr" defTabSz="914400">
                <a:defRPr/>
              </a:pPr>
              <a:r>
                <a:rPr lang="en-US" sz="2000" dirty="0">
                  <a:solidFill>
                    <a:schemeClr val="tx1">
                      <a:lumMod val="75000"/>
                      <a:lumOff val="25000"/>
                    </a:schemeClr>
                  </a:solidFill>
                  <a:latin typeface="Franklin Gothic Medium" panose="020B0603020102020204" pitchFamily="34" charset="0"/>
                </a:rPr>
                <a:t>TWDB</a:t>
              </a:r>
              <a:endParaRPr lang="en-US" sz="900" dirty="0">
                <a:solidFill>
                  <a:schemeClr val="tx1">
                    <a:lumMod val="75000"/>
                    <a:lumOff val="25000"/>
                  </a:schemeClr>
                </a:solidFill>
                <a:latin typeface="Franklin Gothic Medium" panose="020B0603020102020204" pitchFamily="34" charset="0"/>
              </a:endParaRPr>
            </a:p>
          </p:txBody>
        </p:sp>
        <p:sp>
          <p:nvSpPr>
            <p:cNvPr id="41" name="Oval 40">
              <a:extLst>
                <a:ext uri="{FF2B5EF4-FFF2-40B4-BE49-F238E27FC236}">
                  <a16:creationId xmlns:a16="http://schemas.microsoft.com/office/drawing/2014/main" id="{C8DB7E13-768B-41FB-BC93-BA5DE703B04F}"/>
                </a:ext>
              </a:extLst>
            </p:cNvPr>
            <p:cNvSpPr/>
            <p:nvPr/>
          </p:nvSpPr>
          <p:spPr>
            <a:xfrm>
              <a:off x="693831" y="1896721"/>
              <a:ext cx="559575" cy="559575"/>
            </a:xfrm>
            <a:prstGeom prst="ellipse">
              <a:avLst/>
            </a:prstGeom>
            <a:solidFill>
              <a:schemeClr val="bg1">
                <a:lumMod val="75000"/>
              </a:schemeClr>
            </a:solidFill>
            <a:ln w="1555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sp>
          <p:nvSpPr>
            <p:cNvPr id="42" name="TextBox 41">
              <a:extLst>
                <a:ext uri="{FF2B5EF4-FFF2-40B4-BE49-F238E27FC236}">
                  <a16:creationId xmlns:a16="http://schemas.microsoft.com/office/drawing/2014/main" id="{86949612-8F5C-4AB9-9AD9-654F61C21BE8}"/>
                </a:ext>
              </a:extLst>
            </p:cNvPr>
            <p:cNvSpPr txBox="1"/>
            <p:nvPr/>
          </p:nvSpPr>
          <p:spPr>
            <a:xfrm>
              <a:off x="340330" y="1989050"/>
              <a:ext cx="1289354" cy="329872"/>
            </a:xfrm>
            <a:prstGeom prst="rect">
              <a:avLst/>
            </a:prstGeom>
            <a:noFill/>
            <a:ln>
              <a:noFill/>
            </a:ln>
          </p:spPr>
          <p:txBody>
            <a:bodyPr wrap="square" rtlCol="0">
              <a:spAutoFit/>
            </a:bodyPr>
            <a:lstStyle/>
            <a:p>
              <a:pPr algn="ctr" defTabSz="914400">
                <a:defRPr/>
              </a:pPr>
              <a:r>
                <a:rPr lang="en-US" sz="2000" dirty="0">
                  <a:solidFill>
                    <a:schemeClr val="tx1">
                      <a:lumMod val="75000"/>
                      <a:lumOff val="25000"/>
                    </a:schemeClr>
                  </a:solidFill>
                  <a:latin typeface="Franklin Gothic Medium" panose="020B0603020102020204" pitchFamily="34" charset="0"/>
                </a:rPr>
                <a:t>GCD</a:t>
              </a:r>
              <a:endParaRPr lang="en-US" sz="900" dirty="0">
                <a:solidFill>
                  <a:schemeClr val="tx1">
                    <a:lumMod val="75000"/>
                    <a:lumOff val="25000"/>
                  </a:schemeClr>
                </a:solidFill>
                <a:latin typeface="Franklin Gothic Medium" panose="020B0603020102020204" pitchFamily="34" charset="0"/>
              </a:endParaRPr>
            </a:p>
          </p:txBody>
        </p:sp>
      </p:grpSp>
      <p:grpSp>
        <p:nvGrpSpPr>
          <p:cNvPr id="46" name="Group 45" descr="Graphic showing the desired future condition process with a flow chart of circles. The information includes proposing DFCs by May 1, 2026, holding a 90 day public comment period within each district, adopt the DFCs by January 5, 2027 and submit an explanatory report to the TWDB within 60 day of adoption. TWDB determines if the explanatory report is administratively complete, and then the TWDB has 180 days to come up with modeled available groundwater . GCDs need to adopt the DFCs after notice of administrative completeness. ">
            <a:extLst>
              <a:ext uri="{FF2B5EF4-FFF2-40B4-BE49-F238E27FC236}">
                <a16:creationId xmlns:a16="http://schemas.microsoft.com/office/drawing/2014/main" id="{6663F4F1-8975-DA5F-B2BF-05E4AD6B7D7E}"/>
              </a:ext>
            </a:extLst>
          </p:cNvPr>
          <p:cNvGrpSpPr/>
          <p:nvPr/>
        </p:nvGrpSpPr>
        <p:grpSpPr>
          <a:xfrm>
            <a:off x="2268355" y="162085"/>
            <a:ext cx="7809220" cy="8382547"/>
            <a:chOff x="2244633" y="325769"/>
            <a:chExt cx="7809220" cy="8382547"/>
          </a:xfrm>
        </p:grpSpPr>
        <p:grpSp>
          <p:nvGrpSpPr>
            <p:cNvPr id="5" name="Group 4">
              <a:extLst>
                <a:ext uri="{FF2B5EF4-FFF2-40B4-BE49-F238E27FC236}">
                  <a16:creationId xmlns:a16="http://schemas.microsoft.com/office/drawing/2014/main" id="{1EA7E7AE-9B3D-4A97-AB38-850C241F4EB3}"/>
                </a:ext>
              </a:extLst>
            </p:cNvPr>
            <p:cNvGrpSpPr/>
            <p:nvPr/>
          </p:nvGrpSpPr>
          <p:grpSpPr>
            <a:xfrm flipH="1">
              <a:off x="3503917" y="4580988"/>
              <a:ext cx="2583813" cy="4127328"/>
              <a:chOff x="7624105" y="3273075"/>
              <a:chExt cx="2348013" cy="2188884"/>
            </a:xfrm>
          </p:grpSpPr>
          <p:sp>
            <p:nvSpPr>
              <p:cNvPr id="6" name="L-Shape 5">
                <a:extLst>
                  <a:ext uri="{FF2B5EF4-FFF2-40B4-BE49-F238E27FC236}">
                    <a16:creationId xmlns:a16="http://schemas.microsoft.com/office/drawing/2014/main" id="{8505EA50-6550-4774-869C-CD8B259B7509}"/>
                  </a:ext>
                </a:extLst>
              </p:cNvPr>
              <p:cNvSpPr/>
              <p:nvPr/>
            </p:nvSpPr>
            <p:spPr>
              <a:xfrm rot="10800000" flipV="1">
                <a:off x="7624105" y="3273075"/>
                <a:ext cx="1923385" cy="594565"/>
              </a:xfrm>
              <a:prstGeom prst="corner">
                <a:avLst>
                  <a:gd name="adj1" fmla="val 4356"/>
                  <a:gd name="adj2" fmla="val 449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sp>
            <p:nvSpPr>
              <p:cNvPr id="7" name="L-Shape 6">
                <a:extLst>
                  <a:ext uri="{FF2B5EF4-FFF2-40B4-BE49-F238E27FC236}">
                    <a16:creationId xmlns:a16="http://schemas.microsoft.com/office/drawing/2014/main" id="{F860ECFA-BF0E-4107-A2F5-EEC97BE46FBB}"/>
                  </a:ext>
                </a:extLst>
              </p:cNvPr>
              <p:cNvSpPr/>
              <p:nvPr/>
            </p:nvSpPr>
            <p:spPr>
              <a:xfrm rot="10800000">
                <a:off x="8489253" y="3273076"/>
                <a:ext cx="1482865" cy="2188883"/>
              </a:xfrm>
              <a:prstGeom prst="corner">
                <a:avLst>
                  <a:gd name="adj1" fmla="val 2186"/>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Louis George Café Light" panose="020B0300020202020204" pitchFamily="34" charset="0"/>
                </a:endParaRPr>
              </a:p>
            </p:txBody>
          </p:sp>
        </p:grpSp>
        <p:grpSp>
          <p:nvGrpSpPr>
            <p:cNvPr id="2" name="Group 1">
              <a:extLst>
                <a:ext uri="{FF2B5EF4-FFF2-40B4-BE49-F238E27FC236}">
                  <a16:creationId xmlns:a16="http://schemas.microsoft.com/office/drawing/2014/main" id="{DE7AF054-B3C4-A368-B6D7-429F057C4A1F}"/>
                </a:ext>
              </a:extLst>
            </p:cNvPr>
            <p:cNvGrpSpPr/>
            <p:nvPr/>
          </p:nvGrpSpPr>
          <p:grpSpPr>
            <a:xfrm>
              <a:off x="2244633" y="325769"/>
              <a:ext cx="7809220" cy="5984296"/>
              <a:chOff x="2244633" y="325769"/>
              <a:chExt cx="7809220" cy="5984296"/>
            </a:xfrm>
          </p:grpSpPr>
          <p:sp>
            <p:nvSpPr>
              <p:cNvPr id="3" name="Down Arrow 11">
                <a:extLst>
                  <a:ext uri="{FF2B5EF4-FFF2-40B4-BE49-F238E27FC236}">
                    <a16:creationId xmlns:a16="http://schemas.microsoft.com/office/drawing/2014/main" id="{BC0B3184-AFC5-4A07-A425-2E9A1C13681C}"/>
                  </a:ext>
                </a:extLst>
              </p:cNvPr>
              <p:cNvSpPr/>
              <p:nvPr/>
            </p:nvSpPr>
            <p:spPr>
              <a:xfrm rot="16200000">
                <a:off x="6777509" y="-820425"/>
                <a:ext cx="305939" cy="4044499"/>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4" name="Down Arrow 3">
                <a:extLst>
                  <a:ext uri="{FF2B5EF4-FFF2-40B4-BE49-F238E27FC236}">
                    <a16:creationId xmlns:a16="http://schemas.microsoft.com/office/drawing/2014/main" id="{52FE240F-C17E-4836-89E7-FC83E9513560}"/>
                  </a:ext>
                </a:extLst>
              </p:cNvPr>
              <p:cNvSpPr/>
              <p:nvPr/>
            </p:nvSpPr>
            <p:spPr>
              <a:xfrm rot="2133820">
                <a:off x="3529454" y="3604327"/>
                <a:ext cx="268226" cy="1627072"/>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8" name="Down Arrow 7">
                <a:extLst>
                  <a:ext uri="{FF2B5EF4-FFF2-40B4-BE49-F238E27FC236}">
                    <a16:creationId xmlns:a16="http://schemas.microsoft.com/office/drawing/2014/main" id="{5C9C77AF-4D0E-4F71-BFAD-9B285C5CC567}"/>
                  </a:ext>
                </a:extLst>
              </p:cNvPr>
              <p:cNvSpPr/>
              <p:nvPr/>
            </p:nvSpPr>
            <p:spPr>
              <a:xfrm rot="10800000">
                <a:off x="8961351" y="4265357"/>
                <a:ext cx="268226" cy="922418"/>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9" name="Down Arrow 8">
                <a:extLst>
                  <a:ext uri="{FF2B5EF4-FFF2-40B4-BE49-F238E27FC236}">
                    <a16:creationId xmlns:a16="http://schemas.microsoft.com/office/drawing/2014/main" id="{30B83249-4B51-40A1-AB42-81938B30D52F}"/>
                  </a:ext>
                </a:extLst>
              </p:cNvPr>
              <p:cNvSpPr/>
              <p:nvPr/>
            </p:nvSpPr>
            <p:spPr>
              <a:xfrm rot="5400000" flipH="1">
                <a:off x="6815766" y="1518656"/>
                <a:ext cx="342752" cy="3931168"/>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10" name="Down Arrow 9">
                <a:extLst>
                  <a:ext uri="{FF2B5EF4-FFF2-40B4-BE49-F238E27FC236}">
                    <a16:creationId xmlns:a16="http://schemas.microsoft.com/office/drawing/2014/main" id="{D05B8139-B04E-4F2D-B138-DC459E583093}"/>
                  </a:ext>
                </a:extLst>
              </p:cNvPr>
              <p:cNvSpPr/>
              <p:nvPr/>
            </p:nvSpPr>
            <p:spPr>
              <a:xfrm flipH="1">
                <a:off x="9184185" y="4226007"/>
                <a:ext cx="268226" cy="822142"/>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11" name="Down Arrow 10">
                <a:extLst>
                  <a:ext uri="{FF2B5EF4-FFF2-40B4-BE49-F238E27FC236}">
                    <a16:creationId xmlns:a16="http://schemas.microsoft.com/office/drawing/2014/main" id="{75A50DBD-45DD-4BF1-AE3F-C549E8466AD3}"/>
                  </a:ext>
                </a:extLst>
              </p:cNvPr>
              <p:cNvSpPr/>
              <p:nvPr/>
            </p:nvSpPr>
            <p:spPr>
              <a:xfrm>
                <a:off x="9051125" y="1693264"/>
                <a:ext cx="268226" cy="882343"/>
              </a:xfrm>
              <a:prstGeom prst="downArrow">
                <a:avLst>
                  <a:gd name="adj1" fmla="val 29687"/>
                  <a:gd name="adj2" fmla="val 751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grpSp>
            <p:nvGrpSpPr>
              <p:cNvPr id="12" name="Group 11">
                <a:extLst>
                  <a:ext uri="{FF2B5EF4-FFF2-40B4-BE49-F238E27FC236}">
                    <a16:creationId xmlns:a16="http://schemas.microsoft.com/office/drawing/2014/main" id="{73408AC3-0C3C-4A29-8B3D-D61261C38554}"/>
                  </a:ext>
                </a:extLst>
              </p:cNvPr>
              <p:cNvGrpSpPr/>
              <p:nvPr/>
            </p:nvGrpSpPr>
            <p:grpSpPr>
              <a:xfrm>
                <a:off x="3300203" y="364527"/>
                <a:ext cx="1608026" cy="1608026"/>
                <a:chOff x="312971" y="384247"/>
                <a:chExt cx="1593706" cy="1593706"/>
              </a:xfrm>
              <a:solidFill>
                <a:schemeClr val="bg1"/>
              </a:solidFill>
            </p:grpSpPr>
            <p:sp>
              <p:nvSpPr>
                <p:cNvPr id="13" name="Oval 12">
                  <a:extLst>
                    <a:ext uri="{FF2B5EF4-FFF2-40B4-BE49-F238E27FC236}">
                      <a16:creationId xmlns:a16="http://schemas.microsoft.com/office/drawing/2014/main" id="{BF87AB26-45F7-44B0-9628-C270A23EB7D0}"/>
                    </a:ext>
                  </a:extLst>
                </p:cNvPr>
                <p:cNvSpPr/>
                <p:nvPr/>
              </p:nvSpPr>
              <p:spPr>
                <a:xfrm>
                  <a:off x="312971" y="384247"/>
                  <a:ext cx="1593706" cy="1593706"/>
                </a:xfrm>
                <a:prstGeom prst="ellipse">
                  <a:avLst/>
                </a:prstGeom>
                <a:grpFill/>
                <a:ln w="1809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Medium" panose="020B0603020102020204" pitchFamily="34" charset="0"/>
                  </a:endParaRPr>
                </a:p>
              </p:txBody>
            </p:sp>
            <p:sp>
              <p:nvSpPr>
                <p:cNvPr id="14" name="TextBox 13">
                  <a:extLst>
                    <a:ext uri="{FF2B5EF4-FFF2-40B4-BE49-F238E27FC236}">
                      <a16:creationId xmlns:a16="http://schemas.microsoft.com/office/drawing/2014/main" id="{6C855F8F-C716-4C36-8C6A-BE2162E02C03}"/>
                    </a:ext>
                  </a:extLst>
                </p:cNvPr>
                <p:cNvSpPr txBox="1"/>
                <p:nvPr/>
              </p:nvSpPr>
              <p:spPr>
                <a:xfrm>
                  <a:off x="459874" y="699063"/>
                  <a:ext cx="1299898" cy="800718"/>
                </a:xfrm>
                <a:prstGeom prst="rect">
                  <a:avLst/>
                </a:prstGeom>
                <a:noFill/>
                <a:ln>
                  <a:noFill/>
                </a:ln>
              </p:spPr>
              <p:txBody>
                <a:bodyPr wrap="none" rtlCol="0">
                  <a:spAutoFit/>
                </a:bodyPr>
                <a:lstStyle/>
                <a:p>
                  <a:pPr algn="ctr" defTabSz="914400">
                    <a:defRPr/>
                  </a:pPr>
                  <a:r>
                    <a:rPr lang="en-US" dirty="0">
                      <a:solidFill>
                        <a:prstClr val="black"/>
                      </a:solidFill>
                      <a:latin typeface="Franklin Gothic Medium" panose="020B0603020102020204" pitchFamily="34" charset="0"/>
                    </a:rPr>
                    <a:t>Propose to</a:t>
                  </a:r>
                </a:p>
                <a:p>
                  <a:pPr algn="ctr" defTabSz="914400">
                    <a:defRPr/>
                  </a:pPr>
                  <a:r>
                    <a:rPr lang="en-US" dirty="0">
                      <a:solidFill>
                        <a:prstClr val="black"/>
                      </a:solidFill>
                      <a:latin typeface="Franklin Gothic Medium" panose="020B0603020102020204" pitchFamily="34" charset="0"/>
                    </a:rPr>
                    <a:t>adopt DFCs</a:t>
                  </a:r>
                </a:p>
                <a:p>
                  <a:pPr algn="ctr" defTabSz="914400">
                    <a:defRPr/>
                  </a:pPr>
                  <a:r>
                    <a:rPr lang="en-US" sz="1050" dirty="0">
                      <a:solidFill>
                        <a:prstClr val="black"/>
                      </a:solidFill>
                      <a:latin typeface="Franklin Gothic Medium" panose="020B0603020102020204" pitchFamily="34" charset="0"/>
                    </a:rPr>
                    <a:t>by May 1, 2026</a:t>
                  </a:r>
                </a:p>
              </p:txBody>
            </p:sp>
          </p:grpSp>
          <p:grpSp>
            <p:nvGrpSpPr>
              <p:cNvPr id="15" name="Group 14">
                <a:extLst>
                  <a:ext uri="{FF2B5EF4-FFF2-40B4-BE49-F238E27FC236}">
                    <a16:creationId xmlns:a16="http://schemas.microsoft.com/office/drawing/2014/main" id="{2BA987B4-1029-4E17-8554-E113D081575D}"/>
                  </a:ext>
                </a:extLst>
              </p:cNvPr>
              <p:cNvGrpSpPr/>
              <p:nvPr/>
            </p:nvGrpSpPr>
            <p:grpSpPr>
              <a:xfrm>
                <a:off x="8361498" y="325769"/>
                <a:ext cx="1692355" cy="1692355"/>
                <a:chOff x="5536367" y="304800"/>
                <a:chExt cx="1752600" cy="1752600"/>
              </a:xfrm>
            </p:grpSpPr>
            <p:sp>
              <p:nvSpPr>
                <p:cNvPr id="16" name="Oval 15">
                  <a:extLst>
                    <a:ext uri="{FF2B5EF4-FFF2-40B4-BE49-F238E27FC236}">
                      <a16:creationId xmlns:a16="http://schemas.microsoft.com/office/drawing/2014/main" id="{F1A9B7B9-E668-4E7C-8ACE-47131E79E1BF}"/>
                    </a:ext>
                  </a:extLst>
                </p:cNvPr>
                <p:cNvSpPr/>
                <p:nvPr/>
              </p:nvSpPr>
              <p:spPr>
                <a:xfrm>
                  <a:off x="5536367" y="304800"/>
                  <a:ext cx="1752600" cy="1752600"/>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Medium" panose="020B0603020102020204" pitchFamily="34" charset="0"/>
                  </a:endParaRPr>
                </a:p>
              </p:txBody>
            </p:sp>
            <p:sp>
              <p:nvSpPr>
                <p:cNvPr id="17" name="TextBox 16">
                  <a:extLst>
                    <a:ext uri="{FF2B5EF4-FFF2-40B4-BE49-F238E27FC236}">
                      <a16:creationId xmlns:a16="http://schemas.microsoft.com/office/drawing/2014/main" id="{DDA9A861-0C98-446E-A01E-56713C3E7AFB}"/>
                    </a:ext>
                  </a:extLst>
                </p:cNvPr>
                <p:cNvSpPr txBox="1"/>
                <p:nvPr/>
              </p:nvSpPr>
              <p:spPr>
                <a:xfrm>
                  <a:off x="5702575" y="914400"/>
                  <a:ext cx="1396449" cy="557783"/>
                </a:xfrm>
                <a:prstGeom prst="rect">
                  <a:avLst/>
                </a:prstGeom>
                <a:noFill/>
                <a:ln>
                  <a:noFill/>
                </a:ln>
              </p:spPr>
              <p:txBody>
                <a:bodyPr wrap="none" rtlCol="0">
                  <a:spAutoFit/>
                </a:bodyPr>
                <a:lstStyle/>
                <a:p>
                  <a:pPr algn="ctr" defTabSz="914400">
                    <a:defRPr/>
                  </a:pPr>
                  <a:r>
                    <a:rPr lang="en-US" dirty="0">
                      <a:solidFill>
                        <a:prstClr val="black"/>
                      </a:solidFill>
                      <a:latin typeface="Franklin Gothic Medium" panose="020B0603020102020204" pitchFamily="34" charset="0"/>
                    </a:rPr>
                    <a:t>Adopt DFCs</a:t>
                  </a:r>
                </a:p>
                <a:p>
                  <a:pPr algn="ctr" defTabSz="914400">
                    <a:defRPr/>
                  </a:pPr>
                  <a:r>
                    <a:rPr lang="en-US" sz="1100" dirty="0">
                      <a:solidFill>
                        <a:prstClr val="black"/>
                      </a:solidFill>
                      <a:latin typeface="Franklin Gothic Medium" panose="020B0603020102020204" pitchFamily="34" charset="0"/>
                    </a:rPr>
                    <a:t>by January 5, 2027</a:t>
                  </a:r>
                </a:p>
              </p:txBody>
            </p:sp>
          </p:grpSp>
          <p:grpSp>
            <p:nvGrpSpPr>
              <p:cNvPr id="18" name="Group 17">
                <a:extLst>
                  <a:ext uri="{FF2B5EF4-FFF2-40B4-BE49-F238E27FC236}">
                    <a16:creationId xmlns:a16="http://schemas.microsoft.com/office/drawing/2014/main" id="{2F7F63AD-C77C-450A-835F-A3568F76EC6E}"/>
                  </a:ext>
                </a:extLst>
              </p:cNvPr>
              <p:cNvGrpSpPr/>
              <p:nvPr/>
            </p:nvGrpSpPr>
            <p:grpSpPr>
              <a:xfrm>
                <a:off x="8344229" y="2575607"/>
                <a:ext cx="1679917" cy="1679917"/>
                <a:chOff x="5524500" y="5281186"/>
                <a:chExt cx="1752600" cy="1752600"/>
              </a:xfrm>
              <a:solidFill>
                <a:schemeClr val="accent1">
                  <a:lumMod val="20000"/>
                  <a:lumOff val="80000"/>
                </a:schemeClr>
              </a:solidFill>
            </p:grpSpPr>
            <p:sp>
              <p:nvSpPr>
                <p:cNvPr id="19" name="Oval 18">
                  <a:extLst>
                    <a:ext uri="{FF2B5EF4-FFF2-40B4-BE49-F238E27FC236}">
                      <a16:creationId xmlns:a16="http://schemas.microsoft.com/office/drawing/2014/main" id="{227CE01E-FAFB-4A91-A461-60C6133D54DF}"/>
                    </a:ext>
                  </a:extLst>
                </p:cNvPr>
                <p:cNvSpPr/>
                <p:nvPr/>
              </p:nvSpPr>
              <p:spPr>
                <a:xfrm>
                  <a:off x="5524500" y="5281186"/>
                  <a:ext cx="1752600" cy="1752600"/>
                </a:xfrm>
                <a:prstGeom prst="ellipse">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Medium" panose="020B0603020102020204" pitchFamily="34" charset="0"/>
                  </a:endParaRPr>
                </a:p>
              </p:txBody>
            </p:sp>
            <p:sp>
              <p:nvSpPr>
                <p:cNvPr id="20" name="TextBox 19">
                  <a:extLst>
                    <a:ext uri="{FF2B5EF4-FFF2-40B4-BE49-F238E27FC236}">
                      <a16:creationId xmlns:a16="http://schemas.microsoft.com/office/drawing/2014/main" id="{61E9C90A-E7C5-4350-AEDA-CFA693FADF33}"/>
                    </a:ext>
                  </a:extLst>
                </p:cNvPr>
                <p:cNvSpPr txBox="1"/>
                <p:nvPr/>
              </p:nvSpPr>
              <p:spPr>
                <a:xfrm>
                  <a:off x="5702361" y="5625733"/>
                  <a:ext cx="1396887" cy="1123825"/>
                </a:xfrm>
                <a:prstGeom prst="rect">
                  <a:avLst/>
                </a:prstGeom>
                <a:noFill/>
                <a:ln>
                  <a:noFill/>
                </a:ln>
              </p:spPr>
              <p:txBody>
                <a:bodyPr wrap="none" rtlCol="0">
                  <a:spAutoFit/>
                </a:bodyPr>
                <a:lstStyle/>
                <a:p>
                  <a:pPr algn="ctr" defTabSz="914400">
                    <a:defRPr/>
                  </a:pPr>
                  <a:r>
                    <a:rPr lang="en-US" dirty="0">
                      <a:solidFill>
                        <a:prstClr val="black"/>
                      </a:solidFill>
                      <a:latin typeface="Franklin Gothic Medium" panose="020B0603020102020204" pitchFamily="34" charset="0"/>
                    </a:rPr>
                    <a:t>Submit</a:t>
                  </a:r>
                </a:p>
                <a:p>
                  <a:pPr algn="ctr" defTabSz="914400">
                    <a:defRPr/>
                  </a:pPr>
                  <a:r>
                    <a:rPr lang="en-US" dirty="0">
                      <a:solidFill>
                        <a:prstClr val="black"/>
                      </a:solidFill>
                      <a:latin typeface="Franklin Gothic Medium" panose="020B0603020102020204" pitchFamily="34" charset="0"/>
                    </a:rPr>
                    <a:t>explanatory</a:t>
                  </a:r>
                </a:p>
                <a:p>
                  <a:pPr algn="ctr" defTabSz="914400">
                    <a:defRPr/>
                  </a:pPr>
                  <a:r>
                    <a:rPr lang="en-US" dirty="0">
                      <a:solidFill>
                        <a:prstClr val="black"/>
                      </a:solidFill>
                      <a:latin typeface="Franklin Gothic Medium" panose="020B0603020102020204" pitchFamily="34" charset="0"/>
                    </a:rPr>
                    <a:t>report</a:t>
                  </a:r>
                </a:p>
                <a:p>
                  <a:pPr algn="ctr" defTabSz="914400">
                    <a:defRPr/>
                  </a:pPr>
                  <a:r>
                    <a:rPr lang="en-US" sz="1000" dirty="0">
                      <a:solidFill>
                        <a:prstClr val="black"/>
                      </a:solidFill>
                      <a:latin typeface="Franklin Gothic Medium" panose="020B0603020102020204" pitchFamily="34" charset="0"/>
                    </a:rPr>
                    <a:t>with model files</a:t>
                  </a:r>
                </a:p>
              </p:txBody>
            </p:sp>
          </p:grpSp>
          <p:sp>
            <p:nvSpPr>
              <p:cNvPr id="21" name="TextBox 20">
                <a:extLst>
                  <a:ext uri="{FF2B5EF4-FFF2-40B4-BE49-F238E27FC236}">
                    <a16:creationId xmlns:a16="http://schemas.microsoft.com/office/drawing/2014/main" id="{454876BC-DF6B-4795-8976-C414AE781F35}"/>
                  </a:ext>
                </a:extLst>
              </p:cNvPr>
              <p:cNvSpPr txBox="1"/>
              <p:nvPr/>
            </p:nvSpPr>
            <p:spPr>
              <a:xfrm>
                <a:off x="8736567" y="2028236"/>
                <a:ext cx="919292" cy="346313"/>
              </a:xfrm>
              <a:prstGeom prst="rect">
                <a:avLst/>
              </a:prstGeom>
              <a:noFill/>
            </p:spPr>
            <p:txBody>
              <a:bodyPr wrap="none" lIns="68644" tIns="34322" rIns="68644" bIns="34322" rtlCol="0">
                <a:spAutoFit/>
              </a:bodyPr>
              <a:lstStyle/>
              <a:p>
                <a:pPr algn="ctr" defTabSz="914400">
                  <a:defRPr/>
                </a:pPr>
                <a:r>
                  <a:rPr lang="en-US" dirty="0">
                    <a:solidFill>
                      <a:prstClr val="black"/>
                    </a:solidFill>
                    <a:latin typeface="Franklin Gothic Medium" panose="020B0603020102020204" pitchFamily="34" charset="0"/>
                  </a:rPr>
                  <a:t>60 days</a:t>
                </a:r>
              </a:p>
            </p:txBody>
          </p:sp>
          <p:grpSp>
            <p:nvGrpSpPr>
              <p:cNvPr id="22" name="Group 21">
                <a:extLst>
                  <a:ext uri="{FF2B5EF4-FFF2-40B4-BE49-F238E27FC236}">
                    <a16:creationId xmlns:a16="http://schemas.microsoft.com/office/drawing/2014/main" id="{4B4B4057-8E79-4329-92DE-C25BE98E00C3}"/>
                  </a:ext>
                </a:extLst>
              </p:cNvPr>
              <p:cNvGrpSpPr/>
              <p:nvPr/>
            </p:nvGrpSpPr>
            <p:grpSpPr>
              <a:xfrm>
                <a:off x="3255871" y="2575607"/>
                <a:ext cx="1776448" cy="1690371"/>
                <a:chOff x="9327259" y="5281186"/>
                <a:chExt cx="1841846" cy="1752600"/>
              </a:xfrm>
              <a:solidFill>
                <a:schemeClr val="accent4">
                  <a:lumMod val="20000"/>
                  <a:lumOff val="80000"/>
                </a:schemeClr>
              </a:solidFill>
            </p:grpSpPr>
            <p:sp>
              <p:nvSpPr>
                <p:cNvPr id="23" name="Oval 22">
                  <a:extLst>
                    <a:ext uri="{FF2B5EF4-FFF2-40B4-BE49-F238E27FC236}">
                      <a16:creationId xmlns:a16="http://schemas.microsoft.com/office/drawing/2014/main" id="{5031EFE7-784C-48D4-8FF4-C53FD7133FDA}"/>
                    </a:ext>
                  </a:extLst>
                </p:cNvPr>
                <p:cNvSpPr/>
                <p:nvPr/>
              </p:nvSpPr>
              <p:spPr>
                <a:xfrm>
                  <a:off x="9372600" y="5281186"/>
                  <a:ext cx="1752600" cy="1752600"/>
                </a:xfrm>
                <a:prstGeom prst="ellipse">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Medium" panose="020B0603020102020204" pitchFamily="34" charset="0"/>
                  </a:endParaRPr>
                </a:p>
              </p:txBody>
            </p:sp>
            <p:sp>
              <p:nvSpPr>
                <p:cNvPr id="24" name="TextBox 23">
                  <a:extLst>
                    <a:ext uri="{FF2B5EF4-FFF2-40B4-BE49-F238E27FC236}">
                      <a16:creationId xmlns:a16="http://schemas.microsoft.com/office/drawing/2014/main" id="{D3792182-7DED-46D8-96A8-241D4D97B66D}"/>
                    </a:ext>
                  </a:extLst>
                </p:cNvPr>
                <p:cNvSpPr txBox="1"/>
                <p:nvPr/>
              </p:nvSpPr>
              <p:spPr>
                <a:xfrm>
                  <a:off x="9327259" y="5830669"/>
                  <a:ext cx="1841846" cy="670125"/>
                </a:xfrm>
                <a:prstGeom prst="rect">
                  <a:avLst/>
                </a:prstGeom>
                <a:noFill/>
                <a:ln>
                  <a:noFill/>
                </a:ln>
              </p:spPr>
              <p:txBody>
                <a:bodyPr wrap="none" rtlCol="0">
                  <a:spAutoFit/>
                </a:bodyPr>
                <a:lstStyle/>
                <a:p>
                  <a:pPr algn="ctr" defTabSz="914400">
                    <a:defRPr/>
                  </a:pPr>
                  <a:r>
                    <a:rPr lang="en-US" dirty="0">
                      <a:solidFill>
                        <a:prstClr val="black"/>
                      </a:solidFill>
                      <a:latin typeface="Franklin Gothic Medium" panose="020B0603020102020204" pitchFamily="34" charset="0"/>
                    </a:rPr>
                    <a:t>Administratively</a:t>
                  </a:r>
                </a:p>
                <a:p>
                  <a:pPr algn="ctr" defTabSz="914400">
                    <a:defRPr/>
                  </a:pPr>
                  <a:r>
                    <a:rPr lang="en-US" dirty="0">
                      <a:solidFill>
                        <a:prstClr val="black"/>
                      </a:solidFill>
                      <a:latin typeface="Franklin Gothic Medium" panose="020B0603020102020204" pitchFamily="34" charset="0"/>
                    </a:rPr>
                    <a:t>complete</a:t>
                  </a:r>
                </a:p>
              </p:txBody>
            </p:sp>
          </p:grpSp>
          <p:sp>
            <p:nvSpPr>
              <p:cNvPr id="25" name="TextBox 24">
                <a:extLst>
                  <a:ext uri="{FF2B5EF4-FFF2-40B4-BE49-F238E27FC236}">
                    <a16:creationId xmlns:a16="http://schemas.microsoft.com/office/drawing/2014/main" id="{0FBB3884-55C0-441F-A038-99BF17E00A7A}"/>
                  </a:ext>
                </a:extLst>
              </p:cNvPr>
              <p:cNvSpPr txBox="1"/>
              <p:nvPr/>
            </p:nvSpPr>
            <p:spPr>
              <a:xfrm flipH="1">
                <a:off x="3709872" y="4267106"/>
                <a:ext cx="1424238" cy="346313"/>
              </a:xfrm>
              <a:prstGeom prst="rect">
                <a:avLst/>
              </a:prstGeom>
              <a:noFill/>
            </p:spPr>
            <p:txBody>
              <a:bodyPr wrap="none" lIns="68644" tIns="34322" rIns="68644" bIns="34322" rtlCol="0">
                <a:spAutoFit/>
              </a:bodyPr>
              <a:lstStyle/>
              <a:p>
                <a:pPr algn="ctr" defTabSz="914400">
                  <a:defRPr/>
                </a:pPr>
                <a:r>
                  <a:rPr lang="en-US" dirty="0">
                    <a:solidFill>
                      <a:prstClr val="black"/>
                    </a:solidFill>
                    <a:latin typeface="Franklin Gothic Medium" panose="020B0603020102020204" pitchFamily="34" charset="0"/>
                  </a:rPr>
                  <a:t>GMA notified</a:t>
                </a:r>
              </a:p>
            </p:txBody>
          </p:sp>
          <p:sp>
            <p:nvSpPr>
              <p:cNvPr id="26" name="TextBox 25">
                <a:extLst>
                  <a:ext uri="{FF2B5EF4-FFF2-40B4-BE49-F238E27FC236}">
                    <a16:creationId xmlns:a16="http://schemas.microsoft.com/office/drawing/2014/main" id="{699D265A-3CE2-4FFB-A884-5A8804140052}"/>
                  </a:ext>
                </a:extLst>
              </p:cNvPr>
              <p:cNvSpPr txBox="1"/>
              <p:nvPr/>
            </p:nvSpPr>
            <p:spPr>
              <a:xfrm>
                <a:off x="2470653" y="4425728"/>
                <a:ext cx="1055996" cy="346313"/>
              </a:xfrm>
              <a:prstGeom prst="rect">
                <a:avLst/>
              </a:prstGeom>
              <a:noFill/>
            </p:spPr>
            <p:txBody>
              <a:bodyPr wrap="none" lIns="68644" tIns="34322" rIns="68644" bIns="34322" rtlCol="0">
                <a:spAutoFit/>
              </a:bodyPr>
              <a:lstStyle/>
              <a:p>
                <a:pPr algn="ctr" defTabSz="914400">
                  <a:defRPr/>
                </a:pPr>
                <a:r>
                  <a:rPr lang="en-US" dirty="0">
                    <a:solidFill>
                      <a:prstClr val="black"/>
                    </a:solidFill>
                    <a:latin typeface="Franklin Gothic Medium" panose="020B0603020102020204" pitchFamily="34" charset="0"/>
                  </a:rPr>
                  <a:t>180 days</a:t>
                </a:r>
              </a:p>
            </p:txBody>
          </p:sp>
          <p:sp>
            <p:nvSpPr>
              <p:cNvPr id="27" name="TextBox 26">
                <a:extLst>
                  <a:ext uri="{FF2B5EF4-FFF2-40B4-BE49-F238E27FC236}">
                    <a16:creationId xmlns:a16="http://schemas.microsoft.com/office/drawing/2014/main" id="{CC0EFD63-2B00-4B8B-9164-16661F412AB1}"/>
                  </a:ext>
                </a:extLst>
              </p:cNvPr>
              <p:cNvSpPr txBox="1"/>
              <p:nvPr/>
            </p:nvSpPr>
            <p:spPr>
              <a:xfrm>
                <a:off x="8723739" y="4470782"/>
                <a:ext cx="920895" cy="346313"/>
              </a:xfrm>
              <a:prstGeom prst="rect">
                <a:avLst/>
              </a:prstGeom>
              <a:noFill/>
            </p:spPr>
            <p:txBody>
              <a:bodyPr wrap="none" lIns="68644" tIns="34322" rIns="68644" bIns="34322" rtlCol="0">
                <a:spAutoFit/>
              </a:bodyPr>
              <a:lstStyle/>
              <a:p>
                <a:pPr algn="ctr" defTabSz="914400">
                  <a:defRPr/>
                </a:pPr>
                <a:r>
                  <a:rPr lang="en-US" dirty="0">
                    <a:solidFill>
                      <a:prstClr val="black"/>
                    </a:solidFill>
                    <a:latin typeface="Franklin Gothic Medium" panose="020B0603020102020204" pitchFamily="34" charset="0"/>
                  </a:rPr>
                  <a:t>90 days</a:t>
                </a:r>
              </a:p>
            </p:txBody>
          </p:sp>
          <p:grpSp>
            <p:nvGrpSpPr>
              <p:cNvPr id="28" name="Group 27">
                <a:extLst>
                  <a:ext uri="{FF2B5EF4-FFF2-40B4-BE49-F238E27FC236}">
                    <a16:creationId xmlns:a16="http://schemas.microsoft.com/office/drawing/2014/main" id="{AA3622D9-A662-40B2-9097-79954652D4DD}"/>
                  </a:ext>
                </a:extLst>
              </p:cNvPr>
              <p:cNvGrpSpPr/>
              <p:nvPr/>
            </p:nvGrpSpPr>
            <p:grpSpPr>
              <a:xfrm>
                <a:off x="2244633" y="5023673"/>
                <a:ext cx="1196526" cy="1196526"/>
                <a:chOff x="10568902" y="384247"/>
                <a:chExt cx="1593706" cy="1593706"/>
              </a:xfrm>
            </p:grpSpPr>
            <p:sp>
              <p:nvSpPr>
                <p:cNvPr id="29" name="TextBox 28">
                  <a:extLst>
                    <a:ext uri="{FF2B5EF4-FFF2-40B4-BE49-F238E27FC236}">
                      <a16:creationId xmlns:a16="http://schemas.microsoft.com/office/drawing/2014/main" id="{63D88475-860F-477F-A3D1-3D7EAA49CFCE}"/>
                    </a:ext>
                  </a:extLst>
                </p:cNvPr>
                <p:cNvSpPr txBox="1"/>
                <p:nvPr/>
              </p:nvSpPr>
              <p:spPr>
                <a:xfrm>
                  <a:off x="10849913" y="934780"/>
                  <a:ext cx="1031685" cy="491930"/>
                </a:xfrm>
                <a:prstGeom prst="rect">
                  <a:avLst/>
                </a:prstGeom>
                <a:noFill/>
                <a:ln>
                  <a:noFill/>
                </a:ln>
              </p:spPr>
              <p:txBody>
                <a:bodyPr wrap="none" rtlCol="0">
                  <a:spAutoFit/>
                </a:bodyPr>
                <a:lstStyle/>
                <a:p>
                  <a:pPr algn="ctr" defTabSz="914400">
                    <a:defRPr/>
                  </a:pPr>
                  <a:r>
                    <a:rPr lang="en-US" dirty="0">
                      <a:solidFill>
                        <a:prstClr val="black"/>
                      </a:solidFill>
                      <a:latin typeface="Franklin Gothic Medium" panose="020B0603020102020204" pitchFamily="34" charset="0"/>
                    </a:rPr>
                    <a:t>MAGs</a:t>
                  </a:r>
                </a:p>
              </p:txBody>
            </p:sp>
            <p:sp>
              <p:nvSpPr>
                <p:cNvPr id="30" name="Oval 29">
                  <a:extLst>
                    <a:ext uri="{FF2B5EF4-FFF2-40B4-BE49-F238E27FC236}">
                      <a16:creationId xmlns:a16="http://schemas.microsoft.com/office/drawing/2014/main" id="{B27FE858-DD28-4553-8559-8E56F5F5DEB3}"/>
                    </a:ext>
                  </a:extLst>
                </p:cNvPr>
                <p:cNvSpPr/>
                <p:nvPr/>
              </p:nvSpPr>
              <p:spPr>
                <a:xfrm>
                  <a:off x="10568902" y="384247"/>
                  <a:ext cx="1593706" cy="1593706"/>
                </a:xfrm>
                <a:prstGeom prst="ellipse">
                  <a:avLst/>
                </a:prstGeom>
                <a:noFill/>
                <a:ln w="1809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Medium" panose="020B0603020102020204" pitchFamily="34" charset="0"/>
                  </a:endParaRPr>
                </a:p>
              </p:txBody>
            </p:sp>
          </p:grpSp>
          <p:grpSp>
            <p:nvGrpSpPr>
              <p:cNvPr id="31" name="Group 30">
                <a:extLst>
                  <a:ext uri="{FF2B5EF4-FFF2-40B4-BE49-F238E27FC236}">
                    <a16:creationId xmlns:a16="http://schemas.microsoft.com/office/drawing/2014/main" id="{6D2D1628-FCB4-4816-8F8B-3028EF1E6BE9}"/>
                  </a:ext>
                </a:extLst>
              </p:cNvPr>
              <p:cNvGrpSpPr/>
              <p:nvPr/>
            </p:nvGrpSpPr>
            <p:grpSpPr>
              <a:xfrm>
                <a:off x="8503430" y="5007596"/>
                <a:ext cx="1385572" cy="1302469"/>
                <a:chOff x="1391890" y="5281186"/>
                <a:chExt cx="1864423" cy="1752600"/>
              </a:xfrm>
              <a:solidFill>
                <a:schemeClr val="accent6">
                  <a:lumMod val="20000"/>
                  <a:lumOff val="80000"/>
                </a:schemeClr>
              </a:solidFill>
            </p:grpSpPr>
            <p:sp>
              <p:nvSpPr>
                <p:cNvPr id="32" name="Oval 31">
                  <a:extLst>
                    <a:ext uri="{FF2B5EF4-FFF2-40B4-BE49-F238E27FC236}">
                      <a16:creationId xmlns:a16="http://schemas.microsoft.com/office/drawing/2014/main" id="{A12A58E2-40C0-4BBD-857E-105BA00F31F1}"/>
                    </a:ext>
                  </a:extLst>
                </p:cNvPr>
                <p:cNvSpPr/>
                <p:nvPr/>
              </p:nvSpPr>
              <p:spPr>
                <a:xfrm>
                  <a:off x="1447800" y="5281186"/>
                  <a:ext cx="1752600" cy="1752600"/>
                </a:xfrm>
                <a:prstGeom prst="ellipse">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Franklin Gothic Medium" panose="020B0603020102020204" pitchFamily="34" charset="0"/>
                  </a:endParaRPr>
                </a:p>
              </p:txBody>
            </p:sp>
            <p:sp>
              <p:nvSpPr>
                <p:cNvPr id="33" name="TextBox 32">
                  <a:extLst>
                    <a:ext uri="{FF2B5EF4-FFF2-40B4-BE49-F238E27FC236}">
                      <a16:creationId xmlns:a16="http://schemas.microsoft.com/office/drawing/2014/main" id="{48EC0FDF-307A-44C2-9C6F-91A9D4EA2A84}"/>
                    </a:ext>
                  </a:extLst>
                </p:cNvPr>
                <p:cNvSpPr txBox="1"/>
                <p:nvPr/>
              </p:nvSpPr>
              <p:spPr>
                <a:xfrm>
                  <a:off x="1391890" y="5884952"/>
                  <a:ext cx="1864423" cy="496972"/>
                </a:xfrm>
                <a:prstGeom prst="rect">
                  <a:avLst/>
                </a:prstGeom>
                <a:noFill/>
                <a:ln>
                  <a:noFill/>
                </a:ln>
              </p:spPr>
              <p:txBody>
                <a:bodyPr wrap="none" rtlCol="0">
                  <a:spAutoFit/>
                </a:bodyPr>
                <a:lstStyle/>
                <a:p>
                  <a:pPr algn="ctr" defTabSz="914400">
                    <a:defRPr/>
                  </a:pPr>
                  <a:r>
                    <a:rPr lang="en-US" dirty="0">
                      <a:solidFill>
                        <a:prstClr val="black"/>
                      </a:solidFill>
                      <a:latin typeface="Franklin Gothic Medium" panose="020B0603020102020204" pitchFamily="34" charset="0"/>
                    </a:rPr>
                    <a:t>Deficiencies</a:t>
                  </a:r>
                </a:p>
              </p:txBody>
            </p:sp>
          </p:grpSp>
          <p:sp>
            <p:nvSpPr>
              <p:cNvPr id="34" name="Oval 33">
                <a:extLst>
                  <a:ext uri="{FF2B5EF4-FFF2-40B4-BE49-F238E27FC236}">
                    <a16:creationId xmlns:a16="http://schemas.microsoft.com/office/drawing/2014/main" id="{1C97C6D4-814D-490F-AC4C-D8756D8AD09A}"/>
                  </a:ext>
                </a:extLst>
              </p:cNvPr>
              <p:cNvSpPr/>
              <p:nvPr/>
            </p:nvSpPr>
            <p:spPr>
              <a:xfrm flipH="1">
                <a:off x="5092747" y="4444541"/>
                <a:ext cx="303626" cy="30362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43" name="Oval 42">
                <a:extLst>
                  <a:ext uri="{FF2B5EF4-FFF2-40B4-BE49-F238E27FC236}">
                    <a16:creationId xmlns:a16="http://schemas.microsoft.com/office/drawing/2014/main" id="{530927F5-F2AD-49FA-8EF6-529E39E5D083}"/>
                  </a:ext>
                </a:extLst>
              </p:cNvPr>
              <p:cNvSpPr/>
              <p:nvPr/>
            </p:nvSpPr>
            <p:spPr>
              <a:xfrm flipH="1">
                <a:off x="5366168" y="4980904"/>
                <a:ext cx="1329158" cy="1329158"/>
              </a:xfrm>
              <a:prstGeom prst="ellipse">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rtlCol="0" anchor="ctr"/>
              <a:lstStyle/>
              <a:p>
                <a:pPr algn="ctr" defTabSz="914400">
                  <a:defRPr/>
                </a:pPr>
                <a:endParaRPr lang="en-US" dirty="0">
                  <a:solidFill>
                    <a:prstClr val="white"/>
                  </a:solidFill>
                  <a:latin typeface="Louis George Café Light" panose="020B0300020202020204" pitchFamily="34" charset="0"/>
                </a:endParaRPr>
              </a:p>
            </p:txBody>
          </p:sp>
          <p:sp>
            <p:nvSpPr>
              <p:cNvPr id="44" name="TextBox 43">
                <a:extLst>
                  <a:ext uri="{FF2B5EF4-FFF2-40B4-BE49-F238E27FC236}">
                    <a16:creationId xmlns:a16="http://schemas.microsoft.com/office/drawing/2014/main" id="{54BD924B-DC23-4D76-BEC7-E1511A3C114F}"/>
                  </a:ext>
                </a:extLst>
              </p:cNvPr>
              <p:cNvSpPr txBox="1"/>
              <p:nvPr/>
            </p:nvSpPr>
            <p:spPr>
              <a:xfrm flipH="1">
                <a:off x="5397977" y="5313383"/>
                <a:ext cx="1265540" cy="623312"/>
              </a:xfrm>
              <a:prstGeom prst="rect">
                <a:avLst/>
              </a:prstGeom>
              <a:noFill/>
            </p:spPr>
            <p:txBody>
              <a:bodyPr wrap="none" lIns="68644" tIns="34322" rIns="68644" bIns="34322" rtlCol="0">
                <a:spAutoFit/>
              </a:bodyPr>
              <a:lstStyle/>
              <a:p>
                <a:pPr algn="ctr" defTabSz="914400">
                  <a:defRPr/>
                </a:pPr>
                <a:r>
                  <a:rPr lang="en-US" dirty="0">
                    <a:solidFill>
                      <a:prstClr val="black"/>
                    </a:solidFill>
                    <a:latin typeface="Franklin Gothic Medium" panose="020B0603020102020204" pitchFamily="34" charset="0"/>
                  </a:rPr>
                  <a:t>Districts</a:t>
                </a:r>
              </a:p>
              <a:p>
                <a:pPr algn="ctr" defTabSz="914400">
                  <a:defRPr/>
                </a:pPr>
                <a:r>
                  <a:rPr lang="en-US" dirty="0">
                    <a:solidFill>
                      <a:prstClr val="black"/>
                    </a:solidFill>
                    <a:latin typeface="Franklin Gothic Medium" panose="020B0603020102020204" pitchFamily="34" charset="0"/>
                  </a:rPr>
                  <a:t>adopt DFCs</a:t>
                </a:r>
              </a:p>
            </p:txBody>
          </p:sp>
          <p:sp>
            <p:nvSpPr>
              <p:cNvPr id="45" name="TextBox 44">
                <a:extLst>
                  <a:ext uri="{FF2B5EF4-FFF2-40B4-BE49-F238E27FC236}">
                    <a16:creationId xmlns:a16="http://schemas.microsoft.com/office/drawing/2014/main" id="{52CDA8B2-8D96-44A6-91DC-DD891D473CD5}"/>
                  </a:ext>
                </a:extLst>
              </p:cNvPr>
              <p:cNvSpPr txBox="1"/>
              <p:nvPr/>
            </p:nvSpPr>
            <p:spPr>
              <a:xfrm>
                <a:off x="4830317" y="591744"/>
                <a:ext cx="3715467" cy="900311"/>
              </a:xfrm>
              <a:prstGeom prst="rect">
                <a:avLst/>
              </a:prstGeom>
              <a:noFill/>
            </p:spPr>
            <p:txBody>
              <a:bodyPr wrap="square" lIns="68644" tIns="34322" rIns="68644" bIns="34322" rtlCol="0">
                <a:spAutoFit/>
              </a:bodyPr>
              <a:lstStyle/>
              <a:p>
                <a:pPr algn="ctr" defTabSz="914400">
                  <a:defRPr/>
                </a:pPr>
                <a:r>
                  <a:rPr lang="en-US" dirty="0">
                    <a:solidFill>
                      <a:prstClr val="black"/>
                    </a:solidFill>
                    <a:latin typeface="Franklin Gothic Medium" panose="020B0603020102020204" pitchFamily="34" charset="0"/>
                  </a:rPr>
                  <a:t>90-day public</a:t>
                </a:r>
              </a:p>
              <a:p>
                <a:pPr algn="ctr" defTabSz="914400">
                  <a:defRPr/>
                </a:pPr>
                <a:r>
                  <a:rPr lang="en-US" dirty="0">
                    <a:solidFill>
                      <a:prstClr val="black"/>
                    </a:solidFill>
                    <a:latin typeface="Franklin Gothic Medium" panose="020B0603020102020204" pitchFamily="34" charset="0"/>
                  </a:rPr>
                  <a:t>comment period</a:t>
                </a:r>
              </a:p>
              <a:p>
                <a:pPr algn="ctr" defTabSz="914400">
                  <a:defRPr/>
                </a:pPr>
                <a:r>
                  <a:rPr lang="en-US" dirty="0">
                    <a:solidFill>
                      <a:prstClr val="black"/>
                    </a:solidFill>
                    <a:latin typeface="Franklin Gothic Medium" panose="020B0603020102020204" pitchFamily="34" charset="0"/>
                  </a:rPr>
                  <a:t>Each district has a public hearing</a:t>
                </a:r>
              </a:p>
            </p:txBody>
          </p:sp>
        </p:grpSp>
      </p:grpSp>
    </p:spTree>
    <p:extLst>
      <p:ext uri="{BB962C8B-B14F-4D97-AF65-F5344CB8AC3E}">
        <p14:creationId xmlns:p14="http://schemas.microsoft.com/office/powerpoint/2010/main" val="3888002158"/>
      </p:ext>
    </p:extLst>
  </p:cSld>
  <p:clrMapOvr>
    <a:masterClrMapping/>
  </p:clrMapOvr>
  <mc:AlternateContent xmlns:mc="http://schemas.openxmlformats.org/markup-compatibility/2006" xmlns:p14="http://schemas.microsoft.com/office/powerpoint/2010/main">
    <mc:Choice Requires="p14">
      <p:transition spd="slow" p14:dur="2000" advTm="14716"/>
    </mc:Choice>
    <mc:Fallback xmlns="">
      <p:transition spd="slow" advTm="1471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4552-EAD1-4461-87A0-51DE48DDA968}"/>
              </a:ext>
            </a:extLst>
          </p:cNvPr>
          <p:cNvSpPr>
            <a:spLocks noGrp="1"/>
          </p:cNvSpPr>
          <p:nvPr>
            <p:ph type="title"/>
          </p:nvPr>
        </p:nvSpPr>
        <p:spPr/>
        <p:txBody>
          <a:bodyPr/>
          <a:lstStyle/>
          <a:p>
            <a:r>
              <a:rPr lang="en-US" dirty="0">
                <a:latin typeface="Franklin Gothic Heavy" panose="020B0903020102020204" pitchFamily="34" charset="0"/>
              </a:rPr>
              <a:t>TWDB DFC Resources</a:t>
            </a:r>
          </a:p>
        </p:txBody>
      </p:sp>
      <p:sp>
        <p:nvSpPr>
          <p:cNvPr id="3" name="Content Placeholder 2">
            <a:extLst>
              <a:ext uri="{FF2B5EF4-FFF2-40B4-BE49-F238E27FC236}">
                <a16:creationId xmlns:a16="http://schemas.microsoft.com/office/drawing/2014/main" id="{D759BA02-68F0-4959-8816-B16CAE930823}"/>
              </a:ext>
            </a:extLst>
          </p:cNvPr>
          <p:cNvSpPr>
            <a:spLocks noGrp="1"/>
          </p:cNvSpPr>
          <p:nvPr>
            <p:ph idx="1"/>
          </p:nvPr>
        </p:nvSpPr>
        <p:spPr/>
        <p:txBody>
          <a:bodyPr>
            <a:normAutofit/>
          </a:bodyPr>
          <a:lstStyle/>
          <a:p>
            <a:pPr marL="0" indent="0">
              <a:lnSpc>
                <a:spcPct val="100000"/>
              </a:lnSpc>
              <a:spcBef>
                <a:spcPts val="1200"/>
              </a:spcBef>
              <a:spcAft>
                <a:spcPts val="1200"/>
              </a:spcAft>
              <a:buNone/>
            </a:pPr>
            <a:r>
              <a:rPr lang="en-US" sz="3600" dirty="0">
                <a:latin typeface="Franklin Gothic Medium" panose="020B0603020102020204" pitchFamily="34" charset="0"/>
                <a:hlinkClick r:id="rId2"/>
              </a:rPr>
              <a:t>DFC webpage</a:t>
            </a:r>
            <a:endParaRPr lang="en-US" sz="3600" dirty="0">
              <a:latin typeface="Franklin Gothic Medium" panose="020B0603020102020204" pitchFamily="34" charset="0"/>
            </a:endParaRPr>
          </a:p>
          <a:p>
            <a:pPr marL="0" indent="0">
              <a:lnSpc>
                <a:spcPct val="100000"/>
              </a:lnSpc>
              <a:spcBef>
                <a:spcPts val="1200"/>
              </a:spcBef>
              <a:spcAft>
                <a:spcPts val="1200"/>
              </a:spcAft>
              <a:buNone/>
            </a:pPr>
            <a:r>
              <a:rPr lang="en-US" sz="3600" dirty="0">
                <a:latin typeface="Franklin Gothic Medium" panose="020B0603020102020204" pitchFamily="34" charset="0"/>
                <a:hlinkClick r:id="rId3"/>
              </a:rPr>
              <a:t>Guidance documents</a:t>
            </a:r>
            <a:endParaRPr lang="en-US" sz="3600" dirty="0">
              <a:latin typeface="Franklin Gothic Medium" panose="020B0603020102020204" pitchFamily="34" charset="0"/>
            </a:endParaRPr>
          </a:p>
          <a:p>
            <a:pPr marL="0" indent="0">
              <a:lnSpc>
                <a:spcPct val="100000"/>
              </a:lnSpc>
              <a:spcBef>
                <a:spcPts val="1200"/>
              </a:spcBef>
              <a:spcAft>
                <a:spcPts val="1200"/>
              </a:spcAft>
              <a:buNone/>
            </a:pPr>
            <a:r>
              <a:rPr lang="en-US" sz="3600" dirty="0">
                <a:latin typeface="Franklin Gothic Medium" panose="020B0603020102020204" pitchFamily="34" charset="0"/>
                <a:hlinkClick r:id="rId4"/>
              </a:rPr>
              <a:t>2021 joint planning documents</a:t>
            </a:r>
            <a:endParaRPr lang="en-US" sz="3600" dirty="0">
              <a:latin typeface="Franklin Gothic Medium" panose="020B0603020102020204" pitchFamily="34" charset="0"/>
            </a:endParaRPr>
          </a:p>
          <a:p>
            <a:pPr marL="0" indent="0">
              <a:lnSpc>
                <a:spcPct val="100000"/>
              </a:lnSpc>
              <a:spcBef>
                <a:spcPts val="1200"/>
              </a:spcBef>
              <a:spcAft>
                <a:spcPts val="1200"/>
              </a:spcAft>
              <a:buNone/>
            </a:pPr>
            <a:r>
              <a:rPr lang="en-US" sz="3600" dirty="0">
                <a:latin typeface="Franklin Gothic Medium" panose="020B0603020102020204" pitchFamily="34" charset="0"/>
                <a:hlinkClick r:id="rId5"/>
              </a:rPr>
              <a:t>Groundwater Technical Assistance staff</a:t>
            </a:r>
            <a:endParaRPr lang="en-US" sz="3600" dirty="0">
              <a:latin typeface="Franklin Gothic Medium" panose="020B0603020102020204" pitchFamily="34" charset="0"/>
            </a:endParaRPr>
          </a:p>
          <a:p>
            <a:pPr>
              <a:lnSpc>
                <a:spcPct val="100000"/>
              </a:lnSpc>
              <a:spcBef>
                <a:spcPts val="1200"/>
              </a:spcBef>
              <a:spcAft>
                <a:spcPts val="1200"/>
              </a:spcAft>
            </a:pPr>
            <a:endParaRPr lang="en-US" sz="3600" dirty="0">
              <a:latin typeface="Franklin Gothic Medium" panose="020B0603020102020204" pitchFamily="34" charset="0"/>
            </a:endParaRPr>
          </a:p>
          <a:p>
            <a:pPr>
              <a:lnSpc>
                <a:spcPct val="100000"/>
              </a:lnSpc>
              <a:spcBef>
                <a:spcPts val="1200"/>
              </a:spcBef>
              <a:spcAft>
                <a:spcPts val="1200"/>
              </a:spcAft>
            </a:pPr>
            <a:endParaRPr lang="en-US" sz="3600" dirty="0">
              <a:latin typeface="Franklin Gothic Medium" panose="020B0603020102020204" pitchFamily="34" charset="0"/>
            </a:endParaRPr>
          </a:p>
        </p:txBody>
      </p:sp>
    </p:spTree>
    <p:extLst>
      <p:ext uri="{BB962C8B-B14F-4D97-AF65-F5344CB8AC3E}">
        <p14:creationId xmlns:p14="http://schemas.microsoft.com/office/powerpoint/2010/main" val="858450958"/>
      </p:ext>
    </p:extLst>
  </p:cSld>
  <p:clrMapOvr>
    <a:masterClrMapping/>
  </p:clrMapOvr>
  <mc:AlternateContent xmlns:mc="http://schemas.openxmlformats.org/markup-compatibility/2006" xmlns:p14="http://schemas.microsoft.com/office/powerpoint/2010/main">
    <mc:Choice Requires="p14">
      <p:transition spd="slow" p14:dur="2000" advTm="23055"/>
    </mc:Choice>
    <mc:Fallback xmlns="">
      <p:transition spd="slow" advTm="2305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540C-FE44-F7C9-F665-D17B976D5E81}"/>
              </a:ext>
            </a:extLst>
          </p:cNvPr>
          <p:cNvSpPr>
            <a:spLocks noGrp="1"/>
          </p:cNvSpPr>
          <p:nvPr>
            <p:ph type="ctrTitle"/>
          </p:nvPr>
        </p:nvSpPr>
        <p:spPr>
          <a:xfrm>
            <a:off x="293630" y="3723963"/>
            <a:ext cx="10221969" cy="731753"/>
          </a:xfrm>
        </p:spPr>
        <p:txBody>
          <a:bodyPr anchor="t">
            <a:noAutofit/>
          </a:bodyPr>
          <a:lstStyle/>
          <a:p>
            <a:r>
              <a:rPr lang="en-US" sz="5400" dirty="0">
                <a:latin typeface="Franklin Gothic Heavy" panose="020B0903020102020204" pitchFamily="34" charset="0"/>
              </a:rPr>
              <a:t>Natalie Ballew, P.G.</a:t>
            </a:r>
            <a:endParaRPr lang="en-US" sz="4400" dirty="0">
              <a:solidFill>
                <a:schemeClr val="tx1">
                  <a:lumMod val="50000"/>
                  <a:lumOff val="50000"/>
                </a:schemeClr>
              </a:solidFill>
              <a:latin typeface="Franklin Gothic Heavy" panose="020B0903020102020204" pitchFamily="34" charset="0"/>
              <a:cs typeface="Segoe UI" panose="020B0502040204020203" pitchFamily="34" charset="0"/>
            </a:endParaRPr>
          </a:p>
        </p:txBody>
      </p:sp>
      <p:sp>
        <p:nvSpPr>
          <p:cNvPr id="11" name="TextBox 10">
            <a:extLst>
              <a:ext uri="{FF2B5EF4-FFF2-40B4-BE49-F238E27FC236}">
                <a16:creationId xmlns:a16="http://schemas.microsoft.com/office/drawing/2014/main" id="{B805F546-D47F-AA6B-9BC7-A41111662F47}"/>
              </a:ext>
            </a:extLst>
          </p:cNvPr>
          <p:cNvSpPr txBox="1"/>
          <p:nvPr/>
        </p:nvSpPr>
        <p:spPr>
          <a:xfrm>
            <a:off x="293630" y="4605103"/>
            <a:ext cx="9993369" cy="1384995"/>
          </a:xfrm>
          <a:prstGeom prst="rect">
            <a:avLst/>
          </a:prstGeom>
          <a:noFill/>
        </p:spPr>
        <p:txBody>
          <a:bodyPr wrap="square">
            <a:spAutoFit/>
          </a:bodyPr>
          <a:lstStyle/>
          <a:p>
            <a:r>
              <a:rPr lang="en-US" sz="2800" dirty="0">
                <a:solidFill>
                  <a:schemeClr val="tx1">
                    <a:lumMod val="65000"/>
                    <a:lumOff val="35000"/>
                  </a:schemeClr>
                </a:solidFill>
                <a:latin typeface="Franklin Gothic Book" panose="020B0503020102020204" pitchFamily="34" charset="0"/>
                <a:cs typeface="Segoe UI Semibold" panose="020B0702040204020203" pitchFamily="34" charset="0"/>
              </a:rPr>
              <a:t>Groundwater Division Director, TWDB</a:t>
            </a:r>
          </a:p>
          <a:p>
            <a:r>
              <a:rPr lang="en-US" sz="2800" dirty="0">
                <a:solidFill>
                  <a:schemeClr val="tx1">
                    <a:lumMod val="65000"/>
                    <a:lumOff val="35000"/>
                  </a:schemeClr>
                </a:solidFill>
                <a:latin typeface="Franklin Gothic Book" panose="020B0503020102020204" pitchFamily="34" charset="0"/>
                <a:cs typeface="Segoe UI Semibold" panose="020B0702040204020203" pitchFamily="34" charset="0"/>
              </a:rPr>
              <a:t>512-463-2779</a:t>
            </a:r>
          </a:p>
          <a:p>
            <a:r>
              <a:rPr lang="en-US" sz="2800" dirty="0">
                <a:solidFill>
                  <a:schemeClr val="tx1">
                    <a:lumMod val="65000"/>
                    <a:lumOff val="35000"/>
                  </a:schemeClr>
                </a:solidFill>
                <a:latin typeface="Franklin Gothic Book" panose="020B0503020102020204" pitchFamily="34" charset="0"/>
                <a:cs typeface="Segoe UI Semibold" panose="020B0702040204020203" pitchFamily="34" charset="0"/>
              </a:rPr>
              <a:t>natalie.ballew@twdb.texas.gov</a:t>
            </a:r>
          </a:p>
        </p:txBody>
      </p:sp>
      <p:sp>
        <p:nvSpPr>
          <p:cNvPr id="3" name="TextBox 2">
            <a:extLst>
              <a:ext uri="{FF2B5EF4-FFF2-40B4-BE49-F238E27FC236}">
                <a16:creationId xmlns:a16="http://schemas.microsoft.com/office/drawing/2014/main" id="{02A4C4B2-2F22-4A5B-C483-E30ACA8F9B0B}"/>
              </a:ext>
            </a:extLst>
          </p:cNvPr>
          <p:cNvSpPr txBox="1"/>
          <p:nvPr/>
        </p:nvSpPr>
        <p:spPr>
          <a:xfrm>
            <a:off x="293629" y="3051356"/>
            <a:ext cx="9993369" cy="523220"/>
          </a:xfrm>
          <a:prstGeom prst="rect">
            <a:avLst/>
          </a:prstGeom>
          <a:noFill/>
        </p:spPr>
        <p:txBody>
          <a:bodyPr wrap="square">
            <a:spAutoFit/>
          </a:bodyPr>
          <a:lstStyle/>
          <a:p>
            <a:r>
              <a:rPr lang="en-US" sz="2800" dirty="0">
                <a:solidFill>
                  <a:schemeClr val="tx1">
                    <a:lumMod val="65000"/>
                    <a:lumOff val="35000"/>
                  </a:schemeClr>
                </a:solidFill>
                <a:latin typeface="Franklin Gothic Demi" panose="020B0703020102020204" pitchFamily="34" charset="0"/>
                <a:cs typeface="Segoe UI Semibold" panose="020B0702040204020203" pitchFamily="34" charset="0"/>
              </a:rPr>
              <a:t>Slides prepared by</a:t>
            </a:r>
            <a:endParaRPr lang="en-US" sz="2800" dirty="0">
              <a:solidFill>
                <a:schemeClr val="tx1">
                  <a:lumMod val="65000"/>
                  <a:lumOff val="35000"/>
                </a:schemeClr>
              </a:solidFill>
              <a:latin typeface="Franklin Gothic Book" panose="020B0503020102020204" pitchFamily="34" charset="0"/>
              <a:cs typeface="Segoe UI Semibold" panose="020B0702040204020203" pitchFamily="34" charset="0"/>
            </a:endParaRPr>
          </a:p>
        </p:txBody>
      </p:sp>
    </p:spTree>
    <p:extLst>
      <p:ext uri="{BB962C8B-B14F-4D97-AF65-F5344CB8AC3E}">
        <p14:creationId xmlns:p14="http://schemas.microsoft.com/office/powerpoint/2010/main" val="396475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9A04A2-E25A-4883-883B-BE5D8F58A41B}"/>
              </a:ext>
            </a:extLst>
          </p:cNvPr>
          <p:cNvSpPr>
            <a:spLocks noGrp="1"/>
          </p:cNvSpPr>
          <p:nvPr>
            <p:ph idx="1"/>
          </p:nvPr>
        </p:nvSpPr>
        <p:spPr>
          <a:xfrm>
            <a:off x="1626831" y="1369779"/>
            <a:ext cx="1875874" cy="4887050"/>
          </a:xfrm>
        </p:spPr>
        <p:txBody>
          <a:bodyPr>
            <a:noAutofit/>
          </a:bodyPr>
          <a:lstStyle/>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GCD</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GMA</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DFC</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TWDB</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GAM</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MAG</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RWPG</a:t>
            </a:r>
            <a:endParaRPr lang="en-US" b="1" dirty="0">
              <a:solidFill>
                <a:srgbClr val="D51977"/>
              </a:solidFill>
              <a:latin typeface="Franklin Gothic Demi" panose="020B0703020102020204" pitchFamily="34" charset="0"/>
              <a:cs typeface="Segoe UI Semibold" panose="020B0702040204020203" pitchFamily="34" charset="0"/>
            </a:endParaRPr>
          </a:p>
          <a:p>
            <a:pPr marL="457200" lvl="1" indent="0" algn="r">
              <a:lnSpc>
                <a:spcPct val="100000"/>
              </a:lnSpc>
              <a:spcBef>
                <a:spcPts val="1400"/>
              </a:spcBef>
              <a:buNone/>
            </a:pPr>
            <a:endParaRPr lang="en-US" sz="2800" b="1" dirty="0">
              <a:solidFill>
                <a:srgbClr val="D51977"/>
              </a:solidFill>
              <a:latin typeface="Franklin Gothic Demi" panose="020B0703020102020204" pitchFamily="34" charset="0"/>
              <a:cs typeface="Segoe UI Semibold" panose="020B0702040204020203" pitchFamily="34" charset="0"/>
            </a:endParaRPr>
          </a:p>
        </p:txBody>
      </p:sp>
      <p:sp>
        <p:nvSpPr>
          <p:cNvPr id="9" name="Title 1">
            <a:extLst>
              <a:ext uri="{FF2B5EF4-FFF2-40B4-BE49-F238E27FC236}">
                <a16:creationId xmlns:a16="http://schemas.microsoft.com/office/drawing/2014/main" id="{304D7A62-653D-406C-A4B4-E7E17BDABE3D}"/>
              </a:ext>
            </a:extLst>
          </p:cNvPr>
          <p:cNvSpPr>
            <a:spLocks noGrp="1"/>
          </p:cNvSpPr>
          <p:nvPr>
            <p:ph type="title"/>
          </p:nvPr>
        </p:nvSpPr>
        <p:spPr>
          <a:xfrm>
            <a:off x="520506" y="127239"/>
            <a:ext cx="11169746" cy="1325563"/>
          </a:xfrm>
        </p:spPr>
        <p:txBody>
          <a:bodyPr>
            <a:noAutofit/>
          </a:bodyPr>
          <a:lstStyle/>
          <a:p>
            <a:pPr algn="ctr"/>
            <a:r>
              <a:rPr lang="en-US" dirty="0">
                <a:latin typeface="Franklin Gothic Heavy" panose="020B0903020102020204" pitchFamily="34" charset="0"/>
              </a:rPr>
              <a:t>GMAs, GAMs, MAGs…OMG!</a:t>
            </a:r>
          </a:p>
        </p:txBody>
      </p:sp>
      <p:sp>
        <p:nvSpPr>
          <p:cNvPr id="6" name="Content Placeholder 2">
            <a:extLst>
              <a:ext uri="{FF2B5EF4-FFF2-40B4-BE49-F238E27FC236}">
                <a16:creationId xmlns:a16="http://schemas.microsoft.com/office/drawing/2014/main" id="{4B4BEB76-D950-4E29-BD21-90BE38051831}"/>
              </a:ext>
            </a:extLst>
          </p:cNvPr>
          <p:cNvSpPr txBox="1">
            <a:spLocks/>
          </p:cNvSpPr>
          <p:nvPr/>
        </p:nvSpPr>
        <p:spPr>
          <a:xfrm>
            <a:off x="3738157" y="1367886"/>
            <a:ext cx="6370320" cy="4887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Groundwater conservation district</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Groundwater management area</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Desired future condition</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Texas Water Development Board</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Groundwater availability model</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Modeled available groundwater</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Regional water planning group</a:t>
            </a:r>
            <a:endParaRPr lang="en-US" dirty="0">
              <a:latin typeface="Franklin Gothic Medium" panose="020B0603020102020204" pitchFamily="34" charset="0"/>
              <a:cs typeface="Segoe UI" panose="020B0502040204020203" pitchFamily="34" charset="0"/>
            </a:endParaRPr>
          </a:p>
        </p:txBody>
      </p:sp>
    </p:spTree>
    <p:extLst>
      <p:ext uri="{BB962C8B-B14F-4D97-AF65-F5344CB8AC3E}">
        <p14:creationId xmlns:p14="http://schemas.microsoft.com/office/powerpoint/2010/main" val="1177693044"/>
      </p:ext>
    </p:extLst>
  </p:cSld>
  <p:clrMapOvr>
    <a:masterClrMapping/>
  </p:clrMapOvr>
  <mc:AlternateContent xmlns:mc="http://schemas.openxmlformats.org/markup-compatibility/2006" xmlns:p14="http://schemas.microsoft.com/office/powerpoint/2010/main">
    <mc:Choice Requires="p14">
      <p:transition spd="slow" p14:dur="2000" advTm="28368"/>
    </mc:Choice>
    <mc:Fallback xmlns="">
      <p:transition spd="slow" advTm="283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325DA2-F029-E7C4-E609-35646F3B1D40}"/>
              </a:ext>
            </a:extLst>
          </p:cNvPr>
          <p:cNvSpPr>
            <a:spLocks noGrp="1"/>
          </p:cNvSpPr>
          <p:nvPr>
            <p:ph type="title"/>
          </p:nvPr>
        </p:nvSpPr>
        <p:spPr>
          <a:xfrm>
            <a:off x="3159625" y="1135075"/>
            <a:ext cx="7546475" cy="3321621"/>
          </a:xfrm>
        </p:spPr>
        <p:txBody>
          <a:bodyPr>
            <a:normAutofit/>
          </a:bodyPr>
          <a:lstStyle/>
          <a:p>
            <a:pPr>
              <a:lnSpc>
                <a:spcPct val="100000"/>
              </a:lnSpc>
            </a:pPr>
            <a:r>
              <a:rPr lang="en-US" sz="6600" dirty="0">
                <a:latin typeface="Franklin Gothic Heavy" panose="020B0903020102020204" pitchFamily="34" charset="0"/>
              </a:rPr>
              <a:t>Groundwater management areas</a:t>
            </a:r>
          </a:p>
        </p:txBody>
      </p:sp>
      <p:pic>
        <p:nvPicPr>
          <p:cNvPr id="3" name="Graphic 2" descr="Meeting with solid fill">
            <a:extLst>
              <a:ext uri="{FF2B5EF4-FFF2-40B4-BE49-F238E27FC236}">
                <a16:creationId xmlns:a16="http://schemas.microsoft.com/office/drawing/2014/main" id="{B8AD5A84-C667-5118-F672-C92FA1CA9D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3412673"/>
            <a:ext cx="2310252" cy="2310252"/>
          </a:xfrm>
          <a:prstGeom prst="rect">
            <a:avLst/>
          </a:prstGeom>
        </p:spPr>
      </p:pic>
    </p:spTree>
    <p:extLst>
      <p:ext uri="{BB962C8B-B14F-4D97-AF65-F5344CB8AC3E}">
        <p14:creationId xmlns:p14="http://schemas.microsoft.com/office/powerpoint/2010/main" val="223546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C0F5-2CA9-59AF-AD06-E9C5D74AA9C9}"/>
              </a:ext>
            </a:extLst>
          </p:cNvPr>
          <p:cNvSpPr>
            <a:spLocks noGrp="1"/>
          </p:cNvSpPr>
          <p:nvPr>
            <p:ph type="title"/>
          </p:nvPr>
        </p:nvSpPr>
        <p:spPr>
          <a:xfrm>
            <a:off x="589006" y="361821"/>
            <a:ext cx="5859420" cy="3257679"/>
          </a:xfrm>
        </p:spPr>
        <p:txBody>
          <a:bodyPr>
            <a:noAutofit/>
          </a:bodyPr>
          <a:lstStyle/>
          <a:p>
            <a:r>
              <a:rPr lang="en-US" dirty="0">
                <a:latin typeface="Franklin Gothic Heavy" panose="020B0903020102020204" pitchFamily="34" charset="0"/>
              </a:rPr>
              <a:t>Groundwater conservation districts</a:t>
            </a:r>
            <a:br>
              <a:rPr lang="en-US" dirty="0">
                <a:latin typeface="Franklin Gothic Heavy" panose="020B0903020102020204" pitchFamily="34" charset="0"/>
              </a:rPr>
            </a:br>
            <a:r>
              <a:rPr lang="en-US" dirty="0">
                <a:latin typeface="Franklin Gothic Heavy" panose="020B0903020102020204" pitchFamily="34" charset="0"/>
              </a:rPr>
              <a:t>(GCDs)</a:t>
            </a:r>
          </a:p>
        </p:txBody>
      </p:sp>
      <p:pic>
        <p:nvPicPr>
          <p:cNvPr id="7" name="Picture 6" descr="A map of Texas with groundwater conservation districts. ">
            <a:extLst>
              <a:ext uri="{FF2B5EF4-FFF2-40B4-BE49-F238E27FC236}">
                <a16:creationId xmlns:a16="http://schemas.microsoft.com/office/drawing/2014/main" id="{4FD713B8-A101-7262-EF84-28F041258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1" y="-133043"/>
            <a:ext cx="7608640" cy="6460053"/>
          </a:xfrm>
          <a:prstGeom prst="rect">
            <a:avLst/>
          </a:prstGeom>
        </p:spPr>
      </p:pic>
      <p:sp>
        <p:nvSpPr>
          <p:cNvPr id="9" name="Content Placeholder 8">
            <a:extLst>
              <a:ext uri="{FF2B5EF4-FFF2-40B4-BE49-F238E27FC236}">
                <a16:creationId xmlns:a16="http://schemas.microsoft.com/office/drawing/2014/main" id="{685ADFCA-B38B-94E8-5B62-EFCDD19D06B6}"/>
              </a:ext>
            </a:extLst>
          </p:cNvPr>
          <p:cNvSpPr>
            <a:spLocks noGrp="1"/>
          </p:cNvSpPr>
          <p:nvPr>
            <p:ph idx="1"/>
          </p:nvPr>
        </p:nvSpPr>
        <p:spPr>
          <a:xfrm>
            <a:off x="589006" y="3619499"/>
            <a:ext cx="5690544" cy="2557463"/>
          </a:xfrm>
        </p:spPr>
        <p:txBody>
          <a:bodyPr anchor="b" anchorCtr="0">
            <a:noAutofit/>
          </a:bodyPr>
          <a:lstStyle/>
          <a:p>
            <a:pPr marL="0" indent="0">
              <a:lnSpc>
                <a:spcPct val="100000"/>
              </a:lnSpc>
              <a:buNone/>
            </a:pPr>
            <a:r>
              <a:rPr lang="en-US" dirty="0">
                <a:solidFill>
                  <a:schemeClr val="tx1">
                    <a:lumMod val="65000"/>
                    <a:lumOff val="35000"/>
                  </a:schemeClr>
                </a:solidFill>
                <a:latin typeface="Franklin Gothic Demi" panose="020B0703020102020204" pitchFamily="34" charset="0"/>
                <a:cs typeface="Segoe UI" panose="020B0502040204020203" pitchFamily="34" charset="0"/>
              </a:rPr>
              <a:t>Preferred method of groundwater management in Texas</a:t>
            </a:r>
          </a:p>
        </p:txBody>
      </p:sp>
    </p:spTree>
    <p:extLst>
      <p:ext uri="{BB962C8B-B14F-4D97-AF65-F5344CB8AC3E}">
        <p14:creationId xmlns:p14="http://schemas.microsoft.com/office/powerpoint/2010/main" val="4981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C0F5-2CA9-59AF-AD06-E9C5D74AA9C9}"/>
              </a:ext>
            </a:extLst>
          </p:cNvPr>
          <p:cNvSpPr>
            <a:spLocks noGrp="1"/>
          </p:cNvSpPr>
          <p:nvPr>
            <p:ph type="title"/>
          </p:nvPr>
        </p:nvSpPr>
        <p:spPr>
          <a:xfrm>
            <a:off x="589006" y="361821"/>
            <a:ext cx="5859420" cy="3257679"/>
          </a:xfrm>
        </p:spPr>
        <p:txBody>
          <a:bodyPr>
            <a:noAutofit/>
          </a:bodyPr>
          <a:lstStyle/>
          <a:p>
            <a:r>
              <a:rPr lang="en-US" dirty="0">
                <a:latin typeface="Franklin Gothic Heavy" panose="020B0903020102020204" pitchFamily="34" charset="0"/>
              </a:rPr>
              <a:t>Groundwater management areas</a:t>
            </a:r>
            <a:br>
              <a:rPr lang="en-US" dirty="0">
                <a:latin typeface="Franklin Gothic Heavy" panose="020B0903020102020204" pitchFamily="34" charset="0"/>
              </a:rPr>
            </a:br>
            <a:r>
              <a:rPr lang="en-US" dirty="0">
                <a:latin typeface="Franklin Gothic Heavy" panose="020B0903020102020204" pitchFamily="34" charset="0"/>
              </a:rPr>
              <a:t>(GMAs)</a:t>
            </a:r>
          </a:p>
        </p:txBody>
      </p:sp>
      <p:sp>
        <p:nvSpPr>
          <p:cNvPr id="3" name="Content Placeholder 2">
            <a:extLst>
              <a:ext uri="{FF2B5EF4-FFF2-40B4-BE49-F238E27FC236}">
                <a16:creationId xmlns:a16="http://schemas.microsoft.com/office/drawing/2014/main" id="{AA179F85-8122-FEC2-17D1-04BE89EB271E}"/>
              </a:ext>
            </a:extLst>
          </p:cNvPr>
          <p:cNvSpPr>
            <a:spLocks noGrp="1"/>
          </p:cNvSpPr>
          <p:nvPr>
            <p:ph sz="half" idx="1"/>
          </p:nvPr>
        </p:nvSpPr>
        <p:spPr>
          <a:xfrm>
            <a:off x="589006" y="5248274"/>
            <a:ext cx="5506994" cy="928689"/>
          </a:xfrm>
        </p:spPr>
        <p:txBody>
          <a:bodyPr>
            <a:noAutofit/>
          </a:bodyPr>
          <a:lstStyle/>
          <a:p>
            <a:pPr marL="0" indent="0">
              <a:lnSpc>
                <a:spcPct val="100000"/>
              </a:lnSpc>
              <a:buNone/>
            </a:pPr>
            <a:r>
              <a:rPr lang="en-US" dirty="0">
                <a:solidFill>
                  <a:schemeClr val="tx1">
                    <a:lumMod val="65000"/>
                    <a:lumOff val="35000"/>
                  </a:schemeClr>
                </a:solidFill>
                <a:latin typeface="Franklin Gothic Demi" panose="020B0703020102020204" pitchFamily="34" charset="0"/>
                <a:cs typeface="Segoe UI Semibold" panose="020B0702040204020203" pitchFamily="34" charset="0"/>
              </a:rPr>
              <a:t>Groups of groundwater conservation district (GCDs)</a:t>
            </a:r>
            <a:endParaRPr lang="en-US" dirty="0">
              <a:solidFill>
                <a:schemeClr val="tx1">
                  <a:lumMod val="65000"/>
                  <a:lumOff val="35000"/>
                </a:schemeClr>
              </a:solidFill>
              <a:latin typeface="Franklin Gothic Demi" panose="020B0703020102020204" pitchFamily="34" charset="0"/>
            </a:endParaRPr>
          </a:p>
        </p:txBody>
      </p:sp>
      <p:pic>
        <p:nvPicPr>
          <p:cNvPr id="8" name="Picture 7" descr="A map of Texas with groundwater conservation districts  and groundwater management areas. ">
            <a:extLst>
              <a:ext uri="{FF2B5EF4-FFF2-40B4-BE49-F238E27FC236}">
                <a16:creationId xmlns:a16="http://schemas.microsoft.com/office/drawing/2014/main" id="{3784BD95-07C4-D795-3424-0866A92E7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847" y="95249"/>
            <a:ext cx="7357597" cy="6100763"/>
          </a:xfrm>
          <a:prstGeom prst="rect">
            <a:avLst/>
          </a:prstGeom>
        </p:spPr>
      </p:pic>
    </p:spTree>
    <p:extLst>
      <p:ext uri="{BB962C8B-B14F-4D97-AF65-F5344CB8AC3E}">
        <p14:creationId xmlns:p14="http://schemas.microsoft.com/office/powerpoint/2010/main" val="404146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map of Texas with major aquifers  and groundwater management areas. ">
            <a:extLst>
              <a:ext uri="{FF2B5EF4-FFF2-40B4-BE49-F238E27FC236}">
                <a16:creationId xmlns:a16="http://schemas.microsoft.com/office/drawing/2014/main" id="{E2984E60-C879-1E02-EB96-C0BD95E3A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650" y="-222365"/>
            <a:ext cx="8882142" cy="6718544"/>
          </a:xfrm>
          <a:prstGeom prst="rect">
            <a:avLst/>
          </a:prstGeom>
        </p:spPr>
      </p:pic>
      <p:sp>
        <p:nvSpPr>
          <p:cNvPr id="2" name="Title 1">
            <a:extLst>
              <a:ext uri="{FF2B5EF4-FFF2-40B4-BE49-F238E27FC236}">
                <a16:creationId xmlns:a16="http://schemas.microsoft.com/office/drawing/2014/main" id="{0542C0F5-2CA9-59AF-AD06-E9C5D74AA9C9}"/>
              </a:ext>
            </a:extLst>
          </p:cNvPr>
          <p:cNvSpPr>
            <a:spLocks noGrp="1"/>
          </p:cNvSpPr>
          <p:nvPr>
            <p:ph type="title"/>
          </p:nvPr>
        </p:nvSpPr>
        <p:spPr>
          <a:xfrm>
            <a:off x="589006" y="361821"/>
            <a:ext cx="5859420" cy="3257679"/>
          </a:xfrm>
        </p:spPr>
        <p:txBody>
          <a:bodyPr>
            <a:noAutofit/>
          </a:bodyPr>
          <a:lstStyle/>
          <a:p>
            <a:r>
              <a:rPr lang="en-US" dirty="0">
                <a:latin typeface="Franklin Gothic Heavy" panose="020B0903020102020204" pitchFamily="34" charset="0"/>
              </a:rPr>
              <a:t>Groundwater management areas</a:t>
            </a:r>
            <a:br>
              <a:rPr lang="en-US" dirty="0">
                <a:latin typeface="Franklin Gothic Heavy" panose="020B0903020102020204" pitchFamily="34" charset="0"/>
              </a:rPr>
            </a:br>
            <a:r>
              <a:rPr lang="en-US" dirty="0">
                <a:latin typeface="Franklin Gothic Heavy" panose="020B0903020102020204" pitchFamily="34" charset="0"/>
              </a:rPr>
              <a:t>(GMAs)</a:t>
            </a:r>
          </a:p>
        </p:txBody>
      </p:sp>
      <p:sp>
        <p:nvSpPr>
          <p:cNvPr id="3" name="Content Placeholder 2">
            <a:extLst>
              <a:ext uri="{FF2B5EF4-FFF2-40B4-BE49-F238E27FC236}">
                <a16:creationId xmlns:a16="http://schemas.microsoft.com/office/drawing/2014/main" id="{AA179F85-8122-FEC2-17D1-04BE89EB271E}"/>
              </a:ext>
            </a:extLst>
          </p:cNvPr>
          <p:cNvSpPr>
            <a:spLocks noGrp="1"/>
          </p:cNvSpPr>
          <p:nvPr>
            <p:ph sz="half" idx="1"/>
          </p:nvPr>
        </p:nvSpPr>
        <p:spPr>
          <a:xfrm>
            <a:off x="589006" y="5248274"/>
            <a:ext cx="5506994" cy="928689"/>
          </a:xfrm>
        </p:spPr>
        <p:txBody>
          <a:bodyPr>
            <a:noAutofit/>
          </a:bodyPr>
          <a:lstStyle/>
          <a:p>
            <a:pPr marL="0" indent="0">
              <a:lnSpc>
                <a:spcPct val="100000"/>
              </a:lnSpc>
              <a:buNone/>
            </a:pPr>
            <a:r>
              <a:rPr lang="en-US" dirty="0">
                <a:solidFill>
                  <a:schemeClr val="tx1">
                    <a:lumMod val="65000"/>
                    <a:lumOff val="35000"/>
                  </a:schemeClr>
                </a:solidFill>
                <a:latin typeface="Franklin Gothic Demi" panose="020B0703020102020204" pitchFamily="34" charset="0"/>
                <a:cs typeface="Segoe UI Semibold" panose="020B0702040204020203" pitchFamily="34" charset="0"/>
              </a:rPr>
              <a:t>Generally follow major aquifer boundaries</a:t>
            </a:r>
            <a:endParaRPr lang="en-US" dirty="0">
              <a:solidFill>
                <a:schemeClr val="tx1">
                  <a:lumMod val="65000"/>
                  <a:lumOff val="35000"/>
                </a:schemeClr>
              </a:solidFill>
              <a:latin typeface="Franklin Gothic Demi" panose="020B0703020102020204" pitchFamily="34" charset="0"/>
            </a:endParaRPr>
          </a:p>
        </p:txBody>
      </p:sp>
    </p:spTree>
    <p:extLst>
      <p:ext uri="{BB962C8B-B14F-4D97-AF65-F5344CB8AC3E}">
        <p14:creationId xmlns:p14="http://schemas.microsoft.com/office/powerpoint/2010/main" val="216230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F7AD2CEC-9490-03F4-EAF1-15573040E495}"/>
              </a:ext>
            </a:extLst>
          </p:cNvPr>
          <p:cNvSpPr>
            <a:spLocks noGrp="1"/>
          </p:cNvSpPr>
          <p:nvPr>
            <p:ph type="title" idx="4294967295"/>
          </p:nvPr>
        </p:nvSpPr>
        <p:spPr>
          <a:xfrm>
            <a:off x="1358900" y="1139825"/>
            <a:ext cx="9474200" cy="3994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60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lumMod val="65000"/>
                    <a:lumOff val="35000"/>
                  </a:schemeClr>
                </a:solidFill>
                <a:effectLst/>
                <a:uLnTx/>
                <a:uFillTx/>
                <a:latin typeface="Franklin Gothic Medium" panose="020B0603020102020204" pitchFamily="34" charset="0"/>
                <a:ea typeface="+mn-ea"/>
                <a:cs typeface="Segoe UI" panose="020B0502040204020203" pitchFamily="34" charset="0"/>
              </a:rPr>
              <a:t>The TWDB maintains </a:t>
            </a:r>
            <a:r>
              <a:rPr kumimoji="0" lang="en-US" sz="3600" b="0" i="0" u="none" strike="noStrike" kern="1200" cap="none" spc="0" normalizeH="0" baseline="0" noProof="0" dirty="0">
                <a:ln>
                  <a:noFill/>
                </a:ln>
                <a:solidFill>
                  <a:schemeClr val="tx1">
                    <a:lumMod val="65000"/>
                    <a:lumOff val="35000"/>
                  </a:schemeClr>
                </a:solidFill>
                <a:effectLst/>
                <a:uLnTx/>
                <a:uFillTx/>
                <a:latin typeface="Franklin Gothic Medium" panose="020B0603020102020204" pitchFamily="34" charset="0"/>
                <a:ea typeface="+mn-ea"/>
                <a:cs typeface="Segoe UI" panose="020B0502040204020203" pitchFamily="34" charset="0"/>
                <a:hlinkClick r:id="rId3"/>
              </a:rPr>
              <a:t>webpages for each groundwater management area</a:t>
            </a:r>
            <a:r>
              <a:rPr kumimoji="0" lang="en-US" sz="3600" b="0" i="0" u="none" strike="noStrike" kern="1200" cap="none" spc="0" normalizeH="0" baseline="0" noProof="0" dirty="0">
                <a:ln>
                  <a:noFill/>
                </a:ln>
                <a:solidFill>
                  <a:schemeClr val="tx1">
                    <a:lumMod val="65000"/>
                    <a:lumOff val="35000"/>
                  </a:schemeClr>
                </a:solidFill>
                <a:effectLst/>
                <a:uLnTx/>
                <a:uFillTx/>
                <a:latin typeface="Franklin Gothic Medium" panose="020B0603020102020204" pitchFamily="34" charset="0"/>
                <a:ea typeface="+mn-ea"/>
                <a:cs typeface="Segoe UI" panose="020B0502040204020203" pitchFamily="34" charset="0"/>
              </a:rPr>
              <a:t>.</a:t>
            </a:r>
          </a:p>
          <a:p>
            <a:pPr marL="0" marR="0" lvl="0" indent="0" algn="ctr" defTabSz="914400" rtl="0" eaLnBrk="1" fontAlgn="auto" latinLnBrk="0" hangingPunct="1">
              <a:lnSpc>
                <a:spcPct val="100000"/>
              </a:lnSpc>
              <a:spcBef>
                <a:spcPts val="0"/>
              </a:spcBef>
              <a:spcAft>
                <a:spcPts val="420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lumMod val="65000"/>
                    <a:lumOff val="35000"/>
                  </a:schemeClr>
                </a:solidFill>
                <a:effectLst/>
                <a:uLnTx/>
                <a:uFillTx/>
                <a:latin typeface="Franklin Gothic Medium" panose="020B0603020102020204" pitchFamily="34" charset="0"/>
                <a:ea typeface="+mn-ea"/>
                <a:cs typeface="Segoe UI" panose="020B0502040204020203" pitchFamily="34" charset="0"/>
              </a:rPr>
              <a:t>And many GMAs also have their own websites to share information with the public.</a:t>
            </a:r>
          </a:p>
        </p:txBody>
      </p:sp>
    </p:spTree>
    <p:extLst>
      <p:ext uri="{BB962C8B-B14F-4D97-AF65-F5344CB8AC3E}">
        <p14:creationId xmlns:p14="http://schemas.microsoft.com/office/powerpoint/2010/main" val="3142477948"/>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LEMON MILK Medium"/>
        <a:ea typeface=""/>
        <a:cs typeface=""/>
      </a:majorFont>
      <a:minorFont>
        <a:latin typeface="Segoe U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302_JointPlanningUpdate_TWCA.potx" id="{098F6CFB-F9C0-45A8-9442-15DF38110DA9}" vid="{B6672F77-127D-4C8E-8875-681D4918C8ED}"/>
    </a:ext>
  </a:extLst>
</a:theme>
</file>

<file path=ppt/theme/theme2.xml><?xml version="1.0" encoding="utf-8"?>
<a:theme xmlns:a="http://schemas.openxmlformats.org/drawingml/2006/main" name="Custom 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wdb-ppt-white-template-footer-blue-1504">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0">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0302_JointPlanningUpdate_TWCA.potx" id="{098F6CFB-F9C0-45A8-9442-15DF38110DA9}" vid="{78FAC074-B074-4A45-A8AB-422524EDAAE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goe UI Black"/>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2023-0302_JointPlanningUpdate_TWCA</Template>
  <TotalTime>0</TotalTime>
  <Words>2647</Words>
  <Application>Microsoft Office PowerPoint</Application>
  <PresentationFormat>Widescreen</PresentationFormat>
  <Paragraphs>312</Paragraphs>
  <Slides>35</Slides>
  <Notes>32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35</vt:i4>
      </vt:variant>
    </vt:vector>
  </HeadingPairs>
  <TitlesOfParts>
    <vt:vector size="50" baseType="lpstr">
      <vt:lpstr>Arial</vt:lpstr>
      <vt:lpstr>Calibri</vt:lpstr>
      <vt:lpstr>Franklin Gothic Book</vt:lpstr>
      <vt:lpstr>Franklin Gothic Demi</vt:lpstr>
      <vt:lpstr>Franklin Gothic Heavy</vt:lpstr>
      <vt:lpstr>Franklin Gothic Medium</vt:lpstr>
      <vt:lpstr>Helvetica Narrow</vt:lpstr>
      <vt:lpstr>Louis George Café Light</vt:lpstr>
      <vt:lpstr>Segoe UI Black</vt:lpstr>
      <vt:lpstr>Segoe UI Light</vt:lpstr>
      <vt:lpstr>Segoe UI Semibold</vt:lpstr>
      <vt:lpstr>Segoe UI Semilight</vt:lpstr>
      <vt:lpstr>Office Theme</vt:lpstr>
      <vt:lpstr>Custom Design</vt:lpstr>
      <vt:lpstr>twdb-ppt-white-template-footer-blue-1504</vt:lpstr>
      <vt:lpstr>Joint Groundwater Planning</vt:lpstr>
      <vt:lpstr>This presentation was created by TWDB Groundwater Division staff for general educational purposes.  We hope this slide deck is useful in communicating the joint groundwater planning process, and the steps required to get from desired future conditions to modeled available groundwater.</vt:lpstr>
      <vt:lpstr>We’ll cover…</vt:lpstr>
      <vt:lpstr>GMAs, GAMs, MAGs…OMG!</vt:lpstr>
      <vt:lpstr>Groundwater management areas</vt:lpstr>
      <vt:lpstr>Groundwater conservation districts (GCDs)</vt:lpstr>
      <vt:lpstr>Groundwater management areas (GMAs)</vt:lpstr>
      <vt:lpstr>Groundwater management areas (GMAs)</vt:lpstr>
      <vt:lpstr>The TWDB maintains webpages for each groundwater management area. And many GMAs also have their own websites to share information with the public.</vt:lpstr>
      <vt:lpstr>Joint Groundwater Planning</vt:lpstr>
      <vt:lpstr>What is joint planning?</vt:lpstr>
      <vt:lpstr>Most joint planning activities are related to  desired future conditions (DFCs)</vt:lpstr>
      <vt:lpstr>PowerPoint Presentation</vt:lpstr>
      <vt:lpstr>Desired future conditions DFCs</vt:lpstr>
      <vt:lpstr>PowerPoint Presentation</vt:lpstr>
      <vt:lpstr>PowerPoint Presentation</vt:lpstr>
      <vt:lpstr>Relevant vs. Non-relevant for joint planning purposes</vt:lpstr>
      <vt:lpstr>Non-relevant an unfortunate name</vt:lpstr>
      <vt:lpstr>Why DFCs matter</vt:lpstr>
      <vt:lpstr>Why DFCs matter</vt:lpstr>
      <vt:lpstr>DFC Process</vt:lpstr>
      <vt:lpstr>PowerPoint Presentation</vt:lpstr>
      <vt:lpstr>PowerPoint Presentation</vt:lpstr>
      <vt:lpstr>PowerPoint Presentation</vt:lpstr>
      <vt:lpstr>9 factors</vt:lpstr>
      <vt:lpstr>A balancing act</vt:lpstr>
      <vt:lpstr>Assessing DFC scenarios</vt:lpstr>
      <vt:lpstr>DFC Explanatory Report</vt:lpstr>
      <vt:lpstr>PowerPoint Presentation</vt:lpstr>
      <vt:lpstr>PowerPoint Presentation</vt:lpstr>
      <vt:lpstr>PowerPoint Presentation</vt:lpstr>
      <vt:lpstr>PowerPoint Presentation</vt:lpstr>
      <vt:lpstr>PowerPoint Presentation</vt:lpstr>
      <vt:lpstr>TWDB DFC Resources</vt:lpstr>
      <vt:lpstr>Natalie Ballew, P.G.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2024-01-25T17:01:20Z</dcterms:created>
  <dcterms:modified xsi:type="dcterms:W3CDTF">2024-01-25T17:01:33Z</dcterms:modified>
</cp:coreProperties>
</file>