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99" r:id="rId14"/>
    <p:sldId id="270" r:id="rId15"/>
    <p:sldId id="271" r:id="rId16"/>
    <p:sldId id="272" r:id="rId17"/>
    <p:sldId id="274" r:id="rId18"/>
    <p:sldId id="275" r:id="rId19"/>
    <p:sldId id="276" r:id="rId20"/>
    <p:sldId id="277" r:id="rId21"/>
    <p:sldId id="278" r:id="rId22"/>
    <p:sldId id="279" r:id="rId23"/>
    <p:sldId id="280" r:id="rId24"/>
    <p:sldId id="281" r:id="rId25"/>
    <p:sldId id="283" r:id="rId26"/>
    <p:sldId id="282" r:id="rId27"/>
    <p:sldId id="304" r:id="rId28"/>
    <p:sldId id="289" r:id="rId29"/>
    <p:sldId id="305" r:id="rId30"/>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78" d="100"/>
          <a:sy n="78" d="100"/>
        </p:scale>
        <p:origin x="2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a:alpha val="0"/>
      </a:schemeClr>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2C2AD2-833D-4882-BAC2-2DB6BB4D7F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1563834-02CA-4CD5-ABC0-381BAD9059BE}">
      <dgm:prSet custT="1"/>
      <dgm:spPr/>
      <dgm:t>
        <a:bodyPr/>
        <a:lstStyle/>
        <a:p>
          <a:r>
            <a:rPr lang="en-US" sz="2000" dirty="0"/>
            <a:t>Newspaper Advertisements</a:t>
          </a:r>
        </a:p>
      </dgm:t>
    </dgm:pt>
    <dgm:pt modelId="{53A60146-7631-4F0E-B05D-6AA4AF686C2A}" type="parTrans" cxnId="{0751E743-73F5-4375-AA7F-D3B95BAF5B7D}">
      <dgm:prSet/>
      <dgm:spPr/>
      <dgm:t>
        <a:bodyPr/>
        <a:lstStyle/>
        <a:p>
          <a:endParaRPr lang="en-US"/>
        </a:p>
      </dgm:t>
    </dgm:pt>
    <dgm:pt modelId="{80688335-18A1-4465-9B26-A1676DEE1D6A}" type="sibTrans" cxnId="{0751E743-73F5-4375-AA7F-D3B95BAF5B7D}">
      <dgm:prSet/>
      <dgm:spPr/>
      <dgm:t>
        <a:bodyPr/>
        <a:lstStyle/>
        <a:p>
          <a:endParaRPr lang="en-US"/>
        </a:p>
      </dgm:t>
    </dgm:pt>
    <dgm:pt modelId="{86E02A3B-BEFF-477F-AE56-583BA1DD991E}">
      <dgm:prSet custT="1"/>
      <dgm:spPr/>
      <dgm:t>
        <a:bodyPr/>
        <a:lstStyle/>
        <a:p>
          <a:r>
            <a:rPr lang="en-US" sz="2000" dirty="0"/>
            <a:t>Direct Contact</a:t>
          </a:r>
        </a:p>
      </dgm:t>
    </dgm:pt>
    <dgm:pt modelId="{999B0D37-19BA-4306-85C1-E5E81A26E2E3}" type="parTrans" cxnId="{C457A69C-80CB-42D8-AF17-60A73B4AF477}">
      <dgm:prSet/>
      <dgm:spPr/>
      <dgm:t>
        <a:bodyPr/>
        <a:lstStyle/>
        <a:p>
          <a:endParaRPr lang="en-US"/>
        </a:p>
      </dgm:t>
    </dgm:pt>
    <dgm:pt modelId="{933DD3BE-A613-42A5-9C2F-DEE9FB033C7C}" type="sibTrans" cxnId="{C457A69C-80CB-42D8-AF17-60A73B4AF477}">
      <dgm:prSet/>
      <dgm:spPr/>
      <dgm:t>
        <a:bodyPr/>
        <a:lstStyle/>
        <a:p>
          <a:endParaRPr lang="en-US"/>
        </a:p>
      </dgm:t>
    </dgm:pt>
    <dgm:pt modelId="{3C9ECEB9-9F7C-448B-9440-D69440D4F148}">
      <dgm:prSet custT="1"/>
      <dgm:spPr/>
      <dgm:t>
        <a:bodyPr/>
        <a:lstStyle/>
        <a:p>
          <a:r>
            <a:rPr lang="en-US" sz="2000" dirty="0"/>
            <a:t>Meetings or Conferences</a:t>
          </a:r>
        </a:p>
      </dgm:t>
    </dgm:pt>
    <dgm:pt modelId="{0EC40F08-72F4-4A83-A735-064BDC09B724}" type="parTrans" cxnId="{C6CC987E-B8E7-4C90-8633-80C2A768E386}">
      <dgm:prSet/>
      <dgm:spPr/>
      <dgm:t>
        <a:bodyPr/>
        <a:lstStyle/>
        <a:p>
          <a:endParaRPr lang="en-US"/>
        </a:p>
      </dgm:t>
    </dgm:pt>
    <dgm:pt modelId="{C0177DA8-2F36-4480-8753-6CAF4A4FDD6D}" type="sibTrans" cxnId="{C6CC987E-B8E7-4C90-8633-80C2A768E386}">
      <dgm:prSet/>
      <dgm:spPr/>
      <dgm:t>
        <a:bodyPr/>
        <a:lstStyle/>
        <a:p>
          <a:endParaRPr lang="en-US"/>
        </a:p>
      </dgm:t>
    </dgm:pt>
    <dgm:pt modelId="{75E663DD-88CC-4ED7-B174-AEA20889DF9E}">
      <dgm:prSet custT="1"/>
      <dgm:spPr/>
      <dgm:t>
        <a:bodyPr/>
        <a:lstStyle/>
        <a:p>
          <a:r>
            <a:rPr lang="en-US" sz="2000" dirty="0"/>
            <a:t>Minority Media Postings</a:t>
          </a:r>
        </a:p>
      </dgm:t>
    </dgm:pt>
    <dgm:pt modelId="{8652D687-259E-4295-A492-5DD1386207D1}" type="parTrans" cxnId="{8A26DD5B-C1A8-4B10-8EBB-BB74F067C5CD}">
      <dgm:prSet/>
      <dgm:spPr/>
      <dgm:t>
        <a:bodyPr/>
        <a:lstStyle/>
        <a:p>
          <a:endParaRPr lang="en-US"/>
        </a:p>
      </dgm:t>
    </dgm:pt>
    <dgm:pt modelId="{60C4D26D-7A83-4E8E-AD16-80DC0E6DCCF4}" type="sibTrans" cxnId="{8A26DD5B-C1A8-4B10-8EBB-BB74F067C5CD}">
      <dgm:prSet/>
      <dgm:spPr/>
      <dgm:t>
        <a:bodyPr/>
        <a:lstStyle/>
        <a:p>
          <a:endParaRPr lang="en-US"/>
        </a:p>
      </dgm:t>
    </dgm:pt>
    <dgm:pt modelId="{671C7E7F-A2D6-49C5-903D-160AC1B13A92}">
      <dgm:prSet custT="1"/>
      <dgm:spPr/>
      <dgm:t>
        <a:bodyPr/>
        <a:lstStyle/>
        <a:p>
          <a:r>
            <a:rPr lang="en-US" sz="2000" dirty="0"/>
            <a:t>Internet Website Postings</a:t>
          </a:r>
        </a:p>
      </dgm:t>
    </dgm:pt>
    <dgm:pt modelId="{2AAF6C38-197F-47D1-86CB-B443F1AD262D}" type="parTrans" cxnId="{B402741D-D473-493F-9F5F-6FECC6E7C80B}">
      <dgm:prSet/>
      <dgm:spPr/>
      <dgm:t>
        <a:bodyPr/>
        <a:lstStyle/>
        <a:p>
          <a:endParaRPr lang="en-US"/>
        </a:p>
      </dgm:t>
    </dgm:pt>
    <dgm:pt modelId="{5DB4C7F0-D9A6-41DE-8A92-94B5D89A33F7}" type="sibTrans" cxnId="{B402741D-D473-493F-9F5F-6FECC6E7C80B}">
      <dgm:prSet/>
      <dgm:spPr/>
      <dgm:t>
        <a:bodyPr/>
        <a:lstStyle/>
        <a:p>
          <a:endParaRPr lang="en-US"/>
        </a:p>
      </dgm:t>
    </dgm:pt>
    <dgm:pt modelId="{2134C66B-7F33-48EC-BBB6-3331CBF06C96}">
      <dgm:prSet custT="1"/>
      <dgm:spPr/>
      <dgm:t>
        <a:bodyPr/>
        <a:lstStyle/>
        <a:p>
          <a:r>
            <a:rPr lang="en-US" sz="2000" dirty="0"/>
            <a:t>Trade Association Publications</a:t>
          </a:r>
        </a:p>
      </dgm:t>
    </dgm:pt>
    <dgm:pt modelId="{10E92E73-444C-4A60-A21E-2014E946DE21}" type="parTrans" cxnId="{F70A578C-69B0-4440-81CC-F9C1D4FBD2A0}">
      <dgm:prSet/>
      <dgm:spPr/>
      <dgm:t>
        <a:bodyPr/>
        <a:lstStyle/>
        <a:p>
          <a:endParaRPr lang="en-US"/>
        </a:p>
      </dgm:t>
    </dgm:pt>
    <dgm:pt modelId="{45D1FB39-C3CF-4ECA-AAD2-C892D41582C5}" type="sibTrans" cxnId="{F70A578C-69B0-4440-81CC-F9C1D4FBD2A0}">
      <dgm:prSet/>
      <dgm:spPr/>
      <dgm:t>
        <a:bodyPr/>
        <a:lstStyle/>
        <a:p>
          <a:endParaRPr lang="en-US"/>
        </a:p>
      </dgm:t>
    </dgm:pt>
    <dgm:pt modelId="{79983BC9-8B45-4005-82C3-3D7D1D692818}">
      <dgm:prSet custT="1"/>
      <dgm:spPr/>
      <dgm:t>
        <a:bodyPr/>
        <a:lstStyle/>
        <a:p>
          <a:r>
            <a:rPr lang="en-US" sz="2000" dirty="0"/>
            <a:t>Other Government Publications</a:t>
          </a:r>
        </a:p>
      </dgm:t>
    </dgm:pt>
    <dgm:pt modelId="{D058A6E3-CBD3-4385-A016-0E89177329B7}" type="parTrans" cxnId="{5B572D14-17B5-4DCE-9D44-E2CD3B834FFF}">
      <dgm:prSet/>
      <dgm:spPr/>
      <dgm:t>
        <a:bodyPr/>
        <a:lstStyle/>
        <a:p>
          <a:endParaRPr lang="en-US"/>
        </a:p>
      </dgm:t>
    </dgm:pt>
    <dgm:pt modelId="{3C5E2862-40DA-42C2-B4F0-E1D490F20212}" type="sibTrans" cxnId="{5B572D14-17B5-4DCE-9D44-E2CD3B834FFF}">
      <dgm:prSet/>
      <dgm:spPr/>
      <dgm:t>
        <a:bodyPr/>
        <a:lstStyle/>
        <a:p>
          <a:endParaRPr lang="en-US"/>
        </a:p>
      </dgm:t>
    </dgm:pt>
    <dgm:pt modelId="{A1384DBE-0EAE-44C1-84CE-9C4F64B2F149}" type="pres">
      <dgm:prSet presAssocID="{442C2AD2-833D-4882-BAC2-2DB6BB4D7F47}" presName="linear" presStyleCnt="0">
        <dgm:presLayoutVars>
          <dgm:animLvl val="lvl"/>
          <dgm:resizeHandles val="exact"/>
        </dgm:presLayoutVars>
      </dgm:prSet>
      <dgm:spPr/>
    </dgm:pt>
    <dgm:pt modelId="{A7DF47B7-1E27-458B-80D8-B11B1C2B3478}" type="pres">
      <dgm:prSet presAssocID="{41563834-02CA-4CD5-ABC0-381BAD9059BE}" presName="parentText" presStyleLbl="node1" presStyleIdx="0" presStyleCnt="7">
        <dgm:presLayoutVars>
          <dgm:chMax val="0"/>
          <dgm:bulletEnabled val="1"/>
        </dgm:presLayoutVars>
      </dgm:prSet>
      <dgm:spPr/>
    </dgm:pt>
    <dgm:pt modelId="{28092D74-22A4-4924-8D83-4425F7D6BD78}" type="pres">
      <dgm:prSet presAssocID="{80688335-18A1-4465-9B26-A1676DEE1D6A}" presName="spacer" presStyleCnt="0"/>
      <dgm:spPr/>
    </dgm:pt>
    <dgm:pt modelId="{55ABFDB7-FFDD-4D2B-BC2A-FB5E025BDCF1}" type="pres">
      <dgm:prSet presAssocID="{86E02A3B-BEFF-477F-AE56-583BA1DD991E}" presName="parentText" presStyleLbl="node1" presStyleIdx="1" presStyleCnt="7">
        <dgm:presLayoutVars>
          <dgm:chMax val="0"/>
          <dgm:bulletEnabled val="1"/>
        </dgm:presLayoutVars>
      </dgm:prSet>
      <dgm:spPr/>
    </dgm:pt>
    <dgm:pt modelId="{EB59F317-5BEF-411C-BCA3-64AB7CF6934E}" type="pres">
      <dgm:prSet presAssocID="{933DD3BE-A613-42A5-9C2F-DEE9FB033C7C}" presName="spacer" presStyleCnt="0"/>
      <dgm:spPr/>
    </dgm:pt>
    <dgm:pt modelId="{4F0507D3-2B93-4A3E-A5D9-40702D6B271B}" type="pres">
      <dgm:prSet presAssocID="{3C9ECEB9-9F7C-448B-9440-D69440D4F148}" presName="parentText" presStyleLbl="node1" presStyleIdx="2" presStyleCnt="7" custLinFactNeighborX="-52">
        <dgm:presLayoutVars>
          <dgm:chMax val="0"/>
          <dgm:bulletEnabled val="1"/>
        </dgm:presLayoutVars>
      </dgm:prSet>
      <dgm:spPr/>
    </dgm:pt>
    <dgm:pt modelId="{88F45382-A503-447F-8CC9-9579B686DD3C}" type="pres">
      <dgm:prSet presAssocID="{C0177DA8-2F36-4480-8753-6CAF4A4FDD6D}" presName="spacer" presStyleCnt="0"/>
      <dgm:spPr/>
    </dgm:pt>
    <dgm:pt modelId="{485D1CF7-D989-45F1-8B13-34556B7B7755}" type="pres">
      <dgm:prSet presAssocID="{75E663DD-88CC-4ED7-B174-AEA20889DF9E}" presName="parentText" presStyleLbl="node1" presStyleIdx="3" presStyleCnt="7">
        <dgm:presLayoutVars>
          <dgm:chMax val="0"/>
          <dgm:bulletEnabled val="1"/>
        </dgm:presLayoutVars>
      </dgm:prSet>
      <dgm:spPr/>
    </dgm:pt>
    <dgm:pt modelId="{C05F88A1-C101-471E-8F5A-698FD4AB4F8E}" type="pres">
      <dgm:prSet presAssocID="{60C4D26D-7A83-4E8E-AD16-80DC0E6DCCF4}" presName="spacer" presStyleCnt="0"/>
      <dgm:spPr/>
    </dgm:pt>
    <dgm:pt modelId="{AFE5829A-069B-4DB2-B135-96733B722F3F}" type="pres">
      <dgm:prSet presAssocID="{671C7E7F-A2D6-49C5-903D-160AC1B13A92}" presName="parentText" presStyleLbl="node1" presStyleIdx="4" presStyleCnt="7">
        <dgm:presLayoutVars>
          <dgm:chMax val="0"/>
          <dgm:bulletEnabled val="1"/>
        </dgm:presLayoutVars>
      </dgm:prSet>
      <dgm:spPr/>
    </dgm:pt>
    <dgm:pt modelId="{492A7291-DD5F-406E-9B7D-6722B3E1BE49}" type="pres">
      <dgm:prSet presAssocID="{5DB4C7F0-D9A6-41DE-8A92-94B5D89A33F7}" presName="spacer" presStyleCnt="0"/>
      <dgm:spPr/>
    </dgm:pt>
    <dgm:pt modelId="{EB41456F-3CAC-4451-BDA6-52447BFB9C08}" type="pres">
      <dgm:prSet presAssocID="{2134C66B-7F33-48EC-BBB6-3331CBF06C96}" presName="parentText" presStyleLbl="node1" presStyleIdx="5" presStyleCnt="7">
        <dgm:presLayoutVars>
          <dgm:chMax val="0"/>
          <dgm:bulletEnabled val="1"/>
        </dgm:presLayoutVars>
      </dgm:prSet>
      <dgm:spPr/>
    </dgm:pt>
    <dgm:pt modelId="{4832B8CA-AA40-443F-8E57-ACC977071C8B}" type="pres">
      <dgm:prSet presAssocID="{45D1FB39-C3CF-4ECA-AAD2-C892D41582C5}" presName="spacer" presStyleCnt="0"/>
      <dgm:spPr/>
    </dgm:pt>
    <dgm:pt modelId="{90601BD9-9220-4847-AF19-6CEF4E11E3FB}" type="pres">
      <dgm:prSet presAssocID="{79983BC9-8B45-4005-82C3-3D7D1D692818}" presName="parentText" presStyleLbl="node1" presStyleIdx="6" presStyleCnt="7">
        <dgm:presLayoutVars>
          <dgm:chMax val="0"/>
          <dgm:bulletEnabled val="1"/>
        </dgm:presLayoutVars>
      </dgm:prSet>
      <dgm:spPr/>
    </dgm:pt>
  </dgm:ptLst>
  <dgm:cxnLst>
    <dgm:cxn modelId="{5B572D14-17B5-4DCE-9D44-E2CD3B834FFF}" srcId="{442C2AD2-833D-4882-BAC2-2DB6BB4D7F47}" destId="{79983BC9-8B45-4005-82C3-3D7D1D692818}" srcOrd="6" destOrd="0" parTransId="{D058A6E3-CBD3-4385-A016-0E89177329B7}" sibTransId="{3C5E2862-40DA-42C2-B4F0-E1D490F20212}"/>
    <dgm:cxn modelId="{B402741D-D473-493F-9F5F-6FECC6E7C80B}" srcId="{442C2AD2-833D-4882-BAC2-2DB6BB4D7F47}" destId="{671C7E7F-A2D6-49C5-903D-160AC1B13A92}" srcOrd="4" destOrd="0" parTransId="{2AAF6C38-197F-47D1-86CB-B443F1AD262D}" sibTransId="{5DB4C7F0-D9A6-41DE-8A92-94B5D89A33F7}"/>
    <dgm:cxn modelId="{B3E3733E-185A-48DF-A5C7-C8CAAE3248D3}" type="presOf" srcId="{442C2AD2-833D-4882-BAC2-2DB6BB4D7F47}" destId="{A1384DBE-0EAE-44C1-84CE-9C4F64B2F149}" srcOrd="0" destOrd="0" presId="urn:microsoft.com/office/officeart/2005/8/layout/vList2"/>
    <dgm:cxn modelId="{8A26DD5B-C1A8-4B10-8EBB-BB74F067C5CD}" srcId="{442C2AD2-833D-4882-BAC2-2DB6BB4D7F47}" destId="{75E663DD-88CC-4ED7-B174-AEA20889DF9E}" srcOrd="3" destOrd="0" parTransId="{8652D687-259E-4295-A492-5DD1386207D1}" sibTransId="{60C4D26D-7A83-4E8E-AD16-80DC0E6DCCF4}"/>
    <dgm:cxn modelId="{0751E743-73F5-4375-AA7F-D3B95BAF5B7D}" srcId="{442C2AD2-833D-4882-BAC2-2DB6BB4D7F47}" destId="{41563834-02CA-4CD5-ABC0-381BAD9059BE}" srcOrd="0" destOrd="0" parTransId="{53A60146-7631-4F0E-B05D-6AA4AF686C2A}" sibTransId="{80688335-18A1-4465-9B26-A1676DEE1D6A}"/>
    <dgm:cxn modelId="{B8647268-9E04-4F93-92EC-E0C08ED9EA4F}" type="presOf" srcId="{3C9ECEB9-9F7C-448B-9440-D69440D4F148}" destId="{4F0507D3-2B93-4A3E-A5D9-40702D6B271B}" srcOrd="0" destOrd="0" presId="urn:microsoft.com/office/officeart/2005/8/layout/vList2"/>
    <dgm:cxn modelId="{C6CC987E-B8E7-4C90-8633-80C2A768E386}" srcId="{442C2AD2-833D-4882-BAC2-2DB6BB4D7F47}" destId="{3C9ECEB9-9F7C-448B-9440-D69440D4F148}" srcOrd="2" destOrd="0" parTransId="{0EC40F08-72F4-4A83-A735-064BDC09B724}" sibTransId="{C0177DA8-2F36-4480-8753-6CAF4A4FDD6D}"/>
    <dgm:cxn modelId="{F70A578C-69B0-4440-81CC-F9C1D4FBD2A0}" srcId="{442C2AD2-833D-4882-BAC2-2DB6BB4D7F47}" destId="{2134C66B-7F33-48EC-BBB6-3331CBF06C96}" srcOrd="5" destOrd="0" parTransId="{10E92E73-444C-4A60-A21E-2014E946DE21}" sibTransId="{45D1FB39-C3CF-4ECA-AAD2-C892D41582C5}"/>
    <dgm:cxn modelId="{C457A69C-80CB-42D8-AF17-60A73B4AF477}" srcId="{442C2AD2-833D-4882-BAC2-2DB6BB4D7F47}" destId="{86E02A3B-BEFF-477F-AE56-583BA1DD991E}" srcOrd="1" destOrd="0" parTransId="{999B0D37-19BA-4306-85C1-E5E81A26E2E3}" sibTransId="{933DD3BE-A613-42A5-9C2F-DEE9FB033C7C}"/>
    <dgm:cxn modelId="{A91F8CAF-9BFC-40E2-9C66-943978C87101}" type="presOf" srcId="{79983BC9-8B45-4005-82C3-3D7D1D692818}" destId="{90601BD9-9220-4847-AF19-6CEF4E11E3FB}" srcOrd="0" destOrd="0" presId="urn:microsoft.com/office/officeart/2005/8/layout/vList2"/>
    <dgm:cxn modelId="{DB7230B5-DEB8-420A-BEA4-BBEF77E04B47}" type="presOf" srcId="{86E02A3B-BEFF-477F-AE56-583BA1DD991E}" destId="{55ABFDB7-FFDD-4D2B-BC2A-FB5E025BDCF1}" srcOrd="0" destOrd="0" presId="urn:microsoft.com/office/officeart/2005/8/layout/vList2"/>
    <dgm:cxn modelId="{0B8967CD-657B-45B1-B642-30B46142D6AD}" type="presOf" srcId="{75E663DD-88CC-4ED7-B174-AEA20889DF9E}" destId="{485D1CF7-D989-45F1-8B13-34556B7B7755}" srcOrd="0" destOrd="0" presId="urn:microsoft.com/office/officeart/2005/8/layout/vList2"/>
    <dgm:cxn modelId="{2C3277D2-D890-43F9-B6ED-2697258584FC}" type="presOf" srcId="{671C7E7F-A2D6-49C5-903D-160AC1B13A92}" destId="{AFE5829A-069B-4DB2-B135-96733B722F3F}" srcOrd="0" destOrd="0" presId="urn:microsoft.com/office/officeart/2005/8/layout/vList2"/>
    <dgm:cxn modelId="{289B34E5-33BE-4D7E-820A-677B2D8737D5}" type="presOf" srcId="{2134C66B-7F33-48EC-BBB6-3331CBF06C96}" destId="{EB41456F-3CAC-4451-BDA6-52447BFB9C08}" srcOrd="0" destOrd="0" presId="urn:microsoft.com/office/officeart/2005/8/layout/vList2"/>
    <dgm:cxn modelId="{BA6389EC-C0FE-4567-8470-1EC9F6CFF0D6}" type="presOf" srcId="{41563834-02CA-4CD5-ABC0-381BAD9059BE}" destId="{A7DF47B7-1E27-458B-80D8-B11B1C2B3478}" srcOrd="0" destOrd="0" presId="urn:microsoft.com/office/officeart/2005/8/layout/vList2"/>
    <dgm:cxn modelId="{F040877F-A863-432A-BDD0-60ED77017244}" type="presParOf" srcId="{A1384DBE-0EAE-44C1-84CE-9C4F64B2F149}" destId="{A7DF47B7-1E27-458B-80D8-B11B1C2B3478}" srcOrd="0" destOrd="0" presId="urn:microsoft.com/office/officeart/2005/8/layout/vList2"/>
    <dgm:cxn modelId="{D230D3EE-F515-4E02-944C-6AB5450BF7D9}" type="presParOf" srcId="{A1384DBE-0EAE-44C1-84CE-9C4F64B2F149}" destId="{28092D74-22A4-4924-8D83-4425F7D6BD78}" srcOrd="1" destOrd="0" presId="urn:microsoft.com/office/officeart/2005/8/layout/vList2"/>
    <dgm:cxn modelId="{92D8C8D4-456D-4FDE-BF03-0BBABE7D7F37}" type="presParOf" srcId="{A1384DBE-0EAE-44C1-84CE-9C4F64B2F149}" destId="{55ABFDB7-FFDD-4D2B-BC2A-FB5E025BDCF1}" srcOrd="2" destOrd="0" presId="urn:microsoft.com/office/officeart/2005/8/layout/vList2"/>
    <dgm:cxn modelId="{D743DDD3-339D-4BAB-A29F-B8CB3895003B}" type="presParOf" srcId="{A1384DBE-0EAE-44C1-84CE-9C4F64B2F149}" destId="{EB59F317-5BEF-411C-BCA3-64AB7CF6934E}" srcOrd="3" destOrd="0" presId="urn:microsoft.com/office/officeart/2005/8/layout/vList2"/>
    <dgm:cxn modelId="{4E7DEB54-F8F3-472E-9044-BE90D80FBD36}" type="presParOf" srcId="{A1384DBE-0EAE-44C1-84CE-9C4F64B2F149}" destId="{4F0507D3-2B93-4A3E-A5D9-40702D6B271B}" srcOrd="4" destOrd="0" presId="urn:microsoft.com/office/officeart/2005/8/layout/vList2"/>
    <dgm:cxn modelId="{BF0EB15E-27DD-4048-9476-9004C470F6E7}" type="presParOf" srcId="{A1384DBE-0EAE-44C1-84CE-9C4F64B2F149}" destId="{88F45382-A503-447F-8CC9-9579B686DD3C}" srcOrd="5" destOrd="0" presId="urn:microsoft.com/office/officeart/2005/8/layout/vList2"/>
    <dgm:cxn modelId="{7CA87C58-5262-4317-BBBF-5109E5C1D73D}" type="presParOf" srcId="{A1384DBE-0EAE-44C1-84CE-9C4F64B2F149}" destId="{485D1CF7-D989-45F1-8B13-34556B7B7755}" srcOrd="6" destOrd="0" presId="urn:microsoft.com/office/officeart/2005/8/layout/vList2"/>
    <dgm:cxn modelId="{AAD0F0D0-516D-4D21-8515-F07FCCB9F20E}" type="presParOf" srcId="{A1384DBE-0EAE-44C1-84CE-9C4F64B2F149}" destId="{C05F88A1-C101-471E-8F5A-698FD4AB4F8E}" srcOrd="7" destOrd="0" presId="urn:microsoft.com/office/officeart/2005/8/layout/vList2"/>
    <dgm:cxn modelId="{EB3E12E9-27BA-471B-8B66-5A07E95D3719}" type="presParOf" srcId="{A1384DBE-0EAE-44C1-84CE-9C4F64B2F149}" destId="{AFE5829A-069B-4DB2-B135-96733B722F3F}" srcOrd="8" destOrd="0" presId="urn:microsoft.com/office/officeart/2005/8/layout/vList2"/>
    <dgm:cxn modelId="{84D06B0F-B1D4-440E-8112-B3795F91F486}" type="presParOf" srcId="{A1384DBE-0EAE-44C1-84CE-9C4F64B2F149}" destId="{492A7291-DD5F-406E-9B7D-6722B3E1BE49}" srcOrd="9" destOrd="0" presId="urn:microsoft.com/office/officeart/2005/8/layout/vList2"/>
    <dgm:cxn modelId="{FD6D044F-BD5C-4A99-86B9-31EF0DAA4593}" type="presParOf" srcId="{A1384DBE-0EAE-44C1-84CE-9C4F64B2F149}" destId="{EB41456F-3CAC-4451-BDA6-52447BFB9C08}" srcOrd="10" destOrd="0" presId="urn:microsoft.com/office/officeart/2005/8/layout/vList2"/>
    <dgm:cxn modelId="{EB8C162B-7188-4AF3-B7BC-D5A2F48729D9}" type="presParOf" srcId="{A1384DBE-0EAE-44C1-84CE-9C4F64B2F149}" destId="{4832B8CA-AA40-443F-8E57-ACC977071C8B}" srcOrd="11" destOrd="0" presId="urn:microsoft.com/office/officeart/2005/8/layout/vList2"/>
    <dgm:cxn modelId="{7EEE8E7F-FD14-4287-B991-2F57D553A61C}" type="presParOf" srcId="{A1384DBE-0EAE-44C1-84CE-9C4F64B2F149}" destId="{90601BD9-9220-4847-AF19-6CEF4E11E3FB}"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FBCDD6-3EEC-4831-B792-29AEDB4C9271}"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2A33AA5C-5506-4C7D-A45C-2EF4A18681E0}">
      <dgm:prSet/>
      <dgm:spPr/>
      <dgm:t>
        <a:bodyPr/>
        <a:lstStyle/>
        <a:p>
          <a:r>
            <a:rPr lang="en-US" dirty="0"/>
            <a:t>Advertise in a local newspaper for a minimum of at least once for </a:t>
          </a:r>
          <a:r>
            <a:rPr lang="en-US" u="none" dirty="0"/>
            <a:t>two consecutive weeks.</a:t>
          </a:r>
        </a:p>
      </dgm:t>
    </dgm:pt>
    <dgm:pt modelId="{2A859AEF-3404-4B6D-BA4C-18F8F83D12A7}" type="parTrans" cxnId="{7BE923FE-4008-459D-99EC-E9562D354910}">
      <dgm:prSet/>
      <dgm:spPr/>
      <dgm:t>
        <a:bodyPr/>
        <a:lstStyle/>
        <a:p>
          <a:endParaRPr lang="en-US"/>
        </a:p>
      </dgm:t>
    </dgm:pt>
    <dgm:pt modelId="{F5307AD3-0794-4EBD-968A-41CBDE71CBA7}" type="sibTrans" cxnId="{7BE923FE-4008-459D-99EC-E9562D354910}">
      <dgm:prSet/>
      <dgm:spPr/>
      <dgm:t>
        <a:bodyPr/>
        <a:lstStyle/>
        <a:p>
          <a:endParaRPr lang="en-US"/>
        </a:p>
      </dgm:t>
    </dgm:pt>
    <dgm:pt modelId="{F39650B1-CC3A-4A2E-A084-2C0DAFBD4FE5}">
      <dgm:prSet/>
      <dgm:spPr/>
      <dgm:t>
        <a:bodyPr/>
        <a:lstStyle/>
        <a:p>
          <a:r>
            <a:rPr lang="en-US" dirty="0"/>
            <a:t>To certify the newspaper method, the recipient/prime must submit a tear sheet of the original post and a newspaper affidavit.</a:t>
          </a:r>
        </a:p>
      </dgm:t>
    </dgm:pt>
    <dgm:pt modelId="{17D26925-68A5-4605-A7A1-047202B3193D}" type="parTrans" cxnId="{3C9AD688-340A-4796-A645-2B6858FA399A}">
      <dgm:prSet/>
      <dgm:spPr/>
      <dgm:t>
        <a:bodyPr/>
        <a:lstStyle/>
        <a:p>
          <a:endParaRPr lang="en-US"/>
        </a:p>
      </dgm:t>
    </dgm:pt>
    <dgm:pt modelId="{A966B470-E32A-4858-8D4A-FF31FFEAF1D6}" type="sibTrans" cxnId="{3C9AD688-340A-4796-A645-2B6858FA399A}">
      <dgm:prSet/>
      <dgm:spPr/>
      <dgm:t>
        <a:bodyPr/>
        <a:lstStyle/>
        <a:p>
          <a:endParaRPr lang="en-US"/>
        </a:p>
      </dgm:t>
    </dgm:pt>
    <dgm:pt modelId="{118F3204-6EE1-4FFE-8967-1DCBF08BAC33}" type="pres">
      <dgm:prSet presAssocID="{16FBCDD6-3EEC-4831-B792-29AEDB4C9271}" presName="hierChild1" presStyleCnt="0">
        <dgm:presLayoutVars>
          <dgm:chPref val="1"/>
          <dgm:dir/>
          <dgm:animOne val="branch"/>
          <dgm:animLvl val="lvl"/>
          <dgm:resizeHandles/>
        </dgm:presLayoutVars>
      </dgm:prSet>
      <dgm:spPr/>
    </dgm:pt>
    <dgm:pt modelId="{37B41130-5EFD-491C-9DD6-CD0F42C6FDCA}" type="pres">
      <dgm:prSet presAssocID="{2A33AA5C-5506-4C7D-A45C-2EF4A18681E0}" presName="hierRoot1" presStyleCnt="0"/>
      <dgm:spPr/>
    </dgm:pt>
    <dgm:pt modelId="{B8C5428C-37C0-4A90-B0AA-14E6661B70CA}" type="pres">
      <dgm:prSet presAssocID="{2A33AA5C-5506-4C7D-A45C-2EF4A18681E0}" presName="composite" presStyleCnt="0"/>
      <dgm:spPr/>
    </dgm:pt>
    <dgm:pt modelId="{0B79B855-96DA-4477-BD7D-805E188CF61E}" type="pres">
      <dgm:prSet presAssocID="{2A33AA5C-5506-4C7D-A45C-2EF4A18681E0}" presName="background" presStyleLbl="node0" presStyleIdx="0" presStyleCnt="2"/>
      <dgm:spPr/>
    </dgm:pt>
    <dgm:pt modelId="{D7959C90-BC76-4EAF-9697-BA39C318E210}" type="pres">
      <dgm:prSet presAssocID="{2A33AA5C-5506-4C7D-A45C-2EF4A18681E0}" presName="text" presStyleLbl="fgAcc0" presStyleIdx="0" presStyleCnt="2">
        <dgm:presLayoutVars>
          <dgm:chPref val="3"/>
        </dgm:presLayoutVars>
      </dgm:prSet>
      <dgm:spPr/>
    </dgm:pt>
    <dgm:pt modelId="{1F2CDDBA-DEAC-401B-B02A-9869F6F4D39F}" type="pres">
      <dgm:prSet presAssocID="{2A33AA5C-5506-4C7D-A45C-2EF4A18681E0}" presName="hierChild2" presStyleCnt="0"/>
      <dgm:spPr/>
    </dgm:pt>
    <dgm:pt modelId="{C038633D-2660-4E27-8913-AA4BEE1A3032}" type="pres">
      <dgm:prSet presAssocID="{F39650B1-CC3A-4A2E-A084-2C0DAFBD4FE5}" presName="hierRoot1" presStyleCnt="0"/>
      <dgm:spPr/>
    </dgm:pt>
    <dgm:pt modelId="{B56F16AF-6698-4486-82A0-3AEBCCE6BF71}" type="pres">
      <dgm:prSet presAssocID="{F39650B1-CC3A-4A2E-A084-2C0DAFBD4FE5}" presName="composite" presStyleCnt="0"/>
      <dgm:spPr/>
    </dgm:pt>
    <dgm:pt modelId="{E450BEA3-8F72-4D2C-9E44-5CF1696897EA}" type="pres">
      <dgm:prSet presAssocID="{F39650B1-CC3A-4A2E-A084-2C0DAFBD4FE5}" presName="background" presStyleLbl="node0" presStyleIdx="1" presStyleCnt="2"/>
      <dgm:spPr/>
    </dgm:pt>
    <dgm:pt modelId="{6777FE60-179E-420C-8E1F-4B1B6CED2059}" type="pres">
      <dgm:prSet presAssocID="{F39650B1-CC3A-4A2E-A084-2C0DAFBD4FE5}" presName="text" presStyleLbl="fgAcc0" presStyleIdx="1" presStyleCnt="2">
        <dgm:presLayoutVars>
          <dgm:chPref val="3"/>
        </dgm:presLayoutVars>
      </dgm:prSet>
      <dgm:spPr/>
    </dgm:pt>
    <dgm:pt modelId="{E7354C21-C2DA-4CD8-8772-617191837A2E}" type="pres">
      <dgm:prSet presAssocID="{F39650B1-CC3A-4A2E-A084-2C0DAFBD4FE5}" presName="hierChild2" presStyleCnt="0"/>
      <dgm:spPr/>
    </dgm:pt>
  </dgm:ptLst>
  <dgm:cxnLst>
    <dgm:cxn modelId="{3C9AD688-340A-4796-A645-2B6858FA399A}" srcId="{16FBCDD6-3EEC-4831-B792-29AEDB4C9271}" destId="{F39650B1-CC3A-4A2E-A084-2C0DAFBD4FE5}" srcOrd="1" destOrd="0" parTransId="{17D26925-68A5-4605-A7A1-047202B3193D}" sibTransId="{A966B470-E32A-4858-8D4A-FF31FFEAF1D6}"/>
    <dgm:cxn modelId="{CD18C98F-931F-495C-8707-6E650A321E29}" type="presOf" srcId="{2A33AA5C-5506-4C7D-A45C-2EF4A18681E0}" destId="{D7959C90-BC76-4EAF-9697-BA39C318E210}" srcOrd="0" destOrd="0" presId="urn:microsoft.com/office/officeart/2005/8/layout/hierarchy1"/>
    <dgm:cxn modelId="{984766A2-8D85-4A72-94CE-04F555737EE5}" type="presOf" srcId="{16FBCDD6-3EEC-4831-B792-29AEDB4C9271}" destId="{118F3204-6EE1-4FFE-8967-1DCBF08BAC33}" srcOrd="0" destOrd="0" presId="urn:microsoft.com/office/officeart/2005/8/layout/hierarchy1"/>
    <dgm:cxn modelId="{B5114ACD-93BA-4CEF-950E-2E04EC74F24B}" type="presOf" srcId="{F39650B1-CC3A-4A2E-A084-2C0DAFBD4FE5}" destId="{6777FE60-179E-420C-8E1F-4B1B6CED2059}" srcOrd="0" destOrd="0" presId="urn:microsoft.com/office/officeart/2005/8/layout/hierarchy1"/>
    <dgm:cxn modelId="{7BE923FE-4008-459D-99EC-E9562D354910}" srcId="{16FBCDD6-3EEC-4831-B792-29AEDB4C9271}" destId="{2A33AA5C-5506-4C7D-A45C-2EF4A18681E0}" srcOrd="0" destOrd="0" parTransId="{2A859AEF-3404-4B6D-BA4C-18F8F83D12A7}" sibTransId="{F5307AD3-0794-4EBD-968A-41CBDE71CBA7}"/>
    <dgm:cxn modelId="{ACEFDF03-B350-4B5A-8FFC-DC2CED9D81A0}" type="presParOf" srcId="{118F3204-6EE1-4FFE-8967-1DCBF08BAC33}" destId="{37B41130-5EFD-491C-9DD6-CD0F42C6FDCA}" srcOrd="0" destOrd="0" presId="urn:microsoft.com/office/officeart/2005/8/layout/hierarchy1"/>
    <dgm:cxn modelId="{37E7BD48-1C4F-47E4-ADF0-774DCE9C9FBF}" type="presParOf" srcId="{37B41130-5EFD-491C-9DD6-CD0F42C6FDCA}" destId="{B8C5428C-37C0-4A90-B0AA-14E6661B70CA}" srcOrd="0" destOrd="0" presId="urn:microsoft.com/office/officeart/2005/8/layout/hierarchy1"/>
    <dgm:cxn modelId="{A9798E17-1413-438C-B1A1-2CE986ABB41A}" type="presParOf" srcId="{B8C5428C-37C0-4A90-B0AA-14E6661B70CA}" destId="{0B79B855-96DA-4477-BD7D-805E188CF61E}" srcOrd="0" destOrd="0" presId="urn:microsoft.com/office/officeart/2005/8/layout/hierarchy1"/>
    <dgm:cxn modelId="{2F23DDD9-BE1A-4815-9227-5BA5A3C2B13E}" type="presParOf" srcId="{B8C5428C-37C0-4A90-B0AA-14E6661B70CA}" destId="{D7959C90-BC76-4EAF-9697-BA39C318E210}" srcOrd="1" destOrd="0" presId="urn:microsoft.com/office/officeart/2005/8/layout/hierarchy1"/>
    <dgm:cxn modelId="{AE759106-727A-4550-BA9F-07CEA0C7AFBD}" type="presParOf" srcId="{37B41130-5EFD-491C-9DD6-CD0F42C6FDCA}" destId="{1F2CDDBA-DEAC-401B-B02A-9869F6F4D39F}" srcOrd="1" destOrd="0" presId="urn:microsoft.com/office/officeart/2005/8/layout/hierarchy1"/>
    <dgm:cxn modelId="{E044887B-0FEA-46FC-8B06-2F9612E58637}" type="presParOf" srcId="{118F3204-6EE1-4FFE-8967-1DCBF08BAC33}" destId="{C038633D-2660-4E27-8913-AA4BEE1A3032}" srcOrd="1" destOrd="0" presId="urn:microsoft.com/office/officeart/2005/8/layout/hierarchy1"/>
    <dgm:cxn modelId="{3894A759-F7ED-449E-AD67-675FB069DF80}" type="presParOf" srcId="{C038633D-2660-4E27-8913-AA4BEE1A3032}" destId="{B56F16AF-6698-4486-82A0-3AEBCCE6BF71}" srcOrd="0" destOrd="0" presId="urn:microsoft.com/office/officeart/2005/8/layout/hierarchy1"/>
    <dgm:cxn modelId="{9A3D95B8-BA45-41AB-9B39-A297E8A824D2}" type="presParOf" srcId="{B56F16AF-6698-4486-82A0-3AEBCCE6BF71}" destId="{E450BEA3-8F72-4D2C-9E44-5CF1696897EA}" srcOrd="0" destOrd="0" presId="urn:microsoft.com/office/officeart/2005/8/layout/hierarchy1"/>
    <dgm:cxn modelId="{FE33DA9D-3306-4407-86EB-C80EA17D6888}" type="presParOf" srcId="{B56F16AF-6698-4486-82A0-3AEBCCE6BF71}" destId="{6777FE60-179E-420C-8E1F-4B1B6CED2059}" srcOrd="1" destOrd="0" presId="urn:microsoft.com/office/officeart/2005/8/layout/hierarchy1"/>
    <dgm:cxn modelId="{E7A47869-926C-4363-8F43-11E04FFBB13C}" type="presParOf" srcId="{C038633D-2660-4E27-8913-AA4BEE1A3032}" destId="{E7354C21-C2DA-4CD8-8772-617191837A2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3EC8A1-14FE-416F-BCBA-1BC180FE90CF}" type="doc">
      <dgm:prSet loTypeId="urn:microsoft.com/office/officeart/2018/2/layout/IconCircleList" loCatId="icon" qsTypeId="urn:microsoft.com/office/officeart/2005/8/quickstyle/simple1" qsCatId="simple" csTypeId="urn:microsoft.com/office/officeart/2018/5/colors/Iconchunking_neutralbg_accent4_2" csCatId="accent4" phldr="1"/>
      <dgm:spPr/>
      <dgm:t>
        <a:bodyPr/>
        <a:lstStyle/>
        <a:p>
          <a:endParaRPr lang="en-US"/>
        </a:p>
      </dgm:t>
    </dgm:pt>
    <dgm:pt modelId="{60CF88C5-A374-495B-9B0E-75013B9830AD}">
      <dgm:prSet custT="1"/>
      <dgm:spPr/>
      <dgm:t>
        <a:bodyPr/>
        <a:lstStyle/>
        <a:p>
          <a:pPr>
            <a:lnSpc>
              <a:spcPct val="100000"/>
            </a:lnSpc>
          </a:pPr>
          <a:r>
            <a:rPr lang="en-US" sz="1600" dirty="0"/>
            <a:t>You may directly solicit businesses utilizing phone, fax, USPS mail, or email communications. Any combination of these still counts as one method.</a:t>
          </a:r>
        </a:p>
      </dgm:t>
    </dgm:pt>
    <dgm:pt modelId="{2EA24398-DF8F-4D68-A3E6-E81B8A7474AA}" type="parTrans" cxnId="{7726D839-53A5-4C4B-A142-EE6F18F6AD7C}">
      <dgm:prSet/>
      <dgm:spPr/>
      <dgm:t>
        <a:bodyPr/>
        <a:lstStyle/>
        <a:p>
          <a:endParaRPr lang="en-US"/>
        </a:p>
      </dgm:t>
    </dgm:pt>
    <dgm:pt modelId="{AA1FEE45-B1A0-4815-ABAA-0A262810523F}" type="sibTrans" cxnId="{7726D839-53A5-4C4B-A142-EE6F18F6AD7C}">
      <dgm:prSet/>
      <dgm:spPr/>
      <dgm:t>
        <a:bodyPr/>
        <a:lstStyle/>
        <a:p>
          <a:pPr>
            <a:lnSpc>
              <a:spcPct val="100000"/>
            </a:lnSpc>
          </a:pPr>
          <a:endParaRPr lang="en-US"/>
        </a:p>
      </dgm:t>
    </dgm:pt>
    <dgm:pt modelId="{911A1A74-431D-4F01-BEAF-17A69C63B308}">
      <dgm:prSet custT="1"/>
      <dgm:spPr/>
      <dgm:t>
        <a:bodyPr/>
        <a:lstStyle/>
        <a:p>
          <a:pPr>
            <a:lnSpc>
              <a:spcPct val="100000"/>
            </a:lnSpc>
          </a:pPr>
          <a:r>
            <a:rPr lang="en-US" sz="1600" dirty="0"/>
            <a:t>You must contact a minimum of three certified businesses. At least one must be a certified MBE/WBE business. </a:t>
          </a:r>
          <a:endParaRPr lang="en-US" sz="1600" b="1" i="1" dirty="0"/>
        </a:p>
      </dgm:t>
    </dgm:pt>
    <dgm:pt modelId="{C2AEF77F-B43A-4392-B75F-8036439407A3}" type="parTrans" cxnId="{0890CA6B-6AFE-41BF-8415-936A38CCBB24}">
      <dgm:prSet/>
      <dgm:spPr/>
      <dgm:t>
        <a:bodyPr/>
        <a:lstStyle/>
        <a:p>
          <a:endParaRPr lang="en-US"/>
        </a:p>
      </dgm:t>
    </dgm:pt>
    <dgm:pt modelId="{2411D83A-A47B-4769-A026-82700B985E4A}" type="sibTrans" cxnId="{0890CA6B-6AFE-41BF-8415-936A38CCBB24}">
      <dgm:prSet/>
      <dgm:spPr/>
      <dgm:t>
        <a:bodyPr/>
        <a:lstStyle/>
        <a:p>
          <a:pPr>
            <a:lnSpc>
              <a:spcPct val="100000"/>
            </a:lnSpc>
          </a:pPr>
          <a:endParaRPr lang="en-US"/>
        </a:p>
      </dgm:t>
    </dgm:pt>
    <dgm:pt modelId="{2E2F65C6-4622-4222-A2D3-3491E663E35D}">
      <dgm:prSet custT="1"/>
      <dgm:spPr/>
      <dgm:t>
        <a:bodyPr/>
        <a:lstStyle/>
        <a:p>
          <a:pPr>
            <a:lnSpc>
              <a:spcPct val="100000"/>
            </a:lnSpc>
          </a:pPr>
          <a:r>
            <a:rPr lang="en-US" sz="1600" dirty="0"/>
            <a:t>All documentation of such activity must be saved with the project files.</a:t>
          </a:r>
        </a:p>
      </dgm:t>
    </dgm:pt>
    <dgm:pt modelId="{79FAC1ED-FD0A-4795-AA8F-65C95DDD6C8C}" type="parTrans" cxnId="{98F677C7-6908-4D04-B455-F096830B5A9F}">
      <dgm:prSet/>
      <dgm:spPr/>
      <dgm:t>
        <a:bodyPr/>
        <a:lstStyle/>
        <a:p>
          <a:endParaRPr lang="en-US"/>
        </a:p>
      </dgm:t>
    </dgm:pt>
    <dgm:pt modelId="{32C82C61-109C-4FA1-A5BF-9933712B7278}" type="sibTrans" cxnId="{98F677C7-6908-4D04-B455-F096830B5A9F}">
      <dgm:prSet/>
      <dgm:spPr/>
      <dgm:t>
        <a:bodyPr/>
        <a:lstStyle/>
        <a:p>
          <a:pPr>
            <a:lnSpc>
              <a:spcPct val="100000"/>
            </a:lnSpc>
          </a:pPr>
          <a:endParaRPr lang="en-US"/>
        </a:p>
      </dgm:t>
    </dgm:pt>
    <dgm:pt modelId="{47A49E8D-F917-44AD-9677-1B18A5507FDB}">
      <dgm:prSet custT="1"/>
      <dgm:spPr/>
      <dgm:t>
        <a:bodyPr/>
        <a:lstStyle/>
        <a:p>
          <a:pPr>
            <a:lnSpc>
              <a:spcPct val="100000"/>
            </a:lnSpc>
          </a:pPr>
          <a:r>
            <a:rPr lang="en-US" sz="1600" dirty="0"/>
            <a:t>When communicating via phone, an electronic or handwritten call log may be used as support</a:t>
          </a:r>
          <a:r>
            <a:rPr lang="en-US" sz="1800" dirty="0"/>
            <a:t>. </a:t>
          </a:r>
        </a:p>
      </dgm:t>
    </dgm:pt>
    <dgm:pt modelId="{65ADCC48-1202-4687-AE13-2CB8B93DA01E}" type="parTrans" cxnId="{D01D382F-112E-40FB-9AFC-A0FBE232152B}">
      <dgm:prSet/>
      <dgm:spPr/>
      <dgm:t>
        <a:bodyPr/>
        <a:lstStyle/>
        <a:p>
          <a:endParaRPr lang="en-US"/>
        </a:p>
      </dgm:t>
    </dgm:pt>
    <dgm:pt modelId="{92DFB83C-7FE1-411B-8CF0-39C817BDFE90}" type="sibTrans" cxnId="{D01D382F-112E-40FB-9AFC-A0FBE232152B}">
      <dgm:prSet/>
      <dgm:spPr/>
      <dgm:t>
        <a:bodyPr/>
        <a:lstStyle/>
        <a:p>
          <a:pPr>
            <a:lnSpc>
              <a:spcPct val="100000"/>
            </a:lnSpc>
          </a:pPr>
          <a:endParaRPr lang="en-US"/>
        </a:p>
      </dgm:t>
    </dgm:pt>
    <dgm:pt modelId="{7EE207D3-549D-4E89-ABB3-025D7E3554CB}">
      <dgm:prSet custT="1"/>
      <dgm:spPr/>
      <dgm:t>
        <a:bodyPr/>
        <a:lstStyle/>
        <a:p>
          <a:pPr>
            <a:lnSpc>
              <a:spcPct val="100000"/>
            </a:lnSpc>
          </a:pPr>
          <a:r>
            <a:rPr lang="en-US" sz="1600" dirty="0"/>
            <a:t>Document the contact information such as the date, name of contacted firm and person, telephone number, MBE/WBE status, and category of work.</a:t>
          </a:r>
        </a:p>
      </dgm:t>
    </dgm:pt>
    <dgm:pt modelId="{A909D9D3-201C-425E-BE88-0803D72190F3}" type="parTrans" cxnId="{D0A0BB7E-A391-464D-8AD0-C9B5F71CCDBC}">
      <dgm:prSet/>
      <dgm:spPr/>
      <dgm:t>
        <a:bodyPr/>
        <a:lstStyle/>
        <a:p>
          <a:endParaRPr lang="en-US"/>
        </a:p>
      </dgm:t>
    </dgm:pt>
    <dgm:pt modelId="{E527C3CC-5E60-4B11-B274-60F954D6DFE8}" type="sibTrans" cxnId="{D0A0BB7E-A391-464D-8AD0-C9B5F71CCDBC}">
      <dgm:prSet/>
      <dgm:spPr/>
      <dgm:t>
        <a:bodyPr/>
        <a:lstStyle/>
        <a:p>
          <a:endParaRPr lang="en-US"/>
        </a:p>
      </dgm:t>
    </dgm:pt>
    <dgm:pt modelId="{54036760-34D9-4A36-AD99-8517F0F759AD}" type="pres">
      <dgm:prSet presAssocID="{013EC8A1-14FE-416F-BCBA-1BC180FE90CF}" presName="root" presStyleCnt="0">
        <dgm:presLayoutVars>
          <dgm:dir/>
          <dgm:resizeHandles val="exact"/>
        </dgm:presLayoutVars>
      </dgm:prSet>
      <dgm:spPr/>
    </dgm:pt>
    <dgm:pt modelId="{BABA283C-2056-48C7-A8AB-8632437AFA81}" type="pres">
      <dgm:prSet presAssocID="{013EC8A1-14FE-416F-BCBA-1BC180FE90CF}" presName="container" presStyleCnt="0">
        <dgm:presLayoutVars>
          <dgm:dir/>
          <dgm:resizeHandles val="exact"/>
        </dgm:presLayoutVars>
      </dgm:prSet>
      <dgm:spPr/>
    </dgm:pt>
    <dgm:pt modelId="{DB4A297E-3DB5-4B5F-9C20-23EAD29156DE}" type="pres">
      <dgm:prSet presAssocID="{60CF88C5-A374-495B-9B0E-75013B9830AD}" presName="compNode" presStyleCnt="0"/>
      <dgm:spPr/>
    </dgm:pt>
    <dgm:pt modelId="{43A71F39-AE7D-45B7-889A-A2A8D36A55FA}" type="pres">
      <dgm:prSet presAssocID="{60CF88C5-A374-495B-9B0E-75013B9830AD}" presName="iconBgRect" presStyleLbl="bgShp" presStyleIdx="0" presStyleCnt="5"/>
      <dgm:spPr/>
    </dgm:pt>
    <dgm:pt modelId="{25CFC1D7-174D-45D1-844B-D7616C75E3AF}" type="pres">
      <dgm:prSet presAssocID="{60CF88C5-A374-495B-9B0E-75013B9830A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mail"/>
        </a:ext>
      </dgm:extLst>
    </dgm:pt>
    <dgm:pt modelId="{079E646D-43AE-4645-B51E-C83066A3151C}" type="pres">
      <dgm:prSet presAssocID="{60CF88C5-A374-495B-9B0E-75013B9830AD}" presName="spaceRect" presStyleCnt="0"/>
      <dgm:spPr/>
    </dgm:pt>
    <dgm:pt modelId="{5D55A196-2E75-406F-8D48-C548A487437D}" type="pres">
      <dgm:prSet presAssocID="{60CF88C5-A374-495B-9B0E-75013B9830AD}" presName="textRect" presStyleLbl="revTx" presStyleIdx="0" presStyleCnt="5" custScaleY="192682">
        <dgm:presLayoutVars>
          <dgm:chMax val="1"/>
          <dgm:chPref val="1"/>
        </dgm:presLayoutVars>
      </dgm:prSet>
      <dgm:spPr/>
    </dgm:pt>
    <dgm:pt modelId="{2329729B-D403-4A19-B9E6-79CE61A99369}" type="pres">
      <dgm:prSet presAssocID="{AA1FEE45-B1A0-4815-ABAA-0A262810523F}" presName="sibTrans" presStyleLbl="sibTrans2D1" presStyleIdx="0" presStyleCnt="0"/>
      <dgm:spPr/>
    </dgm:pt>
    <dgm:pt modelId="{67FA13E0-E3AD-478F-9DC1-737A00967F11}" type="pres">
      <dgm:prSet presAssocID="{911A1A74-431D-4F01-BEAF-17A69C63B308}" presName="compNode" presStyleCnt="0"/>
      <dgm:spPr/>
    </dgm:pt>
    <dgm:pt modelId="{CB9435FA-468D-41B7-9F9B-E7184E955EBD}" type="pres">
      <dgm:prSet presAssocID="{911A1A74-431D-4F01-BEAF-17A69C63B308}" presName="iconBgRect" presStyleLbl="bgShp" presStyleIdx="1" presStyleCnt="5"/>
      <dgm:spPr/>
    </dgm:pt>
    <dgm:pt modelId="{FABA42F6-5C1D-4806-9653-C6A3F7ED6CE0}" type="pres">
      <dgm:prSet presAssocID="{911A1A74-431D-4F01-BEAF-17A69C63B308}"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D5152CBD-F6C2-4229-B189-C7CCC06F6A30}" type="pres">
      <dgm:prSet presAssocID="{911A1A74-431D-4F01-BEAF-17A69C63B308}" presName="spaceRect" presStyleCnt="0"/>
      <dgm:spPr/>
    </dgm:pt>
    <dgm:pt modelId="{C839835B-D0A1-4CD3-8CDA-DBAAB390AED3}" type="pres">
      <dgm:prSet presAssocID="{911A1A74-431D-4F01-BEAF-17A69C63B308}" presName="textRect" presStyleLbl="revTx" presStyleIdx="1" presStyleCnt="5" custScaleX="107182" custScaleY="232103">
        <dgm:presLayoutVars>
          <dgm:chMax val="1"/>
          <dgm:chPref val="1"/>
        </dgm:presLayoutVars>
      </dgm:prSet>
      <dgm:spPr/>
    </dgm:pt>
    <dgm:pt modelId="{F3BA38D5-D5CA-4B27-B65B-485D7D6F9251}" type="pres">
      <dgm:prSet presAssocID="{2411D83A-A47B-4769-A026-82700B985E4A}" presName="sibTrans" presStyleLbl="sibTrans2D1" presStyleIdx="0" presStyleCnt="0"/>
      <dgm:spPr/>
    </dgm:pt>
    <dgm:pt modelId="{9A638094-361A-451E-998F-86DF02B82BCA}" type="pres">
      <dgm:prSet presAssocID="{2E2F65C6-4622-4222-A2D3-3491E663E35D}" presName="compNode" presStyleCnt="0"/>
      <dgm:spPr/>
    </dgm:pt>
    <dgm:pt modelId="{EA8AD04A-2D36-48E5-A471-D8D312B4298C}" type="pres">
      <dgm:prSet presAssocID="{2E2F65C6-4622-4222-A2D3-3491E663E35D}" presName="iconBgRect" presStyleLbl="bgShp" presStyleIdx="2" presStyleCnt="5"/>
      <dgm:spPr/>
    </dgm:pt>
    <dgm:pt modelId="{BE14D14A-0190-46AE-8012-9A0454889C1B}" type="pres">
      <dgm:prSet presAssocID="{2E2F65C6-4622-4222-A2D3-3491E663E35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pen Folder"/>
        </a:ext>
      </dgm:extLst>
    </dgm:pt>
    <dgm:pt modelId="{9CFCB1A5-6D1F-4BED-ADF6-A2D0273174F5}" type="pres">
      <dgm:prSet presAssocID="{2E2F65C6-4622-4222-A2D3-3491E663E35D}" presName="spaceRect" presStyleCnt="0"/>
      <dgm:spPr/>
    </dgm:pt>
    <dgm:pt modelId="{0AFB8FBD-537E-4482-BDFA-B3A84AC084A2}" type="pres">
      <dgm:prSet presAssocID="{2E2F65C6-4622-4222-A2D3-3491E663E35D}" presName="textRect" presStyleLbl="revTx" presStyleIdx="2" presStyleCnt="5">
        <dgm:presLayoutVars>
          <dgm:chMax val="1"/>
          <dgm:chPref val="1"/>
        </dgm:presLayoutVars>
      </dgm:prSet>
      <dgm:spPr/>
    </dgm:pt>
    <dgm:pt modelId="{EF8257DB-1243-4505-86C5-41E15F146A30}" type="pres">
      <dgm:prSet presAssocID="{32C82C61-109C-4FA1-A5BF-9933712B7278}" presName="sibTrans" presStyleLbl="sibTrans2D1" presStyleIdx="0" presStyleCnt="0"/>
      <dgm:spPr/>
    </dgm:pt>
    <dgm:pt modelId="{EFB8F715-656D-45FA-A3E1-82B2773EA7A0}" type="pres">
      <dgm:prSet presAssocID="{47A49E8D-F917-44AD-9677-1B18A5507FDB}" presName="compNode" presStyleCnt="0"/>
      <dgm:spPr/>
    </dgm:pt>
    <dgm:pt modelId="{AD1919D2-6E43-480D-852B-E8E40049448D}" type="pres">
      <dgm:prSet presAssocID="{47A49E8D-F917-44AD-9677-1B18A5507FDB}" presName="iconBgRect" presStyleLbl="bgShp" presStyleIdx="3" presStyleCnt="5"/>
      <dgm:spPr/>
    </dgm:pt>
    <dgm:pt modelId="{3CAAFD3B-A0A9-4AEA-AD80-58AB791D798A}" type="pres">
      <dgm:prSet presAssocID="{47A49E8D-F917-44AD-9677-1B18A5507FD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peaker Phone"/>
        </a:ext>
      </dgm:extLst>
    </dgm:pt>
    <dgm:pt modelId="{F338ACAD-2A0E-44FE-8133-B8CC8F6D2E1D}" type="pres">
      <dgm:prSet presAssocID="{47A49E8D-F917-44AD-9677-1B18A5507FDB}" presName="spaceRect" presStyleCnt="0"/>
      <dgm:spPr/>
    </dgm:pt>
    <dgm:pt modelId="{64473AE3-F843-4365-88F6-642791C808A5}" type="pres">
      <dgm:prSet presAssocID="{47A49E8D-F917-44AD-9677-1B18A5507FDB}" presName="textRect" presStyleLbl="revTx" presStyleIdx="3" presStyleCnt="5">
        <dgm:presLayoutVars>
          <dgm:chMax val="1"/>
          <dgm:chPref val="1"/>
        </dgm:presLayoutVars>
      </dgm:prSet>
      <dgm:spPr/>
    </dgm:pt>
    <dgm:pt modelId="{A0251AF5-8263-43DA-A510-B4A95DD6B7DF}" type="pres">
      <dgm:prSet presAssocID="{92DFB83C-7FE1-411B-8CF0-39C817BDFE90}" presName="sibTrans" presStyleLbl="sibTrans2D1" presStyleIdx="0" presStyleCnt="0"/>
      <dgm:spPr/>
    </dgm:pt>
    <dgm:pt modelId="{26DA1B4C-3AB9-41C5-B95C-2D4C03DF15E2}" type="pres">
      <dgm:prSet presAssocID="{7EE207D3-549D-4E89-ABB3-025D7E3554CB}" presName="compNode" presStyleCnt="0"/>
      <dgm:spPr/>
    </dgm:pt>
    <dgm:pt modelId="{A0211D97-1241-4E56-8677-95FE4862D8AC}" type="pres">
      <dgm:prSet presAssocID="{7EE207D3-549D-4E89-ABB3-025D7E3554CB}" presName="iconBgRect" presStyleLbl="bgShp" presStyleIdx="4" presStyleCnt="5"/>
      <dgm:spPr/>
    </dgm:pt>
    <dgm:pt modelId="{380AA8FB-A97B-48F0-A50F-5B588D00BED4}" type="pres">
      <dgm:prSet presAssocID="{7EE207D3-549D-4E89-ABB3-025D7E3554C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nvelope"/>
        </a:ext>
      </dgm:extLst>
    </dgm:pt>
    <dgm:pt modelId="{A47BB847-FEF1-4EDD-9B78-6BFADE77019E}" type="pres">
      <dgm:prSet presAssocID="{7EE207D3-549D-4E89-ABB3-025D7E3554CB}" presName="spaceRect" presStyleCnt="0"/>
      <dgm:spPr/>
    </dgm:pt>
    <dgm:pt modelId="{2FBB50E4-1058-4439-81AB-F664F7CEFB63}" type="pres">
      <dgm:prSet presAssocID="{7EE207D3-549D-4E89-ABB3-025D7E3554CB}" presName="textRect" presStyleLbl="revTx" presStyleIdx="4" presStyleCnt="5">
        <dgm:presLayoutVars>
          <dgm:chMax val="1"/>
          <dgm:chPref val="1"/>
        </dgm:presLayoutVars>
      </dgm:prSet>
      <dgm:spPr/>
    </dgm:pt>
  </dgm:ptLst>
  <dgm:cxnLst>
    <dgm:cxn modelId="{D554110B-F1F5-4E66-8290-00B449041780}" type="presOf" srcId="{7EE207D3-549D-4E89-ABB3-025D7E3554CB}" destId="{2FBB50E4-1058-4439-81AB-F664F7CEFB63}" srcOrd="0" destOrd="0" presId="urn:microsoft.com/office/officeart/2018/2/layout/IconCircleList"/>
    <dgm:cxn modelId="{6E175E1C-BDA9-49A4-9707-F59BA40F3F1D}" type="presOf" srcId="{47A49E8D-F917-44AD-9677-1B18A5507FDB}" destId="{64473AE3-F843-4365-88F6-642791C808A5}" srcOrd="0" destOrd="0" presId="urn:microsoft.com/office/officeart/2018/2/layout/IconCircleList"/>
    <dgm:cxn modelId="{D01D382F-112E-40FB-9AFC-A0FBE232152B}" srcId="{013EC8A1-14FE-416F-BCBA-1BC180FE90CF}" destId="{47A49E8D-F917-44AD-9677-1B18A5507FDB}" srcOrd="3" destOrd="0" parTransId="{65ADCC48-1202-4687-AE13-2CB8B93DA01E}" sibTransId="{92DFB83C-7FE1-411B-8CF0-39C817BDFE90}"/>
    <dgm:cxn modelId="{FBFD892F-02BD-434F-88C4-994AAF647B90}" type="presOf" srcId="{92DFB83C-7FE1-411B-8CF0-39C817BDFE90}" destId="{A0251AF5-8263-43DA-A510-B4A95DD6B7DF}" srcOrd="0" destOrd="0" presId="urn:microsoft.com/office/officeart/2018/2/layout/IconCircleList"/>
    <dgm:cxn modelId="{7726D839-53A5-4C4B-A142-EE6F18F6AD7C}" srcId="{013EC8A1-14FE-416F-BCBA-1BC180FE90CF}" destId="{60CF88C5-A374-495B-9B0E-75013B9830AD}" srcOrd="0" destOrd="0" parTransId="{2EA24398-DF8F-4D68-A3E6-E81B8A7474AA}" sibTransId="{AA1FEE45-B1A0-4815-ABAA-0A262810523F}"/>
    <dgm:cxn modelId="{6E719766-F43E-425C-BD06-E2C6A8EE23CA}" type="presOf" srcId="{60CF88C5-A374-495B-9B0E-75013B9830AD}" destId="{5D55A196-2E75-406F-8D48-C548A487437D}" srcOrd="0" destOrd="0" presId="urn:microsoft.com/office/officeart/2018/2/layout/IconCircleList"/>
    <dgm:cxn modelId="{E50BE847-0B40-4D45-9226-DFC7A264B114}" type="presOf" srcId="{2411D83A-A47B-4769-A026-82700B985E4A}" destId="{F3BA38D5-D5CA-4B27-B65B-485D7D6F9251}" srcOrd="0" destOrd="0" presId="urn:microsoft.com/office/officeart/2018/2/layout/IconCircleList"/>
    <dgm:cxn modelId="{0890CA6B-6AFE-41BF-8415-936A38CCBB24}" srcId="{013EC8A1-14FE-416F-BCBA-1BC180FE90CF}" destId="{911A1A74-431D-4F01-BEAF-17A69C63B308}" srcOrd="1" destOrd="0" parTransId="{C2AEF77F-B43A-4392-B75F-8036439407A3}" sibTransId="{2411D83A-A47B-4769-A026-82700B985E4A}"/>
    <dgm:cxn modelId="{96368C50-4EB8-42FC-9F84-59A4784167B7}" type="presOf" srcId="{2E2F65C6-4622-4222-A2D3-3491E663E35D}" destId="{0AFB8FBD-537E-4482-BDFA-B3A84AC084A2}" srcOrd="0" destOrd="0" presId="urn:microsoft.com/office/officeart/2018/2/layout/IconCircleList"/>
    <dgm:cxn modelId="{D0A0BB7E-A391-464D-8AD0-C9B5F71CCDBC}" srcId="{013EC8A1-14FE-416F-BCBA-1BC180FE90CF}" destId="{7EE207D3-549D-4E89-ABB3-025D7E3554CB}" srcOrd="4" destOrd="0" parTransId="{A909D9D3-201C-425E-BE88-0803D72190F3}" sibTransId="{E527C3CC-5E60-4B11-B274-60F954D6DFE8}"/>
    <dgm:cxn modelId="{DEBEE08E-1C91-4870-9C36-EAF63E2308DF}" type="presOf" srcId="{013EC8A1-14FE-416F-BCBA-1BC180FE90CF}" destId="{54036760-34D9-4A36-AD99-8517F0F759AD}" srcOrd="0" destOrd="0" presId="urn:microsoft.com/office/officeart/2018/2/layout/IconCircleList"/>
    <dgm:cxn modelId="{FF356D90-1238-421F-9692-336243E7249E}" type="presOf" srcId="{32C82C61-109C-4FA1-A5BF-9933712B7278}" destId="{EF8257DB-1243-4505-86C5-41E15F146A30}" srcOrd="0" destOrd="0" presId="urn:microsoft.com/office/officeart/2018/2/layout/IconCircleList"/>
    <dgm:cxn modelId="{9705F2BD-7E9B-4F58-8079-23CE33FA1B5F}" type="presOf" srcId="{911A1A74-431D-4F01-BEAF-17A69C63B308}" destId="{C839835B-D0A1-4CD3-8CDA-DBAAB390AED3}" srcOrd="0" destOrd="0" presId="urn:microsoft.com/office/officeart/2018/2/layout/IconCircleList"/>
    <dgm:cxn modelId="{38BDAEC4-C0F0-4EB7-BDAB-1401B44EB86B}" type="presOf" srcId="{AA1FEE45-B1A0-4815-ABAA-0A262810523F}" destId="{2329729B-D403-4A19-B9E6-79CE61A99369}" srcOrd="0" destOrd="0" presId="urn:microsoft.com/office/officeart/2018/2/layout/IconCircleList"/>
    <dgm:cxn modelId="{98F677C7-6908-4D04-B455-F096830B5A9F}" srcId="{013EC8A1-14FE-416F-BCBA-1BC180FE90CF}" destId="{2E2F65C6-4622-4222-A2D3-3491E663E35D}" srcOrd="2" destOrd="0" parTransId="{79FAC1ED-FD0A-4795-AA8F-65C95DDD6C8C}" sibTransId="{32C82C61-109C-4FA1-A5BF-9933712B7278}"/>
    <dgm:cxn modelId="{CF825A51-F108-4189-92E5-CD1B0F8D05C5}" type="presParOf" srcId="{54036760-34D9-4A36-AD99-8517F0F759AD}" destId="{BABA283C-2056-48C7-A8AB-8632437AFA81}" srcOrd="0" destOrd="0" presId="urn:microsoft.com/office/officeart/2018/2/layout/IconCircleList"/>
    <dgm:cxn modelId="{CA9AC9F9-9980-4F05-A7F0-079BCF377F97}" type="presParOf" srcId="{BABA283C-2056-48C7-A8AB-8632437AFA81}" destId="{DB4A297E-3DB5-4B5F-9C20-23EAD29156DE}" srcOrd="0" destOrd="0" presId="urn:microsoft.com/office/officeart/2018/2/layout/IconCircleList"/>
    <dgm:cxn modelId="{080996E4-0CB7-4862-B7A7-81243131AAD7}" type="presParOf" srcId="{DB4A297E-3DB5-4B5F-9C20-23EAD29156DE}" destId="{43A71F39-AE7D-45B7-889A-A2A8D36A55FA}" srcOrd="0" destOrd="0" presId="urn:microsoft.com/office/officeart/2018/2/layout/IconCircleList"/>
    <dgm:cxn modelId="{DB89DAD5-09F6-4A67-89B5-30F3EDCF8CE8}" type="presParOf" srcId="{DB4A297E-3DB5-4B5F-9C20-23EAD29156DE}" destId="{25CFC1D7-174D-45D1-844B-D7616C75E3AF}" srcOrd="1" destOrd="0" presId="urn:microsoft.com/office/officeart/2018/2/layout/IconCircleList"/>
    <dgm:cxn modelId="{A5BA4B44-2055-4E3C-A232-7A0826E68092}" type="presParOf" srcId="{DB4A297E-3DB5-4B5F-9C20-23EAD29156DE}" destId="{079E646D-43AE-4645-B51E-C83066A3151C}" srcOrd="2" destOrd="0" presId="urn:microsoft.com/office/officeart/2018/2/layout/IconCircleList"/>
    <dgm:cxn modelId="{2F213A97-21AD-41D7-B2DA-07AD6E7927AA}" type="presParOf" srcId="{DB4A297E-3DB5-4B5F-9C20-23EAD29156DE}" destId="{5D55A196-2E75-406F-8D48-C548A487437D}" srcOrd="3" destOrd="0" presId="urn:microsoft.com/office/officeart/2018/2/layout/IconCircleList"/>
    <dgm:cxn modelId="{CA67F144-20CC-4484-87BE-C1025C2D193D}" type="presParOf" srcId="{BABA283C-2056-48C7-A8AB-8632437AFA81}" destId="{2329729B-D403-4A19-B9E6-79CE61A99369}" srcOrd="1" destOrd="0" presId="urn:microsoft.com/office/officeart/2018/2/layout/IconCircleList"/>
    <dgm:cxn modelId="{0D1F7318-BE4C-47D5-91FB-7E19778C96E5}" type="presParOf" srcId="{BABA283C-2056-48C7-A8AB-8632437AFA81}" destId="{67FA13E0-E3AD-478F-9DC1-737A00967F11}" srcOrd="2" destOrd="0" presId="urn:microsoft.com/office/officeart/2018/2/layout/IconCircleList"/>
    <dgm:cxn modelId="{743FD19D-1CB3-46AE-BE4E-6AE47AEB5186}" type="presParOf" srcId="{67FA13E0-E3AD-478F-9DC1-737A00967F11}" destId="{CB9435FA-468D-41B7-9F9B-E7184E955EBD}" srcOrd="0" destOrd="0" presId="urn:microsoft.com/office/officeart/2018/2/layout/IconCircleList"/>
    <dgm:cxn modelId="{8E2321B0-196E-49E0-8B4F-F56C789BCA84}" type="presParOf" srcId="{67FA13E0-E3AD-478F-9DC1-737A00967F11}" destId="{FABA42F6-5C1D-4806-9653-C6A3F7ED6CE0}" srcOrd="1" destOrd="0" presId="urn:microsoft.com/office/officeart/2018/2/layout/IconCircleList"/>
    <dgm:cxn modelId="{AF99F563-CD88-43DC-A3ED-78B6B9F28236}" type="presParOf" srcId="{67FA13E0-E3AD-478F-9DC1-737A00967F11}" destId="{D5152CBD-F6C2-4229-B189-C7CCC06F6A30}" srcOrd="2" destOrd="0" presId="urn:microsoft.com/office/officeart/2018/2/layout/IconCircleList"/>
    <dgm:cxn modelId="{8B4EEB00-2EB0-41F2-8770-2224C4CCCB12}" type="presParOf" srcId="{67FA13E0-E3AD-478F-9DC1-737A00967F11}" destId="{C839835B-D0A1-4CD3-8CDA-DBAAB390AED3}" srcOrd="3" destOrd="0" presId="urn:microsoft.com/office/officeart/2018/2/layout/IconCircleList"/>
    <dgm:cxn modelId="{4D0609D4-7107-4033-8061-06B29DE9AFFE}" type="presParOf" srcId="{BABA283C-2056-48C7-A8AB-8632437AFA81}" destId="{F3BA38D5-D5CA-4B27-B65B-485D7D6F9251}" srcOrd="3" destOrd="0" presId="urn:microsoft.com/office/officeart/2018/2/layout/IconCircleList"/>
    <dgm:cxn modelId="{D1B2A328-EF1D-4117-9DF5-2ED6E6E14246}" type="presParOf" srcId="{BABA283C-2056-48C7-A8AB-8632437AFA81}" destId="{9A638094-361A-451E-998F-86DF02B82BCA}" srcOrd="4" destOrd="0" presId="urn:microsoft.com/office/officeart/2018/2/layout/IconCircleList"/>
    <dgm:cxn modelId="{19DD85A0-5E5D-4AC0-94B7-8064D8D9EEF0}" type="presParOf" srcId="{9A638094-361A-451E-998F-86DF02B82BCA}" destId="{EA8AD04A-2D36-48E5-A471-D8D312B4298C}" srcOrd="0" destOrd="0" presId="urn:microsoft.com/office/officeart/2018/2/layout/IconCircleList"/>
    <dgm:cxn modelId="{C690CD7D-1C9C-4572-A4C4-2F0A7E4F884F}" type="presParOf" srcId="{9A638094-361A-451E-998F-86DF02B82BCA}" destId="{BE14D14A-0190-46AE-8012-9A0454889C1B}" srcOrd="1" destOrd="0" presId="urn:microsoft.com/office/officeart/2018/2/layout/IconCircleList"/>
    <dgm:cxn modelId="{9D2B1310-6FAC-4CF7-A9E0-C2477760393A}" type="presParOf" srcId="{9A638094-361A-451E-998F-86DF02B82BCA}" destId="{9CFCB1A5-6D1F-4BED-ADF6-A2D0273174F5}" srcOrd="2" destOrd="0" presId="urn:microsoft.com/office/officeart/2018/2/layout/IconCircleList"/>
    <dgm:cxn modelId="{DFC94CFF-E5DF-4B2C-B18B-0090BAFF07E0}" type="presParOf" srcId="{9A638094-361A-451E-998F-86DF02B82BCA}" destId="{0AFB8FBD-537E-4482-BDFA-B3A84AC084A2}" srcOrd="3" destOrd="0" presId="urn:microsoft.com/office/officeart/2018/2/layout/IconCircleList"/>
    <dgm:cxn modelId="{96B06B13-A8FF-407C-83CC-F2CF042EC6FD}" type="presParOf" srcId="{BABA283C-2056-48C7-A8AB-8632437AFA81}" destId="{EF8257DB-1243-4505-86C5-41E15F146A30}" srcOrd="5" destOrd="0" presId="urn:microsoft.com/office/officeart/2018/2/layout/IconCircleList"/>
    <dgm:cxn modelId="{B29986BF-DD78-4700-A415-AF79111219CA}" type="presParOf" srcId="{BABA283C-2056-48C7-A8AB-8632437AFA81}" destId="{EFB8F715-656D-45FA-A3E1-82B2773EA7A0}" srcOrd="6" destOrd="0" presId="urn:microsoft.com/office/officeart/2018/2/layout/IconCircleList"/>
    <dgm:cxn modelId="{49C9816C-EE43-4870-94AC-9EFBFFD3D178}" type="presParOf" srcId="{EFB8F715-656D-45FA-A3E1-82B2773EA7A0}" destId="{AD1919D2-6E43-480D-852B-E8E40049448D}" srcOrd="0" destOrd="0" presId="urn:microsoft.com/office/officeart/2018/2/layout/IconCircleList"/>
    <dgm:cxn modelId="{148E7733-C38E-4E65-88D3-0C59A7767475}" type="presParOf" srcId="{EFB8F715-656D-45FA-A3E1-82B2773EA7A0}" destId="{3CAAFD3B-A0A9-4AEA-AD80-58AB791D798A}" srcOrd="1" destOrd="0" presId="urn:microsoft.com/office/officeart/2018/2/layout/IconCircleList"/>
    <dgm:cxn modelId="{F22DC73B-EEC3-4BFE-9E73-C2F500D08A83}" type="presParOf" srcId="{EFB8F715-656D-45FA-A3E1-82B2773EA7A0}" destId="{F338ACAD-2A0E-44FE-8133-B8CC8F6D2E1D}" srcOrd="2" destOrd="0" presId="urn:microsoft.com/office/officeart/2018/2/layout/IconCircleList"/>
    <dgm:cxn modelId="{D3F01CCF-A4D2-405F-A009-FA1989DD4E39}" type="presParOf" srcId="{EFB8F715-656D-45FA-A3E1-82B2773EA7A0}" destId="{64473AE3-F843-4365-88F6-642791C808A5}" srcOrd="3" destOrd="0" presId="urn:microsoft.com/office/officeart/2018/2/layout/IconCircleList"/>
    <dgm:cxn modelId="{4B0F616B-11B5-438C-A761-DC17CBAF8A61}" type="presParOf" srcId="{BABA283C-2056-48C7-A8AB-8632437AFA81}" destId="{A0251AF5-8263-43DA-A510-B4A95DD6B7DF}" srcOrd="7" destOrd="0" presId="urn:microsoft.com/office/officeart/2018/2/layout/IconCircleList"/>
    <dgm:cxn modelId="{2A42B475-A0AD-4001-B296-51E485454E5D}" type="presParOf" srcId="{BABA283C-2056-48C7-A8AB-8632437AFA81}" destId="{26DA1B4C-3AB9-41C5-B95C-2D4C03DF15E2}" srcOrd="8" destOrd="0" presId="urn:microsoft.com/office/officeart/2018/2/layout/IconCircleList"/>
    <dgm:cxn modelId="{B303436A-82FD-4368-834E-9A87F4F0FA65}" type="presParOf" srcId="{26DA1B4C-3AB9-41C5-B95C-2D4C03DF15E2}" destId="{A0211D97-1241-4E56-8677-95FE4862D8AC}" srcOrd="0" destOrd="0" presId="urn:microsoft.com/office/officeart/2018/2/layout/IconCircleList"/>
    <dgm:cxn modelId="{D65057E6-68B3-4035-A7C2-292630109A58}" type="presParOf" srcId="{26DA1B4C-3AB9-41C5-B95C-2D4C03DF15E2}" destId="{380AA8FB-A97B-48F0-A50F-5B588D00BED4}" srcOrd="1" destOrd="0" presId="urn:microsoft.com/office/officeart/2018/2/layout/IconCircleList"/>
    <dgm:cxn modelId="{1728A006-9A39-4A25-B784-327764A6D65D}" type="presParOf" srcId="{26DA1B4C-3AB9-41C5-B95C-2D4C03DF15E2}" destId="{A47BB847-FEF1-4EDD-9B78-6BFADE77019E}" srcOrd="2" destOrd="0" presId="urn:microsoft.com/office/officeart/2018/2/layout/IconCircleList"/>
    <dgm:cxn modelId="{8B2560BC-1FA7-40AE-BAC2-473CB00FA8DF}" type="presParOf" srcId="{26DA1B4C-3AB9-41C5-B95C-2D4C03DF15E2}" destId="{2FBB50E4-1058-4439-81AB-F664F7CEFB63}"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89E1525-DD51-4840-A376-D83691F3B61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55FC920-FD04-49E6-9427-A071D9D67574}">
      <dgm:prSet custT="1"/>
      <dgm:spPr/>
      <dgm:t>
        <a:bodyPr/>
        <a:lstStyle/>
        <a:p>
          <a:pPr>
            <a:lnSpc>
              <a:spcPct val="100000"/>
            </a:lnSpc>
          </a:pPr>
          <a:r>
            <a:rPr lang="en-US" sz="2800" dirty="0"/>
            <a:t>Hold a meeting or conference to solicit your project.  </a:t>
          </a:r>
        </a:p>
      </dgm:t>
    </dgm:pt>
    <dgm:pt modelId="{95B8A772-7628-4840-B919-FCA2FF04A178}" type="parTrans" cxnId="{3CF9A3F6-FEEA-4CB1-A6D6-EB0A6A15B628}">
      <dgm:prSet/>
      <dgm:spPr/>
      <dgm:t>
        <a:bodyPr/>
        <a:lstStyle/>
        <a:p>
          <a:endParaRPr lang="en-US"/>
        </a:p>
      </dgm:t>
    </dgm:pt>
    <dgm:pt modelId="{F9665303-E7B2-4D44-8E7F-64810872710D}" type="sibTrans" cxnId="{3CF9A3F6-FEEA-4CB1-A6D6-EB0A6A15B628}">
      <dgm:prSet/>
      <dgm:spPr/>
      <dgm:t>
        <a:bodyPr/>
        <a:lstStyle/>
        <a:p>
          <a:endParaRPr lang="en-US"/>
        </a:p>
      </dgm:t>
    </dgm:pt>
    <dgm:pt modelId="{0127AD3B-6BA1-4A3A-97A0-AE2DB875E5F0}">
      <dgm:prSet custT="1"/>
      <dgm:spPr/>
      <dgm:t>
        <a:bodyPr/>
        <a:lstStyle/>
        <a:p>
          <a:pPr>
            <a:lnSpc>
              <a:spcPct val="100000"/>
            </a:lnSpc>
          </a:pPr>
          <a:r>
            <a:rPr lang="en-US" sz="2400" dirty="0"/>
            <a:t>Retain meeting announcements and/or the meeting minutes </a:t>
          </a:r>
          <a:r>
            <a:rPr lang="en-US" sz="2400" u="sng" dirty="0"/>
            <a:t>AND</a:t>
          </a:r>
          <a:r>
            <a:rPr lang="en-US" sz="2400" dirty="0"/>
            <a:t> the sign-in sheet to show proof.</a:t>
          </a:r>
        </a:p>
      </dgm:t>
    </dgm:pt>
    <dgm:pt modelId="{192C136F-1441-4A68-9B41-D7F84EE3D6AB}" type="parTrans" cxnId="{5416AAA5-0A25-4BFD-9851-3A1F582DA456}">
      <dgm:prSet/>
      <dgm:spPr/>
      <dgm:t>
        <a:bodyPr/>
        <a:lstStyle/>
        <a:p>
          <a:endParaRPr lang="en-US"/>
        </a:p>
      </dgm:t>
    </dgm:pt>
    <dgm:pt modelId="{4E775A40-1555-4EDE-90C8-03E3E1FC6DEA}" type="sibTrans" cxnId="{5416AAA5-0A25-4BFD-9851-3A1F582DA456}">
      <dgm:prSet/>
      <dgm:spPr/>
      <dgm:t>
        <a:bodyPr/>
        <a:lstStyle/>
        <a:p>
          <a:endParaRPr lang="en-US"/>
        </a:p>
      </dgm:t>
    </dgm:pt>
    <dgm:pt modelId="{90157C01-C88D-4841-B4A0-5600530C6AE4}" type="pres">
      <dgm:prSet presAssocID="{C89E1525-DD51-4840-A376-D83691F3B614}" presName="root" presStyleCnt="0">
        <dgm:presLayoutVars>
          <dgm:dir/>
          <dgm:resizeHandles val="exact"/>
        </dgm:presLayoutVars>
      </dgm:prSet>
      <dgm:spPr/>
    </dgm:pt>
    <dgm:pt modelId="{9F0D930B-D492-4BD1-8E7A-630935128FCF}" type="pres">
      <dgm:prSet presAssocID="{455FC920-FD04-49E6-9427-A071D9D67574}" presName="compNode" presStyleCnt="0"/>
      <dgm:spPr/>
    </dgm:pt>
    <dgm:pt modelId="{79CE25E5-5835-4FA6-B164-E4C1A61CB6ED}" type="pres">
      <dgm:prSet presAssocID="{455FC920-FD04-49E6-9427-A071D9D6757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ard Room"/>
        </a:ext>
      </dgm:extLst>
    </dgm:pt>
    <dgm:pt modelId="{9A996189-299B-42FC-8401-AC5D52A22C28}" type="pres">
      <dgm:prSet presAssocID="{455FC920-FD04-49E6-9427-A071D9D67574}" presName="spaceRect" presStyleCnt="0"/>
      <dgm:spPr/>
    </dgm:pt>
    <dgm:pt modelId="{59778906-CD1C-4267-BF4F-7374029B64C8}" type="pres">
      <dgm:prSet presAssocID="{455FC920-FD04-49E6-9427-A071D9D67574}" presName="textRect" presStyleLbl="revTx" presStyleIdx="0" presStyleCnt="2">
        <dgm:presLayoutVars>
          <dgm:chMax val="1"/>
          <dgm:chPref val="1"/>
        </dgm:presLayoutVars>
      </dgm:prSet>
      <dgm:spPr/>
    </dgm:pt>
    <dgm:pt modelId="{918318DD-1552-4FAF-A4A3-923B124AAEB9}" type="pres">
      <dgm:prSet presAssocID="{F9665303-E7B2-4D44-8E7F-64810872710D}" presName="sibTrans" presStyleCnt="0"/>
      <dgm:spPr/>
    </dgm:pt>
    <dgm:pt modelId="{F225A2A3-0335-4F1F-A50B-6CC5760A89EF}" type="pres">
      <dgm:prSet presAssocID="{0127AD3B-6BA1-4A3A-97A0-AE2DB875E5F0}" presName="compNode" presStyleCnt="0"/>
      <dgm:spPr/>
    </dgm:pt>
    <dgm:pt modelId="{AA20DBB5-5185-4D7A-ADC5-7C3CDAB191EB}" type="pres">
      <dgm:prSet presAssocID="{0127AD3B-6BA1-4A3A-97A0-AE2DB875E5F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73907B01-785E-48EC-B545-93DC0BF35CD2}" type="pres">
      <dgm:prSet presAssocID="{0127AD3B-6BA1-4A3A-97A0-AE2DB875E5F0}" presName="spaceRect" presStyleCnt="0"/>
      <dgm:spPr/>
    </dgm:pt>
    <dgm:pt modelId="{575DF936-8E52-499A-BDC5-70836D7BF846}" type="pres">
      <dgm:prSet presAssocID="{0127AD3B-6BA1-4A3A-97A0-AE2DB875E5F0}" presName="textRect" presStyleLbl="revTx" presStyleIdx="1" presStyleCnt="2" custScaleY="128860">
        <dgm:presLayoutVars>
          <dgm:chMax val="1"/>
          <dgm:chPref val="1"/>
        </dgm:presLayoutVars>
      </dgm:prSet>
      <dgm:spPr/>
    </dgm:pt>
  </dgm:ptLst>
  <dgm:cxnLst>
    <dgm:cxn modelId="{B9CC3F3E-E5ED-4A1A-9EE7-3BBCA0539E22}" type="presOf" srcId="{C89E1525-DD51-4840-A376-D83691F3B614}" destId="{90157C01-C88D-4841-B4A0-5600530C6AE4}" srcOrd="0" destOrd="0" presId="urn:microsoft.com/office/officeart/2018/2/layout/IconLabelList"/>
    <dgm:cxn modelId="{4D197784-6986-430D-A837-4BE7098900E1}" type="presOf" srcId="{0127AD3B-6BA1-4A3A-97A0-AE2DB875E5F0}" destId="{575DF936-8E52-499A-BDC5-70836D7BF846}" srcOrd="0" destOrd="0" presId="urn:microsoft.com/office/officeart/2018/2/layout/IconLabelList"/>
    <dgm:cxn modelId="{5416AAA5-0A25-4BFD-9851-3A1F582DA456}" srcId="{C89E1525-DD51-4840-A376-D83691F3B614}" destId="{0127AD3B-6BA1-4A3A-97A0-AE2DB875E5F0}" srcOrd="1" destOrd="0" parTransId="{192C136F-1441-4A68-9B41-D7F84EE3D6AB}" sibTransId="{4E775A40-1555-4EDE-90C8-03E3E1FC6DEA}"/>
    <dgm:cxn modelId="{35A819A7-A29F-4F64-9E8C-EEB628F50D6E}" type="presOf" srcId="{455FC920-FD04-49E6-9427-A071D9D67574}" destId="{59778906-CD1C-4267-BF4F-7374029B64C8}" srcOrd="0" destOrd="0" presId="urn:microsoft.com/office/officeart/2018/2/layout/IconLabelList"/>
    <dgm:cxn modelId="{3CF9A3F6-FEEA-4CB1-A6D6-EB0A6A15B628}" srcId="{C89E1525-DD51-4840-A376-D83691F3B614}" destId="{455FC920-FD04-49E6-9427-A071D9D67574}" srcOrd="0" destOrd="0" parTransId="{95B8A772-7628-4840-B919-FCA2FF04A178}" sibTransId="{F9665303-E7B2-4D44-8E7F-64810872710D}"/>
    <dgm:cxn modelId="{CFCD03F0-2841-4E8A-BCB0-09161E46374D}" type="presParOf" srcId="{90157C01-C88D-4841-B4A0-5600530C6AE4}" destId="{9F0D930B-D492-4BD1-8E7A-630935128FCF}" srcOrd="0" destOrd="0" presId="urn:microsoft.com/office/officeart/2018/2/layout/IconLabelList"/>
    <dgm:cxn modelId="{2747AB1F-F66D-4D59-98D8-6F19A6478B3D}" type="presParOf" srcId="{9F0D930B-D492-4BD1-8E7A-630935128FCF}" destId="{79CE25E5-5835-4FA6-B164-E4C1A61CB6ED}" srcOrd="0" destOrd="0" presId="urn:microsoft.com/office/officeart/2018/2/layout/IconLabelList"/>
    <dgm:cxn modelId="{70877045-05A2-412B-AE55-C2E31726CCD8}" type="presParOf" srcId="{9F0D930B-D492-4BD1-8E7A-630935128FCF}" destId="{9A996189-299B-42FC-8401-AC5D52A22C28}" srcOrd="1" destOrd="0" presId="urn:microsoft.com/office/officeart/2018/2/layout/IconLabelList"/>
    <dgm:cxn modelId="{D902826D-D29B-4C99-8C11-5EB6F1A9C437}" type="presParOf" srcId="{9F0D930B-D492-4BD1-8E7A-630935128FCF}" destId="{59778906-CD1C-4267-BF4F-7374029B64C8}" srcOrd="2" destOrd="0" presId="urn:microsoft.com/office/officeart/2018/2/layout/IconLabelList"/>
    <dgm:cxn modelId="{DCA3E61A-9766-4706-9911-0B2C0914063D}" type="presParOf" srcId="{90157C01-C88D-4841-B4A0-5600530C6AE4}" destId="{918318DD-1552-4FAF-A4A3-923B124AAEB9}" srcOrd="1" destOrd="0" presId="urn:microsoft.com/office/officeart/2018/2/layout/IconLabelList"/>
    <dgm:cxn modelId="{F922C8D7-FC62-400D-980A-E207E9E596C0}" type="presParOf" srcId="{90157C01-C88D-4841-B4A0-5600530C6AE4}" destId="{F225A2A3-0335-4F1F-A50B-6CC5760A89EF}" srcOrd="2" destOrd="0" presId="urn:microsoft.com/office/officeart/2018/2/layout/IconLabelList"/>
    <dgm:cxn modelId="{6A783441-84D5-485F-8B01-4F819C9C4497}" type="presParOf" srcId="{F225A2A3-0335-4F1F-A50B-6CC5760A89EF}" destId="{AA20DBB5-5185-4D7A-ADC5-7C3CDAB191EB}" srcOrd="0" destOrd="0" presId="urn:microsoft.com/office/officeart/2018/2/layout/IconLabelList"/>
    <dgm:cxn modelId="{784BFCCE-8798-45CE-8189-36ACDC6EC146}" type="presParOf" srcId="{F225A2A3-0335-4F1F-A50B-6CC5760A89EF}" destId="{73907B01-785E-48EC-B545-93DC0BF35CD2}" srcOrd="1" destOrd="0" presId="urn:microsoft.com/office/officeart/2018/2/layout/IconLabelList"/>
    <dgm:cxn modelId="{BD773C0F-2E35-4EAA-B657-1EFDB105DFF8}" type="presParOf" srcId="{F225A2A3-0335-4F1F-A50B-6CC5760A89EF}" destId="{575DF936-8E52-499A-BDC5-70836D7BF84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F47B7-1E27-458B-80D8-B11B1C2B3478}">
      <dsp:nvSpPr>
        <dsp:cNvPr id="0" name=""/>
        <dsp:cNvSpPr/>
      </dsp:nvSpPr>
      <dsp:spPr>
        <a:xfrm>
          <a:off x="0" y="21971"/>
          <a:ext cx="6172201"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Newspaper Advertisements</a:t>
          </a:r>
        </a:p>
      </dsp:txBody>
      <dsp:txXfrm>
        <a:off x="38381" y="60352"/>
        <a:ext cx="6095439" cy="709478"/>
      </dsp:txXfrm>
    </dsp:sp>
    <dsp:sp modelId="{55ABFDB7-FFDD-4D2B-BC2A-FB5E025BDCF1}">
      <dsp:nvSpPr>
        <dsp:cNvPr id="0" name=""/>
        <dsp:cNvSpPr/>
      </dsp:nvSpPr>
      <dsp:spPr>
        <a:xfrm>
          <a:off x="0" y="929171"/>
          <a:ext cx="6172201"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Direct Contact</a:t>
          </a:r>
        </a:p>
      </dsp:txBody>
      <dsp:txXfrm>
        <a:off x="38381" y="967552"/>
        <a:ext cx="6095439" cy="709478"/>
      </dsp:txXfrm>
    </dsp:sp>
    <dsp:sp modelId="{4F0507D3-2B93-4A3E-A5D9-40702D6B271B}">
      <dsp:nvSpPr>
        <dsp:cNvPr id="0" name=""/>
        <dsp:cNvSpPr/>
      </dsp:nvSpPr>
      <dsp:spPr>
        <a:xfrm>
          <a:off x="0" y="1836372"/>
          <a:ext cx="6172201"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Meetings or Conferences</a:t>
          </a:r>
        </a:p>
      </dsp:txBody>
      <dsp:txXfrm>
        <a:off x="38381" y="1874753"/>
        <a:ext cx="6095439" cy="709478"/>
      </dsp:txXfrm>
    </dsp:sp>
    <dsp:sp modelId="{485D1CF7-D989-45F1-8B13-34556B7B7755}">
      <dsp:nvSpPr>
        <dsp:cNvPr id="0" name=""/>
        <dsp:cNvSpPr/>
      </dsp:nvSpPr>
      <dsp:spPr>
        <a:xfrm>
          <a:off x="0" y="2743571"/>
          <a:ext cx="6172201"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Minority Media Postings</a:t>
          </a:r>
        </a:p>
      </dsp:txBody>
      <dsp:txXfrm>
        <a:off x="38381" y="2781952"/>
        <a:ext cx="6095439" cy="709478"/>
      </dsp:txXfrm>
    </dsp:sp>
    <dsp:sp modelId="{AFE5829A-069B-4DB2-B135-96733B722F3F}">
      <dsp:nvSpPr>
        <dsp:cNvPr id="0" name=""/>
        <dsp:cNvSpPr/>
      </dsp:nvSpPr>
      <dsp:spPr>
        <a:xfrm>
          <a:off x="0" y="3650772"/>
          <a:ext cx="6172201"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Internet Website Postings</a:t>
          </a:r>
        </a:p>
      </dsp:txBody>
      <dsp:txXfrm>
        <a:off x="38381" y="3689153"/>
        <a:ext cx="6095439" cy="709478"/>
      </dsp:txXfrm>
    </dsp:sp>
    <dsp:sp modelId="{EB41456F-3CAC-4451-BDA6-52447BFB9C08}">
      <dsp:nvSpPr>
        <dsp:cNvPr id="0" name=""/>
        <dsp:cNvSpPr/>
      </dsp:nvSpPr>
      <dsp:spPr>
        <a:xfrm>
          <a:off x="0" y="4557972"/>
          <a:ext cx="6172201"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Trade Association Publications</a:t>
          </a:r>
        </a:p>
      </dsp:txBody>
      <dsp:txXfrm>
        <a:off x="38381" y="4596353"/>
        <a:ext cx="6095439" cy="709478"/>
      </dsp:txXfrm>
    </dsp:sp>
    <dsp:sp modelId="{90601BD9-9220-4847-AF19-6CEF4E11E3FB}">
      <dsp:nvSpPr>
        <dsp:cNvPr id="0" name=""/>
        <dsp:cNvSpPr/>
      </dsp:nvSpPr>
      <dsp:spPr>
        <a:xfrm>
          <a:off x="0" y="5465172"/>
          <a:ext cx="6172201" cy="7862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Other Government Publications</a:t>
          </a:r>
        </a:p>
      </dsp:txBody>
      <dsp:txXfrm>
        <a:off x="38381" y="5503553"/>
        <a:ext cx="6095439" cy="7094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9B855-96DA-4477-BD7D-805E188CF61E}">
      <dsp:nvSpPr>
        <dsp:cNvPr id="0" name=""/>
        <dsp:cNvSpPr/>
      </dsp:nvSpPr>
      <dsp:spPr>
        <a:xfrm>
          <a:off x="1320"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959C90-BC76-4EAF-9697-BA39C318E210}">
      <dsp:nvSpPr>
        <dsp:cNvPr id="0" name=""/>
        <dsp:cNvSpPr/>
      </dsp:nvSpPr>
      <dsp:spPr>
        <a:xfrm>
          <a:off x="516452"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Advertise in a local newspaper for a minimum of at least once for </a:t>
          </a:r>
          <a:r>
            <a:rPr lang="en-US" sz="3000" u="none" kern="1200" dirty="0"/>
            <a:t>two consecutive weeks.</a:t>
          </a:r>
        </a:p>
      </dsp:txBody>
      <dsp:txXfrm>
        <a:off x="602678" y="725825"/>
        <a:ext cx="4463730" cy="2771523"/>
      </dsp:txXfrm>
    </dsp:sp>
    <dsp:sp modelId="{E450BEA3-8F72-4D2C-9E44-5CF1696897EA}">
      <dsp:nvSpPr>
        <dsp:cNvPr id="0" name=""/>
        <dsp:cNvSpPr/>
      </dsp:nvSpPr>
      <dsp:spPr>
        <a:xfrm>
          <a:off x="5667765"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77FE60-179E-420C-8E1F-4B1B6CED2059}">
      <dsp:nvSpPr>
        <dsp:cNvPr id="0" name=""/>
        <dsp:cNvSpPr/>
      </dsp:nvSpPr>
      <dsp:spPr>
        <a:xfrm>
          <a:off x="6182897"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To certify the newspaper method, the recipient/prime must submit a tear sheet of the original post and a newspaper affidavit.</a:t>
          </a:r>
        </a:p>
      </dsp:txBody>
      <dsp:txXfrm>
        <a:off x="6269123" y="725825"/>
        <a:ext cx="4463730" cy="27715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71F39-AE7D-45B7-889A-A2A8D36A55FA}">
      <dsp:nvSpPr>
        <dsp:cNvPr id="0" name=""/>
        <dsp:cNvSpPr/>
      </dsp:nvSpPr>
      <dsp:spPr>
        <a:xfrm>
          <a:off x="166924" y="1057674"/>
          <a:ext cx="911674" cy="91167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CFC1D7-174D-45D1-844B-D7616C75E3AF}">
      <dsp:nvSpPr>
        <dsp:cNvPr id="0" name=""/>
        <dsp:cNvSpPr/>
      </dsp:nvSpPr>
      <dsp:spPr>
        <a:xfrm>
          <a:off x="358376" y="1249126"/>
          <a:ext cx="528770" cy="5287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D55A196-2E75-406F-8D48-C548A487437D}">
      <dsp:nvSpPr>
        <dsp:cNvPr id="0" name=""/>
        <dsp:cNvSpPr/>
      </dsp:nvSpPr>
      <dsp:spPr>
        <a:xfrm>
          <a:off x="1273957" y="635196"/>
          <a:ext cx="2148945" cy="1756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You may directly solicit businesses utilizing phone, fax, USPS mail, or email communications. Any combination of these still counts as one method.</a:t>
          </a:r>
        </a:p>
      </dsp:txBody>
      <dsp:txXfrm>
        <a:off x="1273957" y="635196"/>
        <a:ext cx="2148945" cy="1756631"/>
      </dsp:txXfrm>
    </dsp:sp>
    <dsp:sp modelId="{CB9435FA-468D-41B7-9F9B-E7184E955EBD}">
      <dsp:nvSpPr>
        <dsp:cNvPr id="0" name=""/>
        <dsp:cNvSpPr/>
      </dsp:nvSpPr>
      <dsp:spPr>
        <a:xfrm>
          <a:off x="3797340" y="1057674"/>
          <a:ext cx="911674" cy="91167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BA42F6-5C1D-4806-9653-C6A3F7ED6CE0}">
      <dsp:nvSpPr>
        <dsp:cNvPr id="0" name=""/>
        <dsp:cNvSpPr/>
      </dsp:nvSpPr>
      <dsp:spPr>
        <a:xfrm>
          <a:off x="3988792" y="1249126"/>
          <a:ext cx="528770" cy="5287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39835B-D0A1-4CD3-8CDA-DBAAB390AED3}">
      <dsp:nvSpPr>
        <dsp:cNvPr id="0" name=""/>
        <dsp:cNvSpPr/>
      </dsp:nvSpPr>
      <dsp:spPr>
        <a:xfrm>
          <a:off x="4827204" y="455500"/>
          <a:ext cx="2303283" cy="21160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You must contact a minimum of three certified businesses. At least one must be a certified MBE/WBE business. </a:t>
          </a:r>
          <a:endParaRPr lang="en-US" sz="1600" b="1" i="1" kern="1200" dirty="0"/>
        </a:p>
      </dsp:txBody>
      <dsp:txXfrm>
        <a:off x="4827204" y="455500"/>
        <a:ext cx="2303283" cy="2116022"/>
      </dsp:txXfrm>
    </dsp:sp>
    <dsp:sp modelId="{EA8AD04A-2D36-48E5-A471-D8D312B4298C}">
      <dsp:nvSpPr>
        <dsp:cNvPr id="0" name=""/>
        <dsp:cNvSpPr/>
      </dsp:nvSpPr>
      <dsp:spPr>
        <a:xfrm>
          <a:off x="7504925" y="1057674"/>
          <a:ext cx="911674" cy="91167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14D14A-0190-46AE-8012-9A0454889C1B}">
      <dsp:nvSpPr>
        <dsp:cNvPr id="0" name=""/>
        <dsp:cNvSpPr/>
      </dsp:nvSpPr>
      <dsp:spPr>
        <a:xfrm>
          <a:off x="7696377" y="1249126"/>
          <a:ext cx="528770" cy="52877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FB8FBD-537E-4482-BDFA-B3A84AC084A2}">
      <dsp:nvSpPr>
        <dsp:cNvPr id="0" name=""/>
        <dsp:cNvSpPr/>
      </dsp:nvSpPr>
      <dsp:spPr>
        <a:xfrm>
          <a:off x="8611958" y="1057674"/>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All documentation of such activity must be saved with the project files.</a:t>
          </a:r>
        </a:p>
      </dsp:txBody>
      <dsp:txXfrm>
        <a:off x="8611958" y="1057674"/>
        <a:ext cx="2148945" cy="911674"/>
      </dsp:txXfrm>
    </dsp:sp>
    <dsp:sp modelId="{AD1919D2-6E43-480D-852B-E8E40049448D}">
      <dsp:nvSpPr>
        <dsp:cNvPr id="0" name=""/>
        <dsp:cNvSpPr/>
      </dsp:nvSpPr>
      <dsp:spPr>
        <a:xfrm>
          <a:off x="166924" y="3378244"/>
          <a:ext cx="911674" cy="91167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AAFD3B-A0A9-4AEA-AD80-58AB791D798A}">
      <dsp:nvSpPr>
        <dsp:cNvPr id="0" name=""/>
        <dsp:cNvSpPr/>
      </dsp:nvSpPr>
      <dsp:spPr>
        <a:xfrm>
          <a:off x="358376" y="3569696"/>
          <a:ext cx="528770" cy="52877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473AE3-F843-4365-88F6-642791C808A5}">
      <dsp:nvSpPr>
        <dsp:cNvPr id="0" name=""/>
        <dsp:cNvSpPr/>
      </dsp:nvSpPr>
      <dsp:spPr>
        <a:xfrm>
          <a:off x="1273957" y="3378244"/>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When communicating via phone, an electronic or handwritten call log may be used as support</a:t>
          </a:r>
          <a:r>
            <a:rPr lang="en-US" sz="1800" kern="1200" dirty="0"/>
            <a:t>. </a:t>
          </a:r>
        </a:p>
      </dsp:txBody>
      <dsp:txXfrm>
        <a:off x="1273957" y="3378244"/>
        <a:ext cx="2148945" cy="911674"/>
      </dsp:txXfrm>
    </dsp:sp>
    <dsp:sp modelId="{A0211D97-1241-4E56-8677-95FE4862D8AC}">
      <dsp:nvSpPr>
        <dsp:cNvPr id="0" name=""/>
        <dsp:cNvSpPr/>
      </dsp:nvSpPr>
      <dsp:spPr>
        <a:xfrm>
          <a:off x="3797340" y="3378244"/>
          <a:ext cx="911674" cy="91167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0AA8FB-A97B-48F0-A50F-5B588D00BED4}">
      <dsp:nvSpPr>
        <dsp:cNvPr id="0" name=""/>
        <dsp:cNvSpPr/>
      </dsp:nvSpPr>
      <dsp:spPr>
        <a:xfrm>
          <a:off x="3988792" y="3569696"/>
          <a:ext cx="528770" cy="52877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BB50E4-1058-4439-81AB-F664F7CEFB63}">
      <dsp:nvSpPr>
        <dsp:cNvPr id="0" name=""/>
        <dsp:cNvSpPr/>
      </dsp:nvSpPr>
      <dsp:spPr>
        <a:xfrm>
          <a:off x="4904373" y="3378244"/>
          <a:ext cx="2148945" cy="911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t>Document the contact information such as the date, name of contacted firm and person, telephone number, MBE/WBE status, and category of work.</a:t>
          </a:r>
        </a:p>
      </dsp:txBody>
      <dsp:txXfrm>
        <a:off x="4904373" y="3378244"/>
        <a:ext cx="2148945" cy="9116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CE25E5-5835-4FA6-B164-E4C1A61CB6ED}">
      <dsp:nvSpPr>
        <dsp:cNvPr id="0" name=""/>
        <dsp:cNvSpPr/>
      </dsp:nvSpPr>
      <dsp:spPr>
        <a:xfrm>
          <a:off x="2141552" y="296049"/>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9778906-CD1C-4267-BF4F-7374029B64C8}">
      <dsp:nvSpPr>
        <dsp:cNvPr id="0" name=""/>
        <dsp:cNvSpPr/>
      </dsp:nvSpPr>
      <dsp:spPr>
        <a:xfrm>
          <a:off x="953552" y="2780170"/>
          <a:ext cx="4320000" cy="1116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t>Hold a meeting or conference to solicit your project.  </a:t>
          </a:r>
        </a:p>
      </dsp:txBody>
      <dsp:txXfrm>
        <a:off x="953552" y="2780170"/>
        <a:ext cx="4320000" cy="1116584"/>
      </dsp:txXfrm>
    </dsp:sp>
    <dsp:sp modelId="{AA20DBB5-5185-4D7A-ADC5-7C3CDAB191EB}">
      <dsp:nvSpPr>
        <dsp:cNvPr id="0" name=""/>
        <dsp:cNvSpPr/>
      </dsp:nvSpPr>
      <dsp:spPr>
        <a:xfrm>
          <a:off x="7217552" y="21548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75DF936-8E52-499A-BDC5-70836D7BF846}">
      <dsp:nvSpPr>
        <dsp:cNvPr id="0" name=""/>
        <dsp:cNvSpPr/>
      </dsp:nvSpPr>
      <dsp:spPr>
        <a:xfrm>
          <a:off x="6029552" y="2538485"/>
          <a:ext cx="4320000" cy="1438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Retain meeting announcements and/or the meeting minutes </a:t>
          </a:r>
          <a:r>
            <a:rPr lang="en-US" sz="2400" u="sng" kern="1200" dirty="0"/>
            <a:t>AND</a:t>
          </a:r>
          <a:r>
            <a:rPr lang="en-US" sz="2400" kern="1200" dirty="0"/>
            <a:t> the sign-in sheet to show proof.</a:t>
          </a:r>
        </a:p>
      </dsp:txBody>
      <dsp:txXfrm>
        <a:off x="6029552" y="2538485"/>
        <a:ext cx="4320000" cy="14388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3DD9166C-FDC1-4D53-836B-A72DE6F2A615}" type="datetimeFigureOut">
              <a:rPr lang="en-US" smtClean="0"/>
              <a:t>2/23/2024</a:t>
            </a:fld>
            <a:endParaRPr lang="en-US" dirty="0"/>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C318013C-7E31-46F1-979D-3FF53F637FEC}" type="slidenum">
              <a:rPr lang="en-US" smtClean="0"/>
              <a:t>‹#›</a:t>
            </a:fld>
            <a:endParaRPr lang="en-US" dirty="0"/>
          </a:p>
        </p:txBody>
      </p:sp>
    </p:spTree>
    <p:extLst>
      <p:ext uri="{BB962C8B-B14F-4D97-AF65-F5344CB8AC3E}">
        <p14:creationId xmlns:p14="http://schemas.microsoft.com/office/powerpoint/2010/main" val="2255217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393C93-4732-47B9-AD90-3F5CF0A2F220}" type="slidenum">
              <a:rPr lang="en-US" smtClean="0"/>
              <a:t>17</a:t>
            </a:fld>
            <a:endParaRPr lang="en-US" dirty="0"/>
          </a:p>
        </p:txBody>
      </p:sp>
    </p:spTree>
    <p:extLst>
      <p:ext uri="{BB962C8B-B14F-4D97-AF65-F5344CB8AC3E}">
        <p14:creationId xmlns:p14="http://schemas.microsoft.com/office/powerpoint/2010/main" val="153047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393C93-4732-47B9-AD90-3F5CF0A2F220}" type="slidenum">
              <a:rPr lang="en-US" smtClean="0"/>
              <a:t>22</a:t>
            </a:fld>
            <a:endParaRPr lang="en-US" dirty="0"/>
          </a:p>
        </p:txBody>
      </p:sp>
    </p:spTree>
    <p:extLst>
      <p:ext uri="{BB962C8B-B14F-4D97-AF65-F5344CB8AC3E}">
        <p14:creationId xmlns:p14="http://schemas.microsoft.com/office/powerpoint/2010/main" val="4045152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8393C93-4732-47B9-AD90-3F5CF0A2F220}" type="slidenum">
              <a:rPr lang="en-US" smtClean="0"/>
              <a:t>26</a:t>
            </a:fld>
            <a:endParaRPr lang="en-US" dirty="0"/>
          </a:p>
        </p:txBody>
      </p:sp>
    </p:spTree>
    <p:extLst>
      <p:ext uri="{BB962C8B-B14F-4D97-AF65-F5344CB8AC3E}">
        <p14:creationId xmlns:p14="http://schemas.microsoft.com/office/powerpoint/2010/main" val="3047577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D8A7A-661A-55DF-E1DD-7491470A68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75B0BB-6B2A-4EAC-4F4E-094DA0F9B146}"/>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230D51-9ADD-0A9F-00C8-BFB3F4597B51}"/>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5" name="Footer Placeholder 4">
            <a:extLst>
              <a:ext uri="{FF2B5EF4-FFF2-40B4-BE49-F238E27FC236}">
                <a16:creationId xmlns:a16="http://schemas.microsoft.com/office/drawing/2014/main" id="{23A605BA-FD68-3A87-0CFA-66038FF4BA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F7B3CC-CA87-D29A-9692-23B27B8C02BF}"/>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2732934793"/>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DA136-ABBA-092A-21A8-A57C8E6197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1F1CC2-AC11-EECA-62D0-4472C07E0E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6DA574-725A-4B89-E87A-B96E38BB20E1}"/>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5" name="Footer Placeholder 4">
            <a:extLst>
              <a:ext uri="{FF2B5EF4-FFF2-40B4-BE49-F238E27FC236}">
                <a16:creationId xmlns:a16="http://schemas.microsoft.com/office/drawing/2014/main" id="{18AD597F-88B8-CE58-6857-422BFDE5388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208821-F926-7284-C293-29CBA9608A2D}"/>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125011204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68C80A-EF56-6A5A-6926-F0BD21DB5A97}"/>
              </a:ext>
            </a:extLst>
          </p:cNvPr>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7A276F-D790-2363-DBB4-C7B07F31520C}"/>
              </a:ext>
            </a:extLst>
          </p:cNvPr>
          <p:cNvSpPr>
            <a:spLocks noGrp="1"/>
          </p:cNvSpPr>
          <p:nvPr>
            <p:ph type="body" orient="vert" idx="1"/>
          </p:nvPr>
        </p:nvSpPr>
        <p:spPr>
          <a:xfrm>
            <a:off x="838199"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BA52DA-ED85-BB31-EBAE-8C0DFB3861F7}"/>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5" name="Footer Placeholder 4">
            <a:extLst>
              <a:ext uri="{FF2B5EF4-FFF2-40B4-BE49-F238E27FC236}">
                <a16:creationId xmlns:a16="http://schemas.microsoft.com/office/drawing/2014/main" id="{04589BBE-F7AC-4D09-E73D-0FF148A11E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363E53-A4EF-3562-D444-543DFCDB0B78}"/>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4107918648"/>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8DBC-BC3A-9A7C-66CC-59E027E548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6ECADB-2D03-02AC-1C73-943226BEB3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E0E1B2-2E9B-B2B2-A56E-7530E28D5E52}"/>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5" name="Footer Placeholder 4">
            <a:extLst>
              <a:ext uri="{FF2B5EF4-FFF2-40B4-BE49-F238E27FC236}">
                <a16:creationId xmlns:a16="http://schemas.microsoft.com/office/drawing/2014/main" id="{6379060B-00EA-BC5F-EAF2-46A5CC67A7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04E1F97-7DDF-19BC-4307-15869FF4AE42}"/>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3398872907"/>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3E448-AF8F-3F1A-EFEA-1000F306A955}"/>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D2851A-DCD6-F7BF-3219-839074586566}"/>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E547B7-0B7D-550A-8E59-C018DB53D067}"/>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5" name="Footer Placeholder 4">
            <a:extLst>
              <a:ext uri="{FF2B5EF4-FFF2-40B4-BE49-F238E27FC236}">
                <a16:creationId xmlns:a16="http://schemas.microsoft.com/office/drawing/2014/main" id="{8A3A1648-7CFF-C609-7B7A-BC174F6E2A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BE6354-B78C-CC86-0278-A895C449CECA}"/>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946225879"/>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1C1F4-BCBB-1C14-3DC5-30A341C493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484D7-4A05-7CBA-4552-F4A105318A44}"/>
              </a:ext>
            </a:extLst>
          </p:cNvPr>
          <p:cNvSpPr>
            <a:spLocks noGrp="1"/>
          </p:cNvSpPr>
          <p:nvPr>
            <p:ph sz="half" idx="1"/>
          </p:nvPr>
        </p:nvSpPr>
        <p:spPr>
          <a:xfrm>
            <a:off x="838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51D0E9-0A76-8E20-1D78-23ED61CA228A}"/>
              </a:ext>
            </a:extLst>
          </p:cNvPr>
          <p:cNvSpPr>
            <a:spLocks noGrp="1"/>
          </p:cNvSpPr>
          <p:nvPr>
            <p:ph sz="half" idx="2"/>
          </p:nvPr>
        </p:nvSpPr>
        <p:spPr>
          <a:xfrm>
            <a:off x="6172201"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C60365-CA0B-4C72-AD8A-5A3737B62D87}"/>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6" name="Footer Placeholder 5">
            <a:extLst>
              <a:ext uri="{FF2B5EF4-FFF2-40B4-BE49-F238E27FC236}">
                <a16:creationId xmlns:a16="http://schemas.microsoft.com/office/drawing/2014/main" id="{4C599082-66E7-542D-3008-7EA9E2DEB0C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69378A-F413-707C-1856-D02CD647CA75}"/>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506697591"/>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E29A5-B239-23B7-248F-4CEC6DCF8089}"/>
              </a:ext>
            </a:extLst>
          </p:cNvPr>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93BCAD-29DB-E05E-5740-D446D326BE4E}"/>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05DBD2-7362-6DE8-0B5F-3CD47E9014D2}"/>
              </a:ext>
            </a:extLst>
          </p:cNvPr>
          <p:cNvSpPr>
            <a:spLocks noGrp="1"/>
          </p:cNvSpPr>
          <p:nvPr>
            <p:ph sz="half" idx="2"/>
          </p:nvPr>
        </p:nvSpPr>
        <p:spPr>
          <a:xfrm>
            <a:off x="839789" y="2505076"/>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9165D2-E292-6EA8-9F07-5FC71605F3AF}"/>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E01346-E5BF-686C-775C-4EFE72111101}"/>
              </a:ext>
            </a:extLst>
          </p:cNvPr>
          <p:cNvSpPr>
            <a:spLocks noGrp="1"/>
          </p:cNvSpPr>
          <p:nvPr>
            <p:ph sz="quarter" idx="4"/>
          </p:nvPr>
        </p:nvSpPr>
        <p:spPr>
          <a:xfrm>
            <a:off x="6172202" y="2505076"/>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010062-93B0-B47F-7493-744B9EDDB089}"/>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8" name="Footer Placeholder 7">
            <a:extLst>
              <a:ext uri="{FF2B5EF4-FFF2-40B4-BE49-F238E27FC236}">
                <a16:creationId xmlns:a16="http://schemas.microsoft.com/office/drawing/2014/main" id="{23814B18-3502-28C4-3B3D-A0F8ADEC56E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118B5CC-6DCB-6242-0CC0-F95096AE5027}"/>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1797786088"/>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663B-709B-9EDF-07A1-6A568A4533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663BF9-BCE1-E1A2-0D00-ACF2B9FC9F58}"/>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4" name="Footer Placeholder 3">
            <a:extLst>
              <a:ext uri="{FF2B5EF4-FFF2-40B4-BE49-F238E27FC236}">
                <a16:creationId xmlns:a16="http://schemas.microsoft.com/office/drawing/2014/main" id="{CA81A98D-40AF-63AC-BA4C-1CDD0B9405C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2A28855-130A-F470-C747-419383DC85EB}"/>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1909247749"/>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7173E9-AA8B-F9E7-B6B0-E75E953146ED}"/>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3" name="Footer Placeholder 2">
            <a:extLst>
              <a:ext uri="{FF2B5EF4-FFF2-40B4-BE49-F238E27FC236}">
                <a16:creationId xmlns:a16="http://schemas.microsoft.com/office/drawing/2014/main" id="{8937F7CD-6397-6C27-1F0F-9F0C47B5365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5461B2-0361-78A1-3F1A-1FA6D655396D}"/>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2773072480"/>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0D9B6-5A85-88ED-3248-8B7D3215703E}"/>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58ED41-ADA9-5F95-C9F4-9DA2485AAEF8}"/>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EB3CF1-3240-47BA-AB12-52F429BC5EC2}"/>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AEB446E5-2C43-3BB3-E52B-E2D88E9C506B}"/>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6" name="Footer Placeholder 5">
            <a:extLst>
              <a:ext uri="{FF2B5EF4-FFF2-40B4-BE49-F238E27FC236}">
                <a16:creationId xmlns:a16="http://schemas.microsoft.com/office/drawing/2014/main" id="{60B0B043-DAD7-CE98-B1A0-6E9B277A640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6F6D04E-E71C-9C60-53B4-5441D24EEFB8}"/>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2785055030"/>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FCCE2-0645-2572-05AA-C7A18EA45676}"/>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3B014A-3880-BF47-FA4C-61F6A42084FF}"/>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dirty="0"/>
          </a:p>
        </p:txBody>
      </p:sp>
      <p:sp>
        <p:nvSpPr>
          <p:cNvPr id="4" name="Text Placeholder 3">
            <a:extLst>
              <a:ext uri="{FF2B5EF4-FFF2-40B4-BE49-F238E27FC236}">
                <a16:creationId xmlns:a16="http://schemas.microsoft.com/office/drawing/2014/main" id="{4F3388A8-FCCA-535F-FB20-43E4F32D60D0}"/>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Click to edit Master text styles</a:t>
            </a:r>
          </a:p>
        </p:txBody>
      </p:sp>
      <p:sp>
        <p:nvSpPr>
          <p:cNvPr id="5" name="Date Placeholder 4">
            <a:extLst>
              <a:ext uri="{FF2B5EF4-FFF2-40B4-BE49-F238E27FC236}">
                <a16:creationId xmlns:a16="http://schemas.microsoft.com/office/drawing/2014/main" id="{5E93B0C1-8316-A550-754B-D9DE6DB23F7B}"/>
              </a:ext>
            </a:extLst>
          </p:cNvPr>
          <p:cNvSpPr>
            <a:spLocks noGrp="1"/>
          </p:cNvSpPr>
          <p:nvPr>
            <p:ph type="dt" sz="half" idx="10"/>
          </p:nvPr>
        </p:nvSpPr>
        <p:spPr/>
        <p:txBody>
          <a:bodyPr/>
          <a:lstStyle/>
          <a:p>
            <a:fld id="{53DCA3B1-814A-44F5-A053-7C531E73CF96}" type="datetimeFigureOut">
              <a:rPr lang="en-US" smtClean="0"/>
              <a:t>2/23/2024</a:t>
            </a:fld>
            <a:endParaRPr lang="en-US" dirty="0"/>
          </a:p>
        </p:txBody>
      </p:sp>
      <p:sp>
        <p:nvSpPr>
          <p:cNvPr id="6" name="Footer Placeholder 5">
            <a:extLst>
              <a:ext uri="{FF2B5EF4-FFF2-40B4-BE49-F238E27FC236}">
                <a16:creationId xmlns:a16="http://schemas.microsoft.com/office/drawing/2014/main" id="{DEB273B4-D9EA-BA6A-70ED-9378F84EBFC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F63683-DA6C-21A3-849D-D429DAFC7D3C}"/>
              </a:ext>
            </a:extLst>
          </p:cNvPr>
          <p:cNvSpPr>
            <a:spLocks noGrp="1"/>
          </p:cNvSpPr>
          <p:nvPr>
            <p:ph type="sldNum" sz="quarter" idx="12"/>
          </p:nvPr>
        </p:nvSpPr>
        <p:spPr/>
        <p:txBody>
          <a:bodyPr/>
          <a:lstStyle/>
          <a:p>
            <a:fld id="{EDE51697-3512-4589-9658-4902B4CB77BC}" type="slidenum">
              <a:rPr lang="en-US" smtClean="0"/>
              <a:t>‹#›</a:t>
            </a:fld>
            <a:endParaRPr lang="en-US" dirty="0"/>
          </a:p>
        </p:txBody>
      </p:sp>
    </p:spTree>
    <p:extLst>
      <p:ext uri="{BB962C8B-B14F-4D97-AF65-F5344CB8AC3E}">
        <p14:creationId xmlns:p14="http://schemas.microsoft.com/office/powerpoint/2010/main" val="3487733417"/>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2F0B8F-2B5A-EDE1-FA22-015196F7ED49}"/>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110CC5-0DFC-6B3F-0E9C-E62FC82C95C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B76BA3-FB08-96AE-A28E-ECB0193C351E}"/>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CA3B1-814A-44F5-A053-7C531E73CF96}" type="datetimeFigureOut">
              <a:rPr lang="en-US" smtClean="0"/>
              <a:t>2/23/2024</a:t>
            </a:fld>
            <a:endParaRPr lang="en-US" dirty="0"/>
          </a:p>
        </p:txBody>
      </p:sp>
      <p:sp>
        <p:nvSpPr>
          <p:cNvPr id="5" name="Footer Placeholder 4">
            <a:extLst>
              <a:ext uri="{FF2B5EF4-FFF2-40B4-BE49-F238E27FC236}">
                <a16:creationId xmlns:a16="http://schemas.microsoft.com/office/drawing/2014/main" id="{439B2D1C-5A93-1BC8-25F8-F5C379527BB7}"/>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AB1F660-1C13-83E9-F649-08597131730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51697-3512-4589-9658-4902B4CB77BC}" type="slidenum">
              <a:rPr lang="en-US" smtClean="0"/>
              <a:t>‹#›</a:t>
            </a:fld>
            <a:endParaRPr lang="en-US" dirty="0"/>
          </a:p>
        </p:txBody>
      </p:sp>
    </p:spTree>
    <p:extLst>
      <p:ext uri="{BB962C8B-B14F-4D97-AF65-F5344CB8AC3E}">
        <p14:creationId xmlns:p14="http://schemas.microsoft.com/office/powerpoint/2010/main" val="1989457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http://www.twdb.texas.gov/financial/instructions/index.asp"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hyperlink" Target="mailto:tehrene.hart@twdb.texas.gov" TargetMode="External"/><Relationship Id="rId2" Type="http://schemas.openxmlformats.org/officeDocument/2006/relationships/hyperlink" Target="mailto:Jo.Bradshaw@twdb.texas.gov" TargetMode="External"/><Relationship Id="rId1" Type="http://schemas.openxmlformats.org/officeDocument/2006/relationships/slideLayout" Target="../slideLayouts/slideLayout8.xml"/><Relationship Id="rId6" Type="http://schemas.openxmlformats.org/officeDocument/2006/relationships/hyperlink" Target="mailto:DBE@TWDB.Texas.Gov" TargetMode="External"/><Relationship Id="rId5" Type="http://schemas.openxmlformats.org/officeDocument/2006/relationships/image" Target="../media/image22.PNG"/><Relationship Id="rId4" Type="http://schemas.openxmlformats.org/officeDocument/2006/relationships/hyperlink" Target="mailto:nicki.hise@twdb.texas.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0090-2FCF-9F2A-BEFF-C8343E59F17D}"/>
              </a:ext>
            </a:extLst>
          </p:cNvPr>
          <p:cNvSpPr>
            <a:spLocks noGrp="1"/>
          </p:cNvSpPr>
          <p:nvPr>
            <p:ph type="ctrTitle"/>
          </p:nvPr>
        </p:nvSpPr>
        <p:spPr>
          <a:xfrm>
            <a:off x="1524000" y="569627"/>
            <a:ext cx="9144000" cy="2265012"/>
          </a:xfrm>
        </p:spPr>
        <p:txBody>
          <a:bodyPr>
            <a:normAutofit/>
          </a:bodyPr>
          <a:lstStyle/>
          <a:p>
            <a:r>
              <a:rPr lang="en-US" sz="3600" b="1" dirty="0">
                <a:solidFill>
                  <a:srgbClr val="0070C0"/>
                </a:solidFill>
                <a:effectLst>
                  <a:outerShdw blurRad="38100" dist="38100" dir="2700000" algn="tl">
                    <a:srgbClr val="000000">
                      <a:alpha val="43137"/>
                    </a:srgbClr>
                  </a:outerShdw>
                </a:effectLst>
              </a:rPr>
              <a:t>Texas Water Development Board</a:t>
            </a:r>
            <a:br>
              <a:rPr lang="en-US" sz="3600" b="1" dirty="0">
                <a:solidFill>
                  <a:srgbClr val="0070C0"/>
                </a:solidFill>
                <a:effectLst>
                  <a:outerShdw blurRad="38100" dist="38100" dir="2700000" algn="tl">
                    <a:srgbClr val="000000">
                      <a:alpha val="43137"/>
                    </a:srgbClr>
                  </a:outerShdw>
                </a:effectLst>
              </a:rPr>
            </a:br>
            <a:r>
              <a:rPr lang="en-US" sz="3600" b="1" dirty="0">
                <a:solidFill>
                  <a:srgbClr val="0070C0"/>
                </a:solidFill>
                <a:effectLst>
                  <a:outerShdw blurRad="38100" dist="38100" dir="2700000" algn="tl">
                    <a:srgbClr val="000000">
                      <a:alpha val="43137"/>
                    </a:srgbClr>
                  </a:outerShdw>
                </a:effectLst>
              </a:rPr>
              <a:t>Disadvantaged Business Enterprise (DBE) Training</a:t>
            </a:r>
            <a:br>
              <a:rPr lang="en-US" sz="3600" b="1" dirty="0">
                <a:solidFill>
                  <a:srgbClr val="0070C0"/>
                </a:solidFill>
                <a:effectLst>
                  <a:outerShdw blurRad="38100" dist="38100" dir="2700000" algn="tl">
                    <a:srgbClr val="000000">
                      <a:alpha val="43137"/>
                    </a:srgbClr>
                  </a:outerShdw>
                </a:effectLst>
              </a:rPr>
            </a:br>
            <a:r>
              <a:rPr lang="en-US" sz="3600" b="1" dirty="0">
                <a:solidFill>
                  <a:srgbClr val="0070C0"/>
                </a:solidFill>
                <a:effectLst>
                  <a:outerShdw blurRad="38100" dist="38100" dir="2700000" algn="tl">
                    <a:srgbClr val="000000">
                      <a:alpha val="43137"/>
                    </a:srgbClr>
                  </a:outerShdw>
                </a:effectLst>
              </a:rPr>
              <a:t>for State Revolving/Equivalency Funded Projects</a:t>
            </a:r>
          </a:p>
        </p:txBody>
      </p:sp>
      <p:sp>
        <p:nvSpPr>
          <p:cNvPr id="3" name="Subtitle 2">
            <a:extLst>
              <a:ext uri="{FF2B5EF4-FFF2-40B4-BE49-F238E27FC236}">
                <a16:creationId xmlns:a16="http://schemas.microsoft.com/office/drawing/2014/main" id="{5ED02DC9-2866-0490-2803-6FFA0505F916}"/>
              </a:ext>
            </a:extLst>
          </p:cNvPr>
          <p:cNvSpPr>
            <a:spLocks noGrp="1"/>
          </p:cNvSpPr>
          <p:nvPr>
            <p:ph type="subTitle" idx="1"/>
          </p:nvPr>
        </p:nvSpPr>
        <p:spPr>
          <a:xfrm>
            <a:off x="1524000" y="3470626"/>
            <a:ext cx="9144000" cy="2265012"/>
          </a:xfrm>
        </p:spPr>
        <p:txBody>
          <a:bodyPr>
            <a:normAutofit/>
          </a:bodyPr>
          <a:lstStyle/>
          <a:p>
            <a:r>
              <a:rPr lang="en-US" sz="3200" dirty="0">
                <a:solidFill>
                  <a:schemeClr val="accent5">
                    <a:lumMod val="75000"/>
                  </a:schemeClr>
                </a:solidFill>
              </a:rPr>
              <a:t>Educational learning for TWDB stakeholders, financial recipients, and prime consultants/contractors</a:t>
            </a:r>
          </a:p>
          <a:p>
            <a:endParaRPr lang="en-US" sz="3200" dirty="0">
              <a:solidFill>
                <a:schemeClr val="accent5">
                  <a:lumMod val="75000"/>
                </a:schemeClr>
              </a:solidFill>
            </a:endParaRPr>
          </a:p>
          <a:p>
            <a:r>
              <a:rPr lang="en-US" sz="2800" dirty="0">
                <a:solidFill>
                  <a:schemeClr val="accent1">
                    <a:lumMod val="50000"/>
                  </a:schemeClr>
                </a:solidFill>
              </a:rPr>
              <a:t>SERIES #1: The Mission and the Process</a:t>
            </a:r>
          </a:p>
          <a:p>
            <a:endParaRPr lang="en-US" dirty="0"/>
          </a:p>
        </p:txBody>
      </p:sp>
    </p:spTree>
    <p:extLst>
      <p:ext uri="{BB962C8B-B14F-4D97-AF65-F5344CB8AC3E}">
        <p14:creationId xmlns:p14="http://schemas.microsoft.com/office/powerpoint/2010/main" val="2681480412"/>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normAutofit/>
          </a:bodyPr>
          <a:lstStyle/>
          <a:p>
            <a:pPr algn="ctr"/>
            <a:r>
              <a:rPr lang="en-US" b="1" dirty="0">
                <a:solidFill>
                  <a:schemeClr val="accent1">
                    <a:lumMod val="75000"/>
                  </a:schemeClr>
                </a:solidFill>
                <a:effectLst>
                  <a:outerShdw blurRad="38100" dist="38100" dir="2700000" algn="tl">
                    <a:srgbClr val="000000">
                      <a:alpha val="43137"/>
                    </a:srgbClr>
                  </a:outerShdw>
                </a:effectLst>
              </a:rPr>
              <a:t>Good Faith Effort #4</a:t>
            </a:r>
            <a:endParaRPr lang="en-US" sz="2700"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normAutofit/>
          </a:bodyPr>
          <a:lstStyle/>
          <a:p>
            <a:pPr marL="0" indent="0">
              <a:buNone/>
            </a:pPr>
            <a:r>
              <a:rPr lang="en-US" sz="3200" dirty="0"/>
              <a:t>Encourage contracting with a consortium of DBEs when a contract is too large for one of these firms to handle individually.</a:t>
            </a:r>
          </a:p>
          <a:p>
            <a:pPr marL="0" indent="0">
              <a:buNone/>
            </a:pPr>
            <a:endParaRPr lang="en-US" dirty="0"/>
          </a:p>
        </p:txBody>
      </p:sp>
    </p:spTree>
    <p:extLst>
      <p:ext uri="{BB962C8B-B14F-4D97-AF65-F5344CB8AC3E}">
        <p14:creationId xmlns:p14="http://schemas.microsoft.com/office/powerpoint/2010/main" val="1240960838"/>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normAutofit/>
          </a:bodyPr>
          <a:lstStyle/>
          <a:p>
            <a:pPr algn="ctr"/>
            <a:r>
              <a:rPr lang="en-US" b="1" dirty="0">
                <a:solidFill>
                  <a:schemeClr val="accent1">
                    <a:lumMod val="75000"/>
                  </a:schemeClr>
                </a:solidFill>
                <a:effectLst>
                  <a:outerShdw blurRad="38100" dist="38100" dir="2700000" algn="tl">
                    <a:srgbClr val="000000">
                      <a:alpha val="43137"/>
                    </a:srgbClr>
                  </a:outerShdw>
                </a:effectLst>
              </a:rPr>
              <a:t>Good Faith Effort #5</a:t>
            </a:r>
            <a:endParaRPr lang="en-US" sz="2700"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normAutofit/>
          </a:bodyPr>
          <a:lstStyle/>
          <a:p>
            <a:pPr marL="0" indent="0">
              <a:buNone/>
            </a:pPr>
            <a:r>
              <a:rPr lang="en-US" sz="3200" dirty="0"/>
              <a:t>Use the services and assistance of the Small Business Administration (SBA) and the Minority Business Development Agency (MBDA) of the Department of Commerce.</a:t>
            </a:r>
          </a:p>
          <a:p>
            <a:pPr marL="0" indent="0">
              <a:buNone/>
            </a:pPr>
            <a:endParaRPr lang="en-US" dirty="0"/>
          </a:p>
        </p:txBody>
      </p:sp>
    </p:spTree>
    <p:extLst>
      <p:ext uri="{BB962C8B-B14F-4D97-AF65-F5344CB8AC3E}">
        <p14:creationId xmlns:p14="http://schemas.microsoft.com/office/powerpoint/2010/main" val="3836225004"/>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normAutofit/>
          </a:bodyPr>
          <a:lstStyle/>
          <a:p>
            <a:pPr algn="ctr"/>
            <a:r>
              <a:rPr lang="en-US" b="1" dirty="0">
                <a:solidFill>
                  <a:schemeClr val="accent1">
                    <a:lumMod val="75000"/>
                  </a:schemeClr>
                </a:solidFill>
                <a:effectLst>
                  <a:outerShdw blurRad="38100" dist="38100" dir="2700000" algn="tl">
                    <a:srgbClr val="000000">
                      <a:alpha val="43137"/>
                    </a:srgbClr>
                  </a:outerShdw>
                </a:effectLst>
              </a:rPr>
              <a:t>Good Faith Effort #6</a:t>
            </a:r>
            <a:endParaRPr lang="en-US" sz="2700"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normAutofit/>
          </a:bodyPr>
          <a:lstStyle/>
          <a:p>
            <a:pPr marL="0" indent="0">
              <a:buNone/>
            </a:pPr>
            <a:r>
              <a:rPr lang="en-US" sz="3200" dirty="0"/>
              <a:t>If the prime contractor awards subcontracts, require the prime contractor to take the steps in paragraphs 1 through 5 of this section.</a:t>
            </a:r>
          </a:p>
          <a:p>
            <a:pPr marL="0" indent="0">
              <a:buNone/>
            </a:pPr>
            <a:endParaRPr lang="en-US" dirty="0"/>
          </a:p>
        </p:txBody>
      </p:sp>
    </p:spTree>
    <p:extLst>
      <p:ext uri="{BB962C8B-B14F-4D97-AF65-F5344CB8AC3E}">
        <p14:creationId xmlns:p14="http://schemas.microsoft.com/office/powerpoint/2010/main" val="1184685700"/>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340CB-18BC-1D61-CF2A-76263AEAD82D}"/>
              </a:ext>
            </a:extLst>
          </p:cNvPr>
          <p:cNvSpPr>
            <a:spLocks noGrp="1"/>
          </p:cNvSpPr>
          <p:nvPr>
            <p:ph type="title"/>
          </p:nvPr>
        </p:nvSpPr>
        <p:spPr>
          <a:xfrm>
            <a:off x="585789" y="1933731"/>
            <a:ext cx="9944100" cy="1495269"/>
          </a:xfrm>
        </p:spPr>
        <p:txBody>
          <a:bodyPr>
            <a:normAutofit fontScale="90000"/>
          </a:bodyPr>
          <a:lstStyle/>
          <a:p>
            <a:br>
              <a:rPr lang="en-US" b="1" dirty="0"/>
            </a:br>
            <a:br>
              <a:rPr lang="en-US" b="1" dirty="0"/>
            </a:br>
            <a:br>
              <a:rPr lang="en-US" b="1" dirty="0"/>
            </a:br>
            <a:r>
              <a:rPr lang="en-US" b="1" dirty="0"/>
              <a:t>                         </a:t>
            </a:r>
            <a:r>
              <a:rPr lang="en-US" sz="4900" b="1" dirty="0">
                <a:solidFill>
                  <a:schemeClr val="accent1">
                    <a:lumMod val="75000"/>
                  </a:schemeClr>
                </a:solidFill>
                <a:effectLst>
                  <a:outerShdw blurRad="38100" dist="38100" dir="2700000" algn="tl">
                    <a:srgbClr val="000000">
                      <a:alpha val="43137"/>
                    </a:srgbClr>
                  </a:outerShdw>
                </a:effectLst>
              </a:rPr>
              <a:t>Good Faith Effort</a:t>
            </a:r>
            <a:br>
              <a:rPr lang="en-US" sz="4900" b="1" dirty="0">
                <a:solidFill>
                  <a:schemeClr val="accent1">
                    <a:lumMod val="75000"/>
                  </a:schemeClr>
                </a:solidFill>
                <a:effectLst>
                  <a:outerShdw blurRad="38100" dist="38100" dir="2700000" algn="tl">
                    <a:srgbClr val="000000">
                      <a:alpha val="43137"/>
                    </a:srgbClr>
                  </a:outerShdw>
                </a:effectLst>
              </a:rPr>
            </a:br>
            <a:r>
              <a:rPr lang="en-US" sz="4900" b="1" dirty="0">
                <a:solidFill>
                  <a:schemeClr val="accent1">
                    <a:lumMod val="75000"/>
                  </a:schemeClr>
                </a:solidFill>
                <a:effectLst>
                  <a:outerShdw blurRad="38100" dist="38100" dir="2700000" algn="tl">
                    <a:srgbClr val="000000">
                      <a:alpha val="43137"/>
                    </a:srgbClr>
                  </a:outerShdw>
                </a:effectLst>
              </a:rPr>
              <a:t>                               Exemption</a:t>
            </a:r>
            <a:br>
              <a:rPr lang="en-US" b="1" dirty="0"/>
            </a:br>
            <a:br>
              <a:rPr lang="en-US" b="1" dirty="0"/>
            </a:br>
            <a:r>
              <a:rPr lang="en-US" sz="3600" dirty="0">
                <a:latin typeface="+mn-lt"/>
              </a:rPr>
              <a:t>There are no exemptions to bypass the</a:t>
            </a:r>
            <a:br>
              <a:rPr lang="en-US" sz="3600" dirty="0">
                <a:latin typeface="+mn-lt"/>
              </a:rPr>
            </a:br>
            <a:r>
              <a:rPr lang="en-US" sz="3600" dirty="0">
                <a:latin typeface="+mn-lt"/>
              </a:rPr>
              <a:t>Six Good Faith Effort requirements.</a:t>
            </a:r>
            <a:br>
              <a:rPr lang="en-US" sz="3600" dirty="0">
                <a:latin typeface="+mn-lt"/>
              </a:rPr>
            </a:br>
            <a:br>
              <a:rPr lang="en-US" sz="3600" dirty="0">
                <a:latin typeface="+mn-lt"/>
              </a:rPr>
            </a:br>
            <a:r>
              <a:rPr lang="en-US" sz="3600" dirty="0">
                <a:latin typeface="+mn-lt"/>
              </a:rPr>
              <a:t>The Six Good Faith Efforts must be executed on </a:t>
            </a:r>
            <a:r>
              <a:rPr lang="en-US" sz="3600" u="sng" dirty="0">
                <a:solidFill>
                  <a:schemeClr val="tx2">
                    <a:lumMod val="50000"/>
                  </a:schemeClr>
                </a:solidFill>
                <a:latin typeface="+mn-lt"/>
              </a:rPr>
              <a:t>every</a:t>
            </a:r>
            <a:r>
              <a:rPr lang="en-US" sz="3600" u="sng" dirty="0">
                <a:latin typeface="+mn-lt"/>
              </a:rPr>
              <a:t> </a:t>
            </a:r>
            <a:r>
              <a:rPr lang="en-US" sz="3600" dirty="0">
                <a:latin typeface="+mn-lt"/>
              </a:rPr>
              <a:t>procurement action that is subject to competitive bid and receiving SRF funds</a:t>
            </a:r>
            <a:r>
              <a:rPr lang="en-US" sz="3600" b="1" dirty="0">
                <a:latin typeface="+mn-lt"/>
              </a:rPr>
              <a:t>.</a:t>
            </a:r>
            <a:br>
              <a:rPr lang="en-US" b="1" u="sng" dirty="0"/>
            </a:br>
            <a:br>
              <a:rPr lang="en-US" b="1" dirty="0"/>
            </a:br>
            <a:endParaRPr lang="en-US" b="1" dirty="0"/>
          </a:p>
        </p:txBody>
      </p:sp>
    </p:spTree>
    <p:extLst>
      <p:ext uri="{BB962C8B-B14F-4D97-AF65-F5344CB8AC3E}">
        <p14:creationId xmlns:p14="http://schemas.microsoft.com/office/powerpoint/2010/main" val="59497424"/>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AD055-32DF-30F0-E11D-65995A7ACDBA}"/>
              </a:ext>
            </a:extLst>
          </p:cNvPr>
          <p:cNvSpPr>
            <a:spLocks noGrp="1"/>
          </p:cNvSpPr>
          <p:nvPr>
            <p:ph type="title"/>
          </p:nvPr>
        </p:nvSpPr>
        <p:spPr>
          <a:xfrm>
            <a:off x="838202" y="365126"/>
            <a:ext cx="10515600" cy="998980"/>
          </a:xfrm>
        </p:spPr>
        <p:txBody>
          <a:bodyPr/>
          <a:lstStyle/>
          <a:p>
            <a:r>
              <a:rPr lang="en-US" b="1" dirty="0">
                <a:solidFill>
                  <a:schemeClr val="accent1">
                    <a:lumMod val="75000"/>
                  </a:schemeClr>
                </a:solidFill>
                <a:effectLst>
                  <a:outerShdw blurRad="38100" dist="38100" dir="2700000" algn="tl">
                    <a:srgbClr val="000000">
                      <a:alpha val="43137"/>
                    </a:srgbClr>
                  </a:outerShdw>
                </a:effectLst>
              </a:rPr>
              <a:t>Compliance With Requirements</a:t>
            </a:r>
          </a:p>
        </p:txBody>
      </p:sp>
      <p:sp>
        <p:nvSpPr>
          <p:cNvPr id="3" name="Content Placeholder 2">
            <a:extLst>
              <a:ext uri="{FF2B5EF4-FFF2-40B4-BE49-F238E27FC236}">
                <a16:creationId xmlns:a16="http://schemas.microsoft.com/office/drawing/2014/main" id="{2CC71DB0-D671-CFB1-ADB6-0DE12253BDC3}"/>
              </a:ext>
            </a:extLst>
          </p:cNvPr>
          <p:cNvSpPr>
            <a:spLocks noGrp="1"/>
          </p:cNvSpPr>
          <p:nvPr>
            <p:ph idx="1"/>
          </p:nvPr>
        </p:nvSpPr>
        <p:spPr>
          <a:xfrm>
            <a:off x="838202" y="1514007"/>
            <a:ext cx="10515600" cy="4978868"/>
          </a:xfrm>
        </p:spPr>
        <p:txBody>
          <a:bodyPr>
            <a:normAutofit fontScale="62500" lnSpcReduction="20000"/>
          </a:bodyPr>
          <a:lstStyle/>
          <a:p>
            <a:r>
              <a:rPr lang="en-US" sz="4500" b="1" dirty="0"/>
              <a:t>Compliance is achieved by:</a:t>
            </a:r>
          </a:p>
          <a:p>
            <a:pPr marL="0" indent="0">
              <a:buNone/>
            </a:pPr>
            <a:endParaRPr lang="en-US" dirty="0"/>
          </a:p>
          <a:p>
            <a:pPr marL="914411" lvl="1" indent="-457206">
              <a:buAutoNum type="arabicPeriod"/>
            </a:pPr>
            <a:r>
              <a:rPr lang="en-US" sz="4100" dirty="0"/>
              <a:t>Apply the Six Good Faith Efforts to all solicitations/procurements utilizing the applicable State Revolving Fund program.</a:t>
            </a:r>
          </a:p>
          <a:p>
            <a:pPr marL="914411" lvl="1" indent="-457206">
              <a:buAutoNum type="arabicPeriod"/>
            </a:pPr>
            <a:endParaRPr lang="en-US" sz="4100" dirty="0"/>
          </a:p>
          <a:p>
            <a:pPr marL="457205" lvl="1" indent="0">
              <a:buNone/>
            </a:pPr>
            <a:r>
              <a:rPr lang="en-US" sz="4100" dirty="0"/>
              <a:t>2.	Ensure that pertinent DBE language is included in RFQ and bid 	advertisements and solicitations.</a:t>
            </a:r>
          </a:p>
          <a:p>
            <a:pPr marL="914411" lvl="1" indent="-457206">
              <a:buAutoNum type="arabicPeriod"/>
            </a:pPr>
            <a:endParaRPr lang="en-US" sz="4100" dirty="0"/>
          </a:p>
          <a:p>
            <a:pPr marL="457205" lvl="1" indent="0">
              <a:buNone/>
            </a:pPr>
            <a:r>
              <a:rPr lang="en-US" sz="4100" dirty="0"/>
              <a:t>3.	Ensure advertisements post for the required duration of time.</a:t>
            </a:r>
          </a:p>
          <a:p>
            <a:pPr marL="914411" lvl="1" indent="-457206">
              <a:buAutoNum type="arabicPeriod"/>
            </a:pPr>
            <a:endParaRPr lang="en-US" sz="4100" dirty="0"/>
          </a:p>
          <a:p>
            <a:pPr marL="457205" lvl="1" indent="0">
              <a:buNone/>
            </a:pPr>
            <a:r>
              <a:rPr lang="en-US" sz="4100" dirty="0"/>
              <a:t>4.	Maintain detailed support documents to show compliance with the 	DBE requirements during review. </a:t>
            </a:r>
          </a:p>
          <a:p>
            <a:pPr marL="914411" lvl="1" indent="-457206">
              <a:buAutoNum type="arabicPeriod"/>
            </a:pPr>
            <a:endParaRPr lang="en-US" sz="4100" dirty="0"/>
          </a:p>
          <a:p>
            <a:pPr marL="457205" lvl="1" indent="0">
              <a:buNone/>
            </a:pPr>
            <a:r>
              <a:rPr lang="en-US" sz="4100" dirty="0"/>
              <a:t>5.	Complete and submit the TWDB’s DBE forms in a timely manner (TWDB 0215, 0216, 0373, and 0217 forms).</a:t>
            </a:r>
          </a:p>
          <a:p>
            <a:pPr lvl="1"/>
            <a:endParaRPr lang="en-US" dirty="0"/>
          </a:p>
        </p:txBody>
      </p:sp>
    </p:spTree>
    <p:extLst>
      <p:ext uri="{BB962C8B-B14F-4D97-AF65-F5344CB8AC3E}">
        <p14:creationId xmlns:p14="http://schemas.microsoft.com/office/powerpoint/2010/main" val="4265122724"/>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AD055-32DF-30F0-E11D-65995A7ACDBA}"/>
              </a:ext>
            </a:extLst>
          </p:cNvPr>
          <p:cNvSpPr>
            <a:spLocks noGrp="1"/>
          </p:cNvSpPr>
          <p:nvPr>
            <p:ph type="title"/>
          </p:nvPr>
        </p:nvSpPr>
        <p:spPr/>
        <p:txBody>
          <a:bodyPr/>
          <a:lstStyle/>
          <a:p>
            <a:r>
              <a:rPr lang="en-US" b="1" dirty="0">
                <a:solidFill>
                  <a:schemeClr val="accent1">
                    <a:lumMod val="75000"/>
                  </a:schemeClr>
                </a:solidFill>
                <a:effectLst>
                  <a:outerShdw blurRad="38100" dist="38100" dir="2700000" algn="tl">
                    <a:srgbClr val="000000">
                      <a:alpha val="43137"/>
                    </a:srgbClr>
                  </a:outerShdw>
                </a:effectLst>
              </a:rPr>
              <a:t>Compliance With Requirements</a:t>
            </a:r>
          </a:p>
        </p:txBody>
      </p:sp>
      <p:sp>
        <p:nvSpPr>
          <p:cNvPr id="3" name="Content Placeholder 2">
            <a:extLst>
              <a:ext uri="{FF2B5EF4-FFF2-40B4-BE49-F238E27FC236}">
                <a16:creationId xmlns:a16="http://schemas.microsoft.com/office/drawing/2014/main" id="{2CC71DB0-D671-CFB1-ADB6-0DE12253BDC3}"/>
              </a:ext>
            </a:extLst>
          </p:cNvPr>
          <p:cNvSpPr>
            <a:spLocks noGrp="1"/>
          </p:cNvSpPr>
          <p:nvPr>
            <p:ph idx="1"/>
          </p:nvPr>
        </p:nvSpPr>
        <p:spPr/>
        <p:txBody>
          <a:bodyPr>
            <a:normAutofit/>
          </a:bodyPr>
          <a:lstStyle/>
          <a:p>
            <a:r>
              <a:rPr lang="en-US" sz="3200" dirty="0"/>
              <a:t>Failure to comply with the DBE solicitation/procurement process outlined in this training document, and in a timely manner, may result in withholding of payments or project delays</a:t>
            </a:r>
            <a:r>
              <a:rPr lang="en-US" sz="3200" b="1" dirty="0"/>
              <a:t>.  </a:t>
            </a:r>
          </a:p>
          <a:p>
            <a:pPr marL="0" indent="0">
              <a:buNone/>
            </a:pPr>
            <a:endParaRPr lang="en-US" sz="3200" b="1" dirty="0"/>
          </a:p>
          <a:p>
            <a:r>
              <a:rPr lang="en-US" sz="3200" dirty="0"/>
              <a:t>Solicitation/procurement requirements apply to financial recipients </a:t>
            </a:r>
            <a:r>
              <a:rPr lang="en-US" sz="3200" u="sng" dirty="0"/>
              <a:t>and their primes</a:t>
            </a:r>
            <a:r>
              <a:rPr lang="en-US" sz="3200" dirty="0"/>
              <a:t>.</a:t>
            </a:r>
          </a:p>
        </p:txBody>
      </p:sp>
    </p:spTree>
    <p:extLst>
      <p:ext uri="{BB962C8B-B14F-4D97-AF65-F5344CB8AC3E}">
        <p14:creationId xmlns:p14="http://schemas.microsoft.com/office/powerpoint/2010/main" val="168879242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D0A59-AF50-AF88-5638-2611CB4F690A}"/>
              </a:ext>
            </a:extLst>
          </p:cNvPr>
          <p:cNvSpPr>
            <a:spLocks noGrp="1"/>
          </p:cNvSpPr>
          <p:nvPr>
            <p:ph type="title"/>
          </p:nvPr>
        </p:nvSpPr>
        <p:spPr/>
        <p:txBody>
          <a:bodyPr/>
          <a:lstStyle/>
          <a:p>
            <a:r>
              <a:rPr lang="en-US" b="1" dirty="0">
                <a:solidFill>
                  <a:schemeClr val="accent1">
                    <a:lumMod val="75000"/>
                  </a:schemeClr>
                </a:solidFill>
                <a:effectLst>
                  <a:outerShdw blurRad="38100" dist="38100" dir="2700000" algn="tl">
                    <a:srgbClr val="000000">
                      <a:alpha val="43137"/>
                    </a:srgbClr>
                  </a:outerShdw>
                </a:effectLst>
              </a:rPr>
              <a:t>Procurement Steps</a:t>
            </a:r>
            <a:br>
              <a:rPr lang="en-US" b="1" dirty="0">
                <a:solidFill>
                  <a:schemeClr val="accent1">
                    <a:lumMod val="75000"/>
                  </a:schemeClr>
                </a:solidFill>
                <a:effectLst>
                  <a:outerShdw blurRad="38100" dist="38100" dir="2700000" algn="tl">
                    <a:srgbClr val="000000">
                      <a:alpha val="43137"/>
                    </a:srgbClr>
                  </a:outerShdw>
                </a:effectLst>
              </a:rPr>
            </a:br>
            <a:r>
              <a:rPr lang="en-US" sz="3200" b="1" dirty="0">
                <a:solidFill>
                  <a:schemeClr val="accent1">
                    <a:lumMod val="75000"/>
                  </a:schemeClr>
                </a:solidFill>
                <a:effectLst>
                  <a:outerShdw blurRad="38100" dist="38100" dir="2700000" algn="tl">
                    <a:srgbClr val="000000">
                      <a:alpha val="43137"/>
                    </a:srgbClr>
                  </a:outerShdw>
                </a:effectLst>
              </a:rPr>
              <a:t>Let’s get started!</a:t>
            </a:r>
          </a:p>
        </p:txBody>
      </p:sp>
      <p:sp>
        <p:nvSpPr>
          <p:cNvPr id="3" name="Text Placeholder 2">
            <a:extLst>
              <a:ext uri="{FF2B5EF4-FFF2-40B4-BE49-F238E27FC236}">
                <a16:creationId xmlns:a16="http://schemas.microsoft.com/office/drawing/2014/main" id="{191B546A-4E28-3367-94D7-BFBF0482C94F}"/>
              </a:ext>
            </a:extLst>
          </p:cNvPr>
          <p:cNvSpPr>
            <a:spLocks noGrp="1"/>
          </p:cNvSpPr>
          <p:nvPr>
            <p:ph type="body" idx="1"/>
          </p:nvPr>
        </p:nvSpPr>
        <p:spPr/>
        <p:txBody>
          <a:bodyPr/>
          <a:lstStyle/>
          <a:p>
            <a:r>
              <a:rPr lang="en-US" u="sng" dirty="0"/>
              <a:t>Determine Your Procurement Needs</a:t>
            </a:r>
          </a:p>
        </p:txBody>
      </p:sp>
      <p:sp>
        <p:nvSpPr>
          <p:cNvPr id="4" name="Content Placeholder 3">
            <a:extLst>
              <a:ext uri="{FF2B5EF4-FFF2-40B4-BE49-F238E27FC236}">
                <a16:creationId xmlns:a16="http://schemas.microsoft.com/office/drawing/2014/main" id="{2D39AEA9-9DE8-3F75-4F11-B6F6D436088E}"/>
              </a:ext>
            </a:extLst>
          </p:cNvPr>
          <p:cNvSpPr>
            <a:spLocks noGrp="1"/>
          </p:cNvSpPr>
          <p:nvPr>
            <p:ph sz="half" idx="2"/>
          </p:nvPr>
        </p:nvSpPr>
        <p:spPr/>
        <p:txBody>
          <a:bodyPr>
            <a:normAutofit fontScale="85000" lnSpcReduction="10000"/>
          </a:bodyPr>
          <a:lstStyle/>
          <a:p>
            <a:r>
              <a:rPr lang="en-US" dirty="0"/>
              <a:t>For the two categories listed, you are required to solicit by any of the listed methods identified </a:t>
            </a:r>
            <a:r>
              <a:rPr lang="en-US" u="sng" dirty="0"/>
              <a:t>on the next page</a:t>
            </a:r>
            <a:r>
              <a:rPr lang="en-US" dirty="0"/>
              <a:t>. </a:t>
            </a:r>
          </a:p>
          <a:p>
            <a:r>
              <a:rPr lang="en-US" dirty="0"/>
              <a:t>Consider qualified DBE businesses that are capable of completing the requested work. </a:t>
            </a:r>
          </a:p>
          <a:p>
            <a:r>
              <a:rPr lang="en-US" dirty="0"/>
              <a:t>Determine whether it is economically feasible to divide the proposed project into smaller tasks or quantities to permit maximum participation by DBE businesses.</a:t>
            </a:r>
          </a:p>
        </p:txBody>
      </p:sp>
      <p:sp>
        <p:nvSpPr>
          <p:cNvPr id="5" name="Text Placeholder 4">
            <a:extLst>
              <a:ext uri="{FF2B5EF4-FFF2-40B4-BE49-F238E27FC236}">
                <a16:creationId xmlns:a16="http://schemas.microsoft.com/office/drawing/2014/main" id="{D989AEB1-883D-E68D-93C4-830330C3351D}"/>
              </a:ext>
            </a:extLst>
          </p:cNvPr>
          <p:cNvSpPr>
            <a:spLocks noGrp="1"/>
          </p:cNvSpPr>
          <p:nvPr>
            <p:ph type="body" sz="quarter" idx="3"/>
          </p:nvPr>
        </p:nvSpPr>
        <p:spPr/>
        <p:txBody>
          <a:bodyPr/>
          <a:lstStyle/>
          <a:p>
            <a:r>
              <a:rPr lang="en-US" u="sng" dirty="0"/>
              <a:t>Procurement Categories</a:t>
            </a:r>
          </a:p>
        </p:txBody>
      </p:sp>
      <p:sp>
        <p:nvSpPr>
          <p:cNvPr id="6" name="Content Placeholder 5">
            <a:extLst>
              <a:ext uri="{FF2B5EF4-FFF2-40B4-BE49-F238E27FC236}">
                <a16:creationId xmlns:a16="http://schemas.microsoft.com/office/drawing/2014/main" id="{EE5DA1D2-A128-CF23-B6E3-A183322AA9A4}"/>
              </a:ext>
            </a:extLst>
          </p:cNvPr>
          <p:cNvSpPr>
            <a:spLocks noGrp="1"/>
          </p:cNvSpPr>
          <p:nvPr>
            <p:ph sz="quarter" idx="4"/>
          </p:nvPr>
        </p:nvSpPr>
        <p:spPr/>
        <p:txBody>
          <a:bodyPr>
            <a:normAutofit fontScale="85000" lnSpcReduction="10000"/>
          </a:bodyPr>
          <a:lstStyle/>
          <a:p>
            <a:pPr marL="0" indent="0">
              <a:buNone/>
            </a:pPr>
            <a:endParaRPr lang="en-US" dirty="0"/>
          </a:p>
          <a:p>
            <a:pPr lvl="1">
              <a:buFont typeface="Wingdings" panose="05000000000000000000" pitchFamily="2" charset="2"/>
              <a:buChar char="Ø"/>
            </a:pPr>
            <a:r>
              <a:rPr lang="en-US" sz="2800" b="1" dirty="0"/>
              <a:t>CONSTRUCTION</a:t>
            </a:r>
          </a:p>
          <a:p>
            <a:pPr marL="457206" lvl="1" indent="0">
              <a:buNone/>
            </a:pPr>
            <a:r>
              <a:rPr lang="en-US" dirty="0"/>
              <a:t>	</a:t>
            </a:r>
            <a:r>
              <a:rPr lang="en-US" sz="2800" dirty="0"/>
              <a:t>Defined as the work (hands on).</a:t>
            </a:r>
          </a:p>
          <a:p>
            <a:pPr marL="457206" lvl="1" indent="0">
              <a:buNone/>
            </a:pPr>
            <a:r>
              <a:rPr lang="en-US" sz="2800" dirty="0"/>
              <a:t>	Generally, relates to the bidding 	process for a prime or 	subcontractors.</a:t>
            </a:r>
          </a:p>
          <a:p>
            <a:pPr marL="457206" lvl="1" indent="0">
              <a:buNone/>
            </a:pPr>
            <a:endParaRPr lang="en-US" dirty="0"/>
          </a:p>
          <a:p>
            <a:pPr lvl="1">
              <a:buFont typeface="Wingdings" panose="05000000000000000000" pitchFamily="2" charset="2"/>
              <a:buChar char="Ø"/>
            </a:pPr>
            <a:r>
              <a:rPr lang="en-US" sz="2800" b="1" dirty="0"/>
              <a:t>NON-CONSTRUCTION</a:t>
            </a:r>
          </a:p>
          <a:p>
            <a:pPr marL="914411" lvl="2" indent="0">
              <a:buNone/>
            </a:pPr>
            <a:r>
              <a:rPr lang="en-US" sz="2800" dirty="0"/>
              <a:t>Defined as services, equipment, and supplies.</a:t>
            </a:r>
          </a:p>
        </p:txBody>
      </p:sp>
    </p:spTree>
    <p:extLst>
      <p:ext uri="{BB962C8B-B14F-4D97-AF65-F5344CB8AC3E}">
        <p14:creationId xmlns:p14="http://schemas.microsoft.com/office/powerpoint/2010/main" val="2678109928"/>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20137-696C-9CAB-CFA7-5118CD6490F9}"/>
              </a:ext>
            </a:extLst>
          </p:cNvPr>
          <p:cNvSpPr>
            <a:spLocks noGrp="1"/>
          </p:cNvSpPr>
          <p:nvPr>
            <p:ph type="title"/>
          </p:nvPr>
        </p:nvSpPr>
        <p:spPr/>
        <p:txBody>
          <a:bodyPr>
            <a:noAutofit/>
          </a:bodyPr>
          <a:lstStyle/>
          <a:p>
            <a:pPr algn="ctr"/>
            <a:r>
              <a:rPr lang="en-US" sz="3600" b="1" dirty="0">
                <a:solidFill>
                  <a:schemeClr val="accent1">
                    <a:lumMod val="75000"/>
                  </a:schemeClr>
                </a:solidFill>
                <a:effectLst>
                  <a:outerShdw blurRad="38100" dist="38100" dir="2700000" algn="tl">
                    <a:srgbClr val="000000">
                      <a:alpha val="43137"/>
                    </a:srgbClr>
                  </a:outerShdw>
                </a:effectLst>
                <a:latin typeface="+mn-lt"/>
              </a:rPr>
              <a:t>Determine Your  Solicitation Methods</a:t>
            </a:r>
          </a:p>
        </p:txBody>
      </p:sp>
      <p:graphicFrame>
        <p:nvGraphicFramePr>
          <p:cNvPr id="8" name="Content Placeholder 4">
            <a:extLst>
              <a:ext uri="{FF2B5EF4-FFF2-40B4-BE49-F238E27FC236}">
                <a16:creationId xmlns:a16="http://schemas.microsoft.com/office/drawing/2014/main" id="{FF8550D3-E992-A336-F375-F8F4D69520D6}"/>
              </a:ext>
            </a:extLst>
          </p:cNvPr>
          <p:cNvGraphicFramePr>
            <a:graphicFrameLocks noGrp="1"/>
          </p:cNvGraphicFramePr>
          <p:nvPr>
            <p:ph idx="1"/>
            <p:extLst>
              <p:ext uri="{D42A27DB-BD31-4B8C-83A1-F6EECF244321}">
                <p14:modId xmlns:p14="http://schemas.microsoft.com/office/powerpoint/2010/main" val="3273884689"/>
              </p:ext>
            </p:extLst>
          </p:nvPr>
        </p:nvGraphicFramePr>
        <p:xfrm>
          <a:off x="5183188" y="457200"/>
          <a:ext cx="6172201" cy="6273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Placeholder 5">
            <a:extLst>
              <a:ext uri="{FF2B5EF4-FFF2-40B4-BE49-F238E27FC236}">
                <a16:creationId xmlns:a16="http://schemas.microsoft.com/office/drawing/2014/main" id="{598DA713-7109-1757-5898-F0EE955BF1B7}"/>
              </a:ext>
            </a:extLst>
          </p:cNvPr>
          <p:cNvSpPr>
            <a:spLocks noGrp="1"/>
          </p:cNvSpPr>
          <p:nvPr>
            <p:ph type="body" sz="half" idx="2"/>
          </p:nvPr>
        </p:nvSpPr>
        <p:spPr>
          <a:xfrm>
            <a:off x="839790" y="2057401"/>
            <a:ext cx="3932236" cy="3908684"/>
          </a:xfrm>
        </p:spPr>
        <p:txBody>
          <a:bodyPr>
            <a:normAutofit fontScale="92500" lnSpcReduction="20000"/>
          </a:bodyPr>
          <a:lstStyle/>
          <a:p>
            <a:endParaRPr lang="en-US" sz="2400" dirty="0"/>
          </a:p>
          <a:p>
            <a:r>
              <a:rPr lang="en-US" sz="3000" dirty="0"/>
              <a:t>You may choose from seven solicitation methods.</a:t>
            </a:r>
          </a:p>
          <a:p>
            <a:r>
              <a:rPr lang="en-US" sz="3000" dirty="0"/>
              <a:t>A minimum of </a:t>
            </a:r>
            <a:r>
              <a:rPr lang="en-US" sz="3000" b="1" dirty="0"/>
              <a:t>two different methods </a:t>
            </a:r>
            <a:r>
              <a:rPr lang="en-US" sz="3000" dirty="0"/>
              <a:t>must be used to advertise. </a:t>
            </a:r>
          </a:p>
          <a:p>
            <a:r>
              <a:rPr lang="en-US" sz="3000" dirty="0"/>
              <a:t>Solicitation may be performed in conjunction with any required local or state procurement laws.</a:t>
            </a:r>
          </a:p>
        </p:txBody>
      </p:sp>
    </p:spTree>
    <p:extLst>
      <p:ext uri="{BB962C8B-B14F-4D97-AF65-F5344CB8AC3E}">
        <p14:creationId xmlns:p14="http://schemas.microsoft.com/office/powerpoint/2010/main" val="307081786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11">
                <a:defRPr/>
              </a:pPr>
              <a:endParaRPr lang="en-US" sz="1801" dirty="0">
                <a:solidFill>
                  <a:prstClr val="white"/>
                </a:solidFill>
                <a:latin typeface="Calibri" panose="020F0502020204030204"/>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11">
                <a:defRPr/>
              </a:pPr>
              <a:endParaRPr lang="en-US" sz="1801" dirty="0">
                <a:solidFill>
                  <a:prstClr val="white"/>
                </a:solidFill>
                <a:latin typeface="Calibri" panose="020F0502020204030204"/>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solidFill>
                <a:prstClr val="white"/>
              </a:solidFill>
              <a:latin typeface="Calibri" panose="020F0502020204030204"/>
            </a:endParaRPr>
          </a:p>
        </p:txBody>
      </p:sp>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1143002" y="990599"/>
            <a:ext cx="9906000" cy="898162"/>
          </a:xfrm>
        </p:spPr>
        <p:txBody>
          <a:bodyPr anchor="t">
            <a:normAutofit/>
          </a:bodyPr>
          <a:lstStyle/>
          <a:p>
            <a:r>
              <a:rPr lang="en-US" sz="2000" dirty="0">
                <a:latin typeface="+mn-lt"/>
              </a:rPr>
              <a:t>Method Requirement:</a:t>
            </a:r>
            <a:br>
              <a:rPr lang="en-US" sz="1900" b="1" dirty="0"/>
            </a:br>
            <a:r>
              <a:rPr lang="en-US" sz="2800" b="1" dirty="0"/>
              <a:t>Newspaper Advertisements</a:t>
            </a:r>
          </a:p>
        </p:txBody>
      </p:sp>
      <p:graphicFrame>
        <p:nvGraphicFramePr>
          <p:cNvPr id="5" name="Content Placeholder 2">
            <a:extLst>
              <a:ext uri="{FF2B5EF4-FFF2-40B4-BE49-F238E27FC236}">
                <a16:creationId xmlns:a16="http://schemas.microsoft.com/office/drawing/2014/main" id="{DE8D1E1B-9EBE-478F-12F6-04FF94F5A05D}"/>
              </a:ext>
            </a:extLst>
          </p:cNvPr>
          <p:cNvGraphicFramePr>
            <a:graphicFrameLocks noGrp="1"/>
          </p:cNvGraphicFramePr>
          <p:nvPr>
            <p:ph idx="1"/>
            <p:extLst>
              <p:ext uri="{D42A27DB-BD31-4B8C-83A1-F6EECF244321}">
                <p14:modId xmlns:p14="http://schemas.microsoft.com/office/powerpoint/2010/main" val="556454248"/>
              </p:ext>
            </p:extLst>
          </p:nvPr>
        </p:nvGraphicFramePr>
        <p:xfrm>
          <a:off x="685802" y="2137229"/>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281714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28" name="Rectangle 2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2"/>
            <a:ext cx="12191998" cy="1575956"/>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30" name="Rectangle 2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1"/>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32" name="Rectangle 3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9"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1371599" y="348866"/>
            <a:ext cx="10044023" cy="877730"/>
          </a:xfrm>
        </p:spPr>
        <p:txBody>
          <a:bodyPr anchor="ctr">
            <a:normAutofit/>
          </a:bodyPr>
          <a:lstStyle/>
          <a:p>
            <a:r>
              <a:rPr lang="en-US" sz="2000" dirty="0">
                <a:solidFill>
                  <a:srgbClr val="FFFFFF"/>
                </a:solidFill>
                <a:latin typeface="+mn-lt"/>
              </a:rPr>
              <a:t>Method Requirement: </a:t>
            </a:r>
            <a:br>
              <a:rPr lang="en-US" sz="1900" b="1" dirty="0">
                <a:solidFill>
                  <a:srgbClr val="FFFFFF"/>
                </a:solidFill>
              </a:rPr>
            </a:br>
            <a:r>
              <a:rPr lang="en-US" sz="2700" b="1" dirty="0">
                <a:solidFill>
                  <a:srgbClr val="FFFFFF"/>
                </a:solidFill>
              </a:rPr>
              <a:t>Direct Contact </a:t>
            </a:r>
            <a:endParaRPr lang="en-US" sz="1900" dirty="0">
              <a:solidFill>
                <a:srgbClr val="FFFFFF"/>
              </a:solidFill>
            </a:endParaRPr>
          </a:p>
        </p:txBody>
      </p:sp>
      <p:graphicFrame>
        <p:nvGraphicFramePr>
          <p:cNvPr id="21" name="Content Placeholder 2">
            <a:extLst>
              <a:ext uri="{FF2B5EF4-FFF2-40B4-BE49-F238E27FC236}">
                <a16:creationId xmlns:a16="http://schemas.microsoft.com/office/drawing/2014/main" id="{D1BAC9A0-B1FB-F410-DD4F-2B318DD2365C}"/>
              </a:ext>
            </a:extLst>
          </p:cNvPr>
          <p:cNvGraphicFramePr>
            <a:graphicFrameLocks noGrp="1"/>
          </p:cNvGraphicFramePr>
          <p:nvPr>
            <p:ph idx="1"/>
            <p:extLst>
              <p:ext uri="{D42A27DB-BD31-4B8C-83A1-F6EECF244321}">
                <p14:modId xmlns:p14="http://schemas.microsoft.com/office/powerpoint/2010/main" val="481593328"/>
              </p:ext>
            </p:extLst>
          </p:nvPr>
        </p:nvGraphicFramePr>
        <p:xfrm>
          <a:off x="644057" y="2112579"/>
          <a:ext cx="10927829" cy="4745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5355230"/>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lstStyle/>
          <a:p>
            <a:r>
              <a:rPr lang="en-US" b="1" dirty="0">
                <a:solidFill>
                  <a:schemeClr val="accent1">
                    <a:lumMod val="75000"/>
                  </a:schemeClr>
                </a:solidFill>
                <a:effectLst>
                  <a:outerShdw blurRad="38100" dist="38100" dir="2700000" algn="tl">
                    <a:srgbClr val="000000">
                      <a:alpha val="43137"/>
                    </a:srgbClr>
                  </a:outerShdw>
                </a:effectLst>
              </a:rPr>
              <a:t>DBE Training Overview</a:t>
            </a: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lstStyle/>
          <a:p>
            <a:r>
              <a:rPr lang="en-US" sz="3200" dirty="0"/>
              <a:t>The DBE program is an outreach, educational, and goal-oriented program designed to increase the participation of minority- and women-owned businesses in procurements funded by the Environmental Protection Agency (EPA) assistance agreements through the State Revolving Funds. </a:t>
            </a:r>
          </a:p>
          <a:p>
            <a:r>
              <a:rPr lang="en-US" sz="3200" dirty="0"/>
              <a:t>The DBE program goals, also referred to as fair share objectives, are negotiated every three years between the TWDB and EPA.</a:t>
            </a:r>
          </a:p>
          <a:p>
            <a:pPr marL="0" indent="0">
              <a:buNone/>
            </a:pPr>
            <a:endParaRPr lang="en-US" dirty="0"/>
          </a:p>
        </p:txBody>
      </p:sp>
    </p:spTree>
    <p:extLst>
      <p:ext uri="{BB962C8B-B14F-4D97-AF65-F5344CB8AC3E}">
        <p14:creationId xmlns:p14="http://schemas.microsoft.com/office/powerpoint/2010/main" val="1138336934"/>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2"/>
            <a:ext cx="12191998" cy="1575956"/>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1"/>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9"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1371599" y="348866"/>
            <a:ext cx="10044023" cy="1075200"/>
          </a:xfrm>
        </p:spPr>
        <p:txBody>
          <a:bodyPr anchor="ctr">
            <a:normAutofit/>
          </a:bodyPr>
          <a:lstStyle/>
          <a:p>
            <a:r>
              <a:rPr lang="en-US" sz="2200" dirty="0">
                <a:solidFill>
                  <a:srgbClr val="FFFFFF"/>
                </a:solidFill>
                <a:latin typeface="+mn-lt"/>
              </a:rPr>
              <a:t>Method Requirement:</a:t>
            </a:r>
            <a:br>
              <a:rPr lang="en-US" sz="1900" b="1" dirty="0">
                <a:solidFill>
                  <a:srgbClr val="FFFFFF"/>
                </a:solidFill>
              </a:rPr>
            </a:br>
            <a:r>
              <a:rPr lang="en-US" sz="2700" b="1" dirty="0">
                <a:solidFill>
                  <a:srgbClr val="FFFFFF"/>
                </a:solidFill>
                <a:latin typeface="+mn-lt"/>
              </a:rPr>
              <a:t>Meetings and Conferences </a:t>
            </a:r>
            <a:br>
              <a:rPr lang="en-US" sz="1900" b="1" dirty="0">
                <a:solidFill>
                  <a:srgbClr val="FFFFFF"/>
                </a:solidFill>
              </a:rPr>
            </a:br>
            <a:endParaRPr lang="en-US" sz="1900" b="1" dirty="0">
              <a:solidFill>
                <a:srgbClr val="FFFFFF"/>
              </a:solidFill>
            </a:endParaRPr>
          </a:p>
        </p:txBody>
      </p:sp>
      <p:graphicFrame>
        <p:nvGraphicFramePr>
          <p:cNvPr id="5" name="Content Placeholder 2">
            <a:extLst>
              <a:ext uri="{FF2B5EF4-FFF2-40B4-BE49-F238E27FC236}">
                <a16:creationId xmlns:a16="http://schemas.microsoft.com/office/drawing/2014/main" id="{793A59B3-20AE-7C78-A05F-2ABF19A137F3}"/>
              </a:ext>
            </a:extLst>
          </p:cNvPr>
          <p:cNvGraphicFramePr>
            <a:graphicFrameLocks noGrp="1"/>
          </p:cNvGraphicFramePr>
          <p:nvPr>
            <p:ph idx="1"/>
            <p:extLst>
              <p:ext uri="{D42A27DB-BD31-4B8C-83A1-F6EECF244321}">
                <p14:modId xmlns:p14="http://schemas.microsoft.com/office/powerpoint/2010/main" val="3356518884"/>
              </p:ext>
            </p:extLst>
          </p:nvPr>
        </p:nvGraphicFramePr>
        <p:xfrm>
          <a:off x="644057" y="2112580"/>
          <a:ext cx="11303104"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441535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86AA2DA-281A-4806-8977-D617AEAC8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64185774-6FC0-4B8D-A8DB-A885468896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59988" y="0"/>
            <a:ext cx="2632012" cy="6858000"/>
          </a:xfrm>
          <a:custGeom>
            <a:avLst/>
            <a:gdLst>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57677 w 2632012"/>
              <a:gd name="connsiteY27" fmla="*/ 2548608 h 6858000"/>
              <a:gd name="connsiteX28" fmla="*/ 399465 w 2632012"/>
              <a:gd name="connsiteY28" fmla="*/ 2412506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399465 w 2632012"/>
              <a:gd name="connsiteY28" fmla="*/ 2412506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219615 w 2632012"/>
              <a:gd name="connsiteY23" fmla="*/ 5557777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08456 w 2632012"/>
              <a:gd name="connsiteY22" fmla="*/ 5878851 h 6858000"/>
              <a:gd name="connsiteX23" fmla="*/ 219615 w 2632012"/>
              <a:gd name="connsiteY23" fmla="*/ 5557777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2632012" h="6858000">
                <a:moveTo>
                  <a:pt x="932173" y="1512545"/>
                </a:moveTo>
                <a:lnTo>
                  <a:pt x="932462" y="1512581"/>
                </a:lnTo>
                <a:lnTo>
                  <a:pt x="932378" y="1512599"/>
                </a:lnTo>
                <a:cubicBezTo>
                  <a:pt x="930618" y="1512681"/>
                  <a:pt x="930202" y="1512462"/>
                  <a:pt x="932173" y="1512545"/>
                </a:cubicBezTo>
                <a:close/>
                <a:moveTo>
                  <a:pt x="1207569" y="0"/>
                </a:moveTo>
                <a:lnTo>
                  <a:pt x="2632012" y="0"/>
                </a:lnTo>
                <a:lnTo>
                  <a:pt x="2632012" y="6858000"/>
                </a:lnTo>
                <a:lnTo>
                  <a:pt x="13514" y="6858000"/>
                </a:lnTo>
                <a:cubicBezTo>
                  <a:pt x="13399" y="6842943"/>
                  <a:pt x="13285" y="6827886"/>
                  <a:pt x="13170" y="6812829"/>
                </a:cubicBezTo>
                <a:cubicBezTo>
                  <a:pt x="12714" y="6794763"/>
                  <a:pt x="13524" y="6777517"/>
                  <a:pt x="20332" y="6760689"/>
                </a:cubicBezTo>
                <a:cubicBezTo>
                  <a:pt x="10828" y="6746468"/>
                  <a:pt x="7794" y="6733277"/>
                  <a:pt x="25596" y="6721251"/>
                </a:cubicBezTo>
                <a:cubicBezTo>
                  <a:pt x="24143" y="6683539"/>
                  <a:pt x="1631" y="6673595"/>
                  <a:pt x="22507" y="6650499"/>
                </a:cubicBezTo>
                <a:cubicBezTo>
                  <a:pt x="-25124" y="6620536"/>
                  <a:pt x="16765" y="6629253"/>
                  <a:pt x="22444" y="6604241"/>
                </a:cubicBezTo>
                <a:cubicBezTo>
                  <a:pt x="28668" y="6588866"/>
                  <a:pt x="29169" y="6574778"/>
                  <a:pt x="31867" y="6559984"/>
                </a:cubicBezTo>
                <a:cubicBezTo>
                  <a:pt x="4443" y="6566661"/>
                  <a:pt x="62924" y="6515664"/>
                  <a:pt x="38635" y="6515473"/>
                </a:cubicBezTo>
                <a:cubicBezTo>
                  <a:pt x="72259" y="6495428"/>
                  <a:pt x="29118" y="6488543"/>
                  <a:pt x="38467" y="6463736"/>
                </a:cubicBezTo>
                <a:cubicBezTo>
                  <a:pt x="50944" y="6451623"/>
                  <a:pt x="52742" y="6443270"/>
                  <a:pt x="38052" y="6432794"/>
                </a:cubicBezTo>
                <a:cubicBezTo>
                  <a:pt x="98939" y="6376824"/>
                  <a:pt x="58603" y="6351821"/>
                  <a:pt x="80445" y="6301309"/>
                </a:cubicBezTo>
                <a:cubicBezTo>
                  <a:pt x="103917" y="6257537"/>
                  <a:pt x="78836" y="6301310"/>
                  <a:pt x="138157" y="6257030"/>
                </a:cubicBezTo>
                <a:cubicBezTo>
                  <a:pt x="155187" y="6248574"/>
                  <a:pt x="166108" y="6186701"/>
                  <a:pt x="170419" y="6171255"/>
                </a:cubicBezTo>
                <a:cubicBezTo>
                  <a:pt x="174731" y="6155809"/>
                  <a:pt x="166522" y="6166390"/>
                  <a:pt x="164027" y="6164357"/>
                </a:cubicBezTo>
                <a:cubicBezTo>
                  <a:pt x="206228" y="6137678"/>
                  <a:pt x="184454" y="6121750"/>
                  <a:pt x="213309" y="6109331"/>
                </a:cubicBezTo>
                <a:cubicBezTo>
                  <a:pt x="224262" y="6067371"/>
                  <a:pt x="183175" y="5890445"/>
                  <a:pt x="208456" y="5878851"/>
                </a:cubicBezTo>
                <a:cubicBezTo>
                  <a:pt x="225886" y="5808435"/>
                  <a:pt x="192379" y="5574013"/>
                  <a:pt x="219615" y="5557777"/>
                </a:cubicBezTo>
                <a:lnTo>
                  <a:pt x="245711" y="5066230"/>
                </a:lnTo>
                <a:cubicBezTo>
                  <a:pt x="117719" y="4582016"/>
                  <a:pt x="230524" y="4647254"/>
                  <a:pt x="276721" y="4162848"/>
                </a:cubicBezTo>
                <a:lnTo>
                  <a:pt x="343082" y="3059377"/>
                </a:lnTo>
                <a:cubicBezTo>
                  <a:pt x="347947" y="2889121"/>
                  <a:pt x="364765" y="2862299"/>
                  <a:pt x="369630" y="2692043"/>
                </a:cubicBezTo>
                <a:cubicBezTo>
                  <a:pt x="369393" y="2690043"/>
                  <a:pt x="435560" y="2522082"/>
                  <a:pt x="435324" y="2520083"/>
                </a:cubicBezTo>
                <a:lnTo>
                  <a:pt x="482259" y="2336178"/>
                </a:lnTo>
                <a:cubicBezTo>
                  <a:pt x="516201" y="2267350"/>
                  <a:pt x="537443" y="2148254"/>
                  <a:pt x="569515" y="2091909"/>
                </a:cubicBezTo>
                <a:cubicBezTo>
                  <a:pt x="629286" y="2030534"/>
                  <a:pt x="622061" y="2045605"/>
                  <a:pt x="638163" y="1994147"/>
                </a:cubicBezTo>
                <a:cubicBezTo>
                  <a:pt x="633178" y="1967912"/>
                  <a:pt x="705417" y="1945185"/>
                  <a:pt x="737312" y="1871408"/>
                </a:cubicBezTo>
                <a:cubicBezTo>
                  <a:pt x="759407" y="1814663"/>
                  <a:pt x="795838" y="1856475"/>
                  <a:pt x="788501" y="1793826"/>
                </a:cubicBezTo>
                <a:cubicBezTo>
                  <a:pt x="796402" y="1792725"/>
                  <a:pt x="813276" y="1750182"/>
                  <a:pt x="819432" y="1746824"/>
                </a:cubicBezTo>
                <a:lnTo>
                  <a:pt x="843936" y="1697348"/>
                </a:lnTo>
                <a:cubicBezTo>
                  <a:pt x="847635" y="1681502"/>
                  <a:pt x="845709" y="1667584"/>
                  <a:pt x="846526" y="1659754"/>
                </a:cubicBezTo>
                <a:lnTo>
                  <a:pt x="873830" y="1628041"/>
                </a:lnTo>
                <a:lnTo>
                  <a:pt x="890626" y="1599883"/>
                </a:lnTo>
                <a:lnTo>
                  <a:pt x="921288" y="1579569"/>
                </a:lnTo>
                <a:cubicBezTo>
                  <a:pt x="921111" y="1565502"/>
                  <a:pt x="920933" y="1551436"/>
                  <a:pt x="920756" y="1537369"/>
                </a:cubicBezTo>
                <a:cubicBezTo>
                  <a:pt x="918173" y="1533598"/>
                  <a:pt x="943194" y="1519497"/>
                  <a:pt x="946290" y="1514308"/>
                </a:cubicBezTo>
                <a:lnTo>
                  <a:pt x="932462" y="1512581"/>
                </a:lnTo>
                <a:lnTo>
                  <a:pt x="940652" y="1510839"/>
                </a:lnTo>
                <a:cubicBezTo>
                  <a:pt x="944059" y="1509546"/>
                  <a:pt x="947769" y="1507347"/>
                  <a:pt x="950739" y="1503635"/>
                </a:cubicBezTo>
                <a:lnTo>
                  <a:pt x="966405" y="1439967"/>
                </a:lnTo>
                <a:cubicBezTo>
                  <a:pt x="966567" y="1437915"/>
                  <a:pt x="970755" y="1392639"/>
                  <a:pt x="973516" y="1389073"/>
                </a:cubicBezTo>
                <a:lnTo>
                  <a:pt x="986960" y="1351857"/>
                </a:lnTo>
                <a:lnTo>
                  <a:pt x="987761" y="1363479"/>
                </a:lnTo>
                <a:cubicBezTo>
                  <a:pt x="987046" y="1391389"/>
                  <a:pt x="991418" y="1341827"/>
                  <a:pt x="989043" y="1346093"/>
                </a:cubicBezTo>
                <a:lnTo>
                  <a:pt x="986960" y="1351857"/>
                </a:lnTo>
                <a:lnTo>
                  <a:pt x="985769" y="1334556"/>
                </a:lnTo>
                <a:cubicBezTo>
                  <a:pt x="983992" y="1300062"/>
                  <a:pt x="982872" y="1251835"/>
                  <a:pt x="982507" y="1216698"/>
                </a:cubicBezTo>
                <a:cubicBezTo>
                  <a:pt x="989105" y="1176777"/>
                  <a:pt x="968656" y="1115073"/>
                  <a:pt x="984836" y="1082381"/>
                </a:cubicBezTo>
                <a:cubicBezTo>
                  <a:pt x="976467" y="1067557"/>
                  <a:pt x="974466" y="1054191"/>
                  <a:pt x="993140" y="1043366"/>
                </a:cubicBezTo>
                <a:cubicBezTo>
                  <a:pt x="994613" y="1005627"/>
                  <a:pt x="972947" y="994211"/>
                  <a:pt x="995544" y="972540"/>
                </a:cubicBezTo>
                <a:cubicBezTo>
                  <a:pt x="1001437" y="952637"/>
                  <a:pt x="1021106" y="938879"/>
                  <a:pt x="1028500" y="923945"/>
                </a:cubicBezTo>
                <a:cubicBezTo>
                  <a:pt x="1032923" y="901661"/>
                  <a:pt x="1022511" y="861628"/>
                  <a:pt x="1022082" y="838835"/>
                </a:cubicBezTo>
                <a:cubicBezTo>
                  <a:pt x="1057150" y="821053"/>
                  <a:pt x="1014683" y="811325"/>
                  <a:pt x="1025925" y="787183"/>
                </a:cubicBezTo>
                <a:cubicBezTo>
                  <a:pt x="1039299" y="775919"/>
                  <a:pt x="1041738" y="767701"/>
                  <a:pt x="1027904" y="756272"/>
                </a:cubicBezTo>
                <a:cubicBezTo>
                  <a:pt x="1092931" y="704439"/>
                  <a:pt x="1063111" y="690611"/>
                  <a:pt x="1088796" y="641639"/>
                </a:cubicBezTo>
                <a:cubicBezTo>
                  <a:pt x="1115586" y="599503"/>
                  <a:pt x="1101832" y="585408"/>
                  <a:pt x="1164389" y="545140"/>
                </a:cubicBezTo>
                <a:cubicBezTo>
                  <a:pt x="1183904" y="515341"/>
                  <a:pt x="1212474" y="444932"/>
                  <a:pt x="1225321" y="413843"/>
                </a:cubicBezTo>
                <a:cubicBezTo>
                  <a:pt x="1235550" y="389613"/>
                  <a:pt x="1230254" y="392779"/>
                  <a:pt x="1241477" y="358607"/>
                </a:cubicBezTo>
                <a:cubicBezTo>
                  <a:pt x="1244505" y="325057"/>
                  <a:pt x="1241891" y="287714"/>
                  <a:pt x="1246119" y="254866"/>
                </a:cubicBezTo>
                <a:cubicBezTo>
                  <a:pt x="1250325" y="233178"/>
                  <a:pt x="1255354" y="194919"/>
                  <a:pt x="1266837" y="161517"/>
                </a:cubicBezTo>
                <a:cubicBezTo>
                  <a:pt x="1312077" y="135871"/>
                  <a:pt x="1280314" y="75805"/>
                  <a:pt x="1315021" y="54455"/>
                </a:cubicBezTo>
                <a:cubicBezTo>
                  <a:pt x="1325412" y="38765"/>
                  <a:pt x="1323873" y="23602"/>
                  <a:pt x="1319335" y="8880"/>
                </a:cubicBezTo>
                <a:lnTo>
                  <a:pt x="1316402" y="852"/>
                </a:lnTo>
                <a:lnTo>
                  <a:pt x="1207569"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1137038" y="609597"/>
            <a:ext cx="9770022" cy="1330841"/>
          </a:xfrm>
        </p:spPr>
        <p:txBody>
          <a:bodyPr>
            <a:normAutofit/>
          </a:bodyPr>
          <a:lstStyle/>
          <a:p>
            <a:r>
              <a:rPr lang="en-US" sz="2000" dirty="0">
                <a:latin typeface="+mn-lt"/>
              </a:rPr>
              <a:t>Method Requirement:</a:t>
            </a:r>
            <a:br>
              <a:rPr lang="en-US" sz="2400" b="1" dirty="0"/>
            </a:br>
            <a:r>
              <a:rPr lang="en-US" sz="2800" b="1" dirty="0">
                <a:effectLst>
                  <a:outerShdw blurRad="38100" dist="38100" dir="2700000" algn="tl">
                    <a:srgbClr val="000000">
                      <a:alpha val="43137"/>
                    </a:srgbClr>
                  </a:outerShdw>
                </a:effectLst>
              </a:rPr>
              <a:t>Minority Media Posting</a:t>
            </a:r>
          </a:p>
        </p:txBody>
      </p:sp>
      <p:sp>
        <p:nvSpPr>
          <p:cNvPr id="9" name="Content Placeholder 8">
            <a:extLst>
              <a:ext uri="{FF2B5EF4-FFF2-40B4-BE49-F238E27FC236}">
                <a16:creationId xmlns:a16="http://schemas.microsoft.com/office/drawing/2014/main" id="{DA58D3BE-1DA0-494A-80FB-E37870BA4671}"/>
              </a:ext>
            </a:extLst>
          </p:cNvPr>
          <p:cNvSpPr>
            <a:spLocks noGrp="1"/>
          </p:cNvSpPr>
          <p:nvPr>
            <p:ph idx="1"/>
          </p:nvPr>
        </p:nvSpPr>
        <p:spPr>
          <a:xfrm>
            <a:off x="1137038" y="2194100"/>
            <a:ext cx="5950970" cy="3908588"/>
          </a:xfrm>
        </p:spPr>
        <p:txBody>
          <a:bodyPr>
            <a:normAutofit/>
          </a:bodyPr>
          <a:lstStyle/>
          <a:p>
            <a:r>
              <a:rPr lang="en-US" dirty="0">
                <a:solidFill>
                  <a:srgbClr val="002060"/>
                </a:solidFill>
              </a:rPr>
              <a:t>Distribute your advertisement among multiple DBE firms or businesses for the purpose of spreading the post and sharing opportunity on various minority platforms.</a:t>
            </a:r>
          </a:p>
        </p:txBody>
      </p:sp>
      <p:sp>
        <p:nvSpPr>
          <p:cNvPr id="16" name="Freeform: Shape 15">
            <a:extLst>
              <a:ext uri="{FF2B5EF4-FFF2-40B4-BE49-F238E27FC236}">
                <a16:creationId xmlns:a16="http://schemas.microsoft.com/office/drawing/2014/main" id="{B7D3B4FC-79F4-47D2-9D79-DA876E6AD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0496" y="2022496"/>
            <a:ext cx="3795039" cy="4043934"/>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381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Content Placeholder 4" descr="Connections outline">
            <a:extLst>
              <a:ext uri="{FF2B5EF4-FFF2-40B4-BE49-F238E27FC236}">
                <a16:creationId xmlns:a16="http://schemas.microsoft.com/office/drawing/2014/main" id="{81582EFA-F0D2-5944-BB32-1856F80F38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91362" y="2308377"/>
            <a:ext cx="3482910" cy="3482910"/>
          </a:xfrm>
          <a:prstGeom prst="rect">
            <a:avLst/>
          </a:prstGeom>
        </p:spPr>
      </p:pic>
      <p:sp>
        <p:nvSpPr>
          <p:cNvPr id="18" name="Rectangle 6">
            <a:extLst>
              <a:ext uri="{FF2B5EF4-FFF2-40B4-BE49-F238E27FC236}">
                <a16:creationId xmlns:a16="http://schemas.microsoft.com/office/drawing/2014/main" id="{2775D660-3127-4688-9782-F7C4639B16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2788" y="5952857"/>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42003045"/>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1123357" y="1188638"/>
            <a:ext cx="9984615" cy="1597228"/>
          </a:xfrm>
        </p:spPr>
        <p:txBody>
          <a:bodyPr>
            <a:normAutofit/>
          </a:bodyPr>
          <a:lstStyle/>
          <a:p>
            <a:r>
              <a:rPr lang="en-US" sz="2000" dirty="0">
                <a:latin typeface="+mn-lt"/>
              </a:rPr>
              <a:t>Method Requirement:</a:t>
            </a:r>
            <a:br>
              <a:rPr lang="en-US" b="1" dirty="0"/>
            </a:br>
            <a:r>
              <a:rPr lang="en-US" b="1" dirty="0">
                <a:solidFill>
                  <a:schemeClr val="accent1">
                    <a:lumMod val="50000"/>
                  </a:schemeClr>
                </a:solidFill>
                <a:effectLst>
                  <a:outerShdw blurRad="38100" dist="38100" dir="2700000" algn="tl">
                    <a:srgbClr val="000000">
                      <a:alpha val="43137"/>
                    </a:srgbClr>
                  </a:outerShdw>
                </a:effectLst>
              </a:rPr>
              <a:t>Internet/Web Posting</a:t>
            </a:r>
          </a:p>
        </p:txBody>
      </p:sp>
      <p:sp>
        <p:nvSpPr>
          <p:cNvPr id="3" name="Content Placeholder 2">
            <a:extLst>
              <a:ext uri="{FF2B5EF4-FFF2-40B4-BE49-F238E27FC236}">
                <a16:creationId xmlns:a16="http://schemas.microsoft.com/office/drawing/2014/main" id="{D1A919A5-6755-57C9-176E-1C05E8F56FA0}"/>
              </a:ext>
            </a:extLst>
          </p:cNvPr>
          <p:cNvSpPr>
            <a:spLocks noGrp="1"/>
          </p:cNvSpPr>
          <p:nvPr>
            <p:ph idx="1"/>
          </p:nvPr>
        </p:nvSpPr>
        <p:spPr>
          <a:xfrm>
            <a:off x="4896223" y="2998279"/>
            <a:ext cx="5356731" cy="2728197"/>
          </a:xfrm>
        </p:spPr>
        <p:txBody>
          <a:bodyPr anchor="t">
            <a:normAutofit/>
          </a:bodyPr>
          <a:lstStyle/>
          <a:p>
            <a:pPr marL="0" indent="0">
              <a:buNone/>
            </a:pPr>
            <a:r>
              <a:rPr lang="en-US" dirty="0"/>
              <a:t>Publish your solicitation up to 30 days online to allow sufficient time for bids and proposals.</a:t>
            </a:r>
          </a:p>
          <a:p>
            <a:pPr marL="0" indent="0">
              <a:buNone/>
            </a:pPr>
            <a:endParaRPr lang="en-US" sz="2000" dirty="0"/>
          </a:p>
          <a:p>
            <a:pPr marL="0" indent="0">
              <a:buNone/>
            </a:pPr>
            <a:endParaRPr lang="en-US" sz="2000" dirty="0"/>
          </a:p>
        </p:txBody>
      </p:sp>
      <p:pic>
        <p:nvPicPr>
          <p:cNvPr id="5" name="Graphic 4" descr="Social network with solid fill">
            <a:extLst>
              <a:ext uri="{FF2B5EF4-FFF2-40B4-BE49-F238E27FC236}">
                <a16:creationId xmlns:a16="http://schemas.microsoft.com/office/drawing/2014/main" id="{6A7023CA-821F-CABB-4EDC-81D43C5966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26252" y="3018329"/>
            <a:ext cx="2728197" cy="2728197"/>
          </a:xfrm>
          <a:prstGeom prst="rect">
            <a:avLst/>
          </a:prstGeom>
        </p:spPr>
      </p:pic>
    </p:spTree>
    <p:extLst>
      <p:ext uri="{BB962C8B-B14F-4D97-AF65-F5344CB8AC3E}">
        <p14:creationId xmlns:p14="http://schemas.microsoft.com/office/powerpoint/2010/main" val="4137309888"/>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509666" y="1138266"/>
            <a:ext cx="4796936" cy="961772"/>
          </a:xfrm>
        </p:spPr>
        <p:txBody>
          <a:bodyPr anchor="t">
            <a:normAutofit fontScale="90000"/>
          </a:bodyPr>
          <a:lstStyle/>
          <a:p>
            <a:r>
              <a:rPr lang="en-US" sz="2000" dirty="0">
                <a:latin typeface="+mn-lt"/>
              </a:rPr>
              <a:t>Method Requirement: </a:t>
            </a:r>
            <a:br>
              <a:rPr lang="en-US" sz="2200" b="1" dirty="0"/>
            </a:br>
            <a:r>
              <a:rPr lang="en-US" sz="3100" b="1" dirty="0">
                <a:effectLst>
                  <a:outerShdw blurRad="38100" dist="38100" dir="2700000" algn="tl">
                    <a:srgbClr val="000000">
                      <a:alpha val="43137"/>
                    </a:srgbClr>
                  </a:outerShdw>
                </a:effectLst>
                <a:latin typeface="+mn-lt"/>
              </a:rPr>
              <a:t>Trade Association Publications </a:t>
            </a:r>
            <a:br>
              <a:rPr lang="en-US" sz="2200" b="1" dirty="0"/>
            </a:br>
            <a:endParaRPr lang="en-US" sz="2200" dirty="0"/>
          </a:p>
        </p:txBody>
      </p:sp>
      <p:cxnSp>
        <p:nvCxnSpPr>
          <p:cNvPr id="10" name="Straight Connector 9">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1A919A5-6755-57C9-176E-1C05E8F56FA0}"/>
              </a:ext>
            </a:extLst>
          </p:cNvPr>
          <p:cNvSpPr>
            <a:spLocks noGrp="1"/>
          </p:cNvSpPr>
          <p:nvPr>
            <p:ph idx="1"/>
          </p:nvPr>
        </p:nvSpPr>
        <p:spPr>
          <a:xfrm>
            <a:off x="761840" y="2551176"/>
            <a:ext cx="4544762" cy="3602935"/>
          </a:xfrm>
        </p:spPr>
        <p:txBody>
          <a:bodyPr>
            <a:normAutofit lnSpcReduction="10000"/>
          </a:bodyPr>
          <a:lstStyle/>
          <a:p>
            <a:pPr marL="0" indent="0">
              <a:buNone/>
            </a:pPr>
            <a:r>
              <a:rPr lang="en-US" sz="3600" dirty="0">
                <a:solidFill>
                  <a:srgbClr val="002060"/>
                </a:solidFill>
              </a:rPr>
              <a:t>Collaborate with businesses of common interest to promote your advertisement.</a:t>
            </a:r>
          </a:p>
          <a:p>
            <a:pPr marL="0" indent="0">
              <a:buNone/>
            </a:pPr>
            <a:r>
              <a:rPr lang="en-US" sz="3600">
                <a:solidFill>
                  <a:srgbClr val="002060"/>
                </a:solidFill>
              </a:rPr>
              <a:t>Support </a:t>
            </a:r>
            <a:r>
              <a:rPr lang="en-US" sz="3600" dirty="0">
                <a:solidFill>
                  <a:srgbClr val="002060"/>
                </a:solidFill>
              </a:rPr>
              <a:t>their business and they will </a:t>
            </a:r>
            <a:r>
              <a:rPr lang="en-US" sz="3600">
                <a:solidFill>
                  <a:srgbClr val="002060"/>
                </a:solidFill>
              </a:rPr>
              <a:t>support yours.</a:t>
            </a:r>
            <a:endParaRPr lang="en-US" sz="3600" dirty="0">
              <a:solidFill>
                <a:srgbClr val="002060"/>
              </a:solidFill>
            </a:endParaRPr>
          </a:p>
        </p:txBody>
      </p:sp>
      <p:pic>
        <p:nvPicPr>
          <p:cNvPr id="5" name="Picture 4" descr="A group of people standing together&#10;&#10;Description automatically generated">
            <a:extLst>
              <a:ext uri="{FF2B5EF4-FFF2-40B4-BE49-F238E27FC236}">
                <a16:creationId xmlns:a16="http://schemas.microsoft.com/office/drawing/2014/main" id="{5A222F47-AEC0-7CA3-DEF9-72A8C82FF6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2748" y="2100038"/>
            <a:ext cx="5334160" cy="2659524"/>
          </a:xfrm>
          <a:prstGeom prst="rect">
            <a:avLst/>
          </a:prstGeom>
        </p:spPr>
      </p:pic>
    </p:spTree>
    <p:extLst>
      <p:ext uri="{BB962C8B-B14F-4D97-AF65-F5344CB8AC3E}">
        <p14:creationId xmlns:p14="http://schemas.microsoft.com/office/powerpoint/2010/main" val="1352361959"/>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9">
            <a:extLst>
              <a:ext uri="{FF2B5EF4-FFF2-40B4-BE49-F238E27FC236}">
                <a16:creationId xmlns:a16="http://schemas.microsoft.com/office/drawing/2014/main" id="{BFCBA134-9932-4625-92F2-ADE52ACE1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1">
            <a:extLst>
              <a:ext uri="{FF2B5EF4-FFF2-40B4-BE49-F238E27FC236}">
                <a16:creationId xmlns:a16="http://schemas.microsoft.com/office/drawing/2014/main" id="{78B28E4E-0110-46E1-92BB-3DB2BAA5E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
            <a:ext cx="6095998" cy="1613646"/>
          </a:xfrm>
          <a:custGeom>
            <a:avLst/>
            <a:gdLst>
              <a:gd name="connsiteX0" fmla="*/ 0 w 7868507"/>
              <a:gd name="connsiteY0" fmla="*/ 0 h 1682351"/>
              <a:gd name="connsiteX1" fmla="*/ 7868507 w 7868507"/>
              <a:gd name="connsiteY1" fmla="*/ 0 h 1682351"/>
              <a:gd name="connsiteX2" fmla="*/ 7865866 w 7868507"/>
              <a:gd name="connsiteY2" fmla="*/ 1824 h 1682351"/>
              <a:gd name="connsiteX3" fmla="*/ 7837561 w 7868507"/>
              <a:gd name="connsiteY3" fmla="*/ 21679 h 1682351"/>
              <a:gd name="connsiteX4" fmla="*/ 7769454 w 7868507"/>
              <a:gd name="connsiteY4" fmla="*/ 43813 h 1682351"/>
              <a:gd name="connsiteX5" fmla="*/ 7695485 w 7868507"/>
              <a:gd name="connsiteY5" fmla="*/ 61050 h 1682351"/>
              <a:gd name="connsiteX6" fmla="*/ 7662356 w 7868507"/>
              <a:gd name="connsiteY6" fmla="*/ 73131 h 1682351"/>
              <a:gd name="connsiteX7" fmla="*/ 7602203 w 7868507"/>
              <a:gd name="connsiteY7" fmla="*/ 99894 h 1682351"/>
              <a:gd name="connsiteX8" fmla="*/ 7533256 w 7868507"/>
              <a:gd name="connsiteY8" fmla="*/ 141638 h 1682351"/>
              <a:gd name="connsiteX9" fmla="*/ 7516926 w 7868507"/>
              <a:gd name="connsiteY9" fmla="*/ 165418 h 1682351"/>
              <a:gd name="connsiteX10" fmla="*/ 7488994 w 7868507"/>
              <a:gd name="connsiteY10" fmla="*/ 178287 h 1682351"/>
              <a:gd name="connsiteX11" fmla="*/ 7478335 w 7868507"/>
              <a:gd name="connsiteY11" fmla="*/ 185700 h 1682351"/>
              <a:gd name="connsiteX12" fmla="*/ 7458526 w 7868507"/>
              <a:gd name="connsiteY12" fmla="*/ 189157 h 1682351"/>
              <a:gd name="connsiteX13" fmla="*/ 7419554 w 7868507"/>
              <a:gd name="connsiteY13" fmla="*/ 192546 h 1682351"/>
              <a:gd name="connsiteX14" fmla="*/ 7347574 w 7868507"/>
              <a:gd name="connsiteY14" fmla="*/ 213028 h 1682351"/>
              <a:gd name="connsiteX15" fmla="*/ 7205646 w 7868507"/>
              <a:gd name="connsiteY15" fmla="*/ 228570 h 1682351"/>
              <a:gd name="connsiteX16" fmla="*/ 7132082 w 7868507"/>
              <a:gd name="connsiteY16" fmla="*/ 240066 h 1682351"/>
              <a:gd name="connsiteX17" fmla="*/ 7026584 w 7868507"/>
              <a:gd name="connsiteY17" fmla="*/ 249305 h 1682351"/>
              <a:gd name="connsiteX18" fmla="*/ 6949796 w 7868507"/>
              <a:gd name="connsiteY18" fmla="*/ 259619 h 1682351"/>
              <a:gd name="connsiteX19" fmla="*/ 6850243 w 7868507"/>
              <a:gd name="connsiteY19" fmla="*/ 278486 h 1682351"/>
              <a:gd name="connsiteX20" fmla="*/ 6848972 w 7868507"/>
              <a:gd name="connsiteY20" fmla="*/ 279419 h 1682351"/>
              <a:gd name="connsiteX21" fmla="*/ 6833720 w 7868507"/>
              <a:gd name="connsiteY21" fmla="*/ 281340 h 1682351"/>
              <a:gd name="connsiteX22" fmla="*/ 6796601 w 7868507"/>
              <a:gd name="connsiteY22" fmla="*/ 279778 h 1682351"/>
              <a:gd name="connsiteX23" fmla="*/ 6793249 w 7868507"/>
              <a:gd name="connsiteY23" fmla="*/ 281365 h 1682351"/>
              <a:gd name="connsiteX24" fmla="*/ 6761214 w 7868507"/>
              <a:gd name="connsiteY24" fmla="*/ 283216 h 1682351"/>
              <a:gd name="connsiteX25" fmla="*/ 6761137 w 7868507"/>
              <a:gd name="connsiteY25" fmla="*/ 284040 h 1682351"/>
              <a:gd name="connsiteX26" fmla="*/ 6753708 w 7868507"/>
              <a:gd name="connsiteY26" fmla="*/ 288053 h 1682351"/>
              <a:gd name="connsiteX27" fmla="*/ 6738673 w 7868507"/>
              <a:gd name="connsiteY27" fmla="*/ 293899 h 1682351"/>
              <a:gd name="connsiteX28" fmla="*/ 6675177 w 7868507"/>
              <a:gd name="connsiteY28" fmla="*/ 319284 h 1682351"/>
              <a:gd name="connsiteX29" fmla="*/ 6668648 w 7868507"/>
              <a:gd name="connsiteY29" fmla="*/ 320128 h 1682351"/>
              <a:gd name="connsiteX30" fmla="*/ 6668596 w 7868507"/>
              <a:gd name="connsiteY30" fmla="*/ 320325 h 1682351"/>
              <a:gd name="connsiteX31" fmla="*/ 6661861 w 7868507"/>
              <a:gd name="connsiteY31" fmla="*/ 321574 h 1682351"/>
              <a:gd name="connsiteX32" fmla="*/ 6644079 w 7868507"/>
              <a:gd name="connsiteY32" fmla="*/ 323301 h 1682351"/>
              <a:gd name="connsiteX33" fmla="*/ 6640227 w 7868507"/>
              <a:gd name="connsiteY33" fmla="*/ 325063 h 1682351"/>
              <a:gd name="connsiteX34" fmla="*/ 6639422 w 7868507"/>
              <a:gd name="connsiteY34" fmla="*/ 327491 h 1682351"/>
              <a:gd name="connsiteX35" fmla="*/ 6617073 w 7868507"/>
              <a:gd name="connsiteY35" fmla="*/ 336554 h 1682351"/>
              <a:gd name="connsiteX36" fmla="*/ 6565938 w 7868507"/>
              <a:gd name="connsiteY36" fmla="*/ 354459 h 1682351"/>
              <a:gd name="connsiteX37" fmla="*/ 6506395 w 7868507"/>
              <a:gd name="connsiteY37" fmla="*/ 372715 h 1682351"/>
              <a:gd name="connsiteX38" fmla="*/ 6366803 w 7868507"/>
              <a:gd name="connsiteY38" fmla="*/ 421832 h 1682351"/>
              <a:gd name="connsiteX39" fmla="*/ 6245343 w 7868507"/>
              <a:gd name="connsiteY39" fmla="*/ 435559 h 1682351"/>
              <a:gd name="connsiteX40" fmla="*/ 6186762 w 7868507"/>
              <a:gd name="connsiteY40" fmla="*/ 449329 h 1682351"/>
              <a:gd name="connsiteX41" fmla="*/ 6151870 w 7868507"/>
              <a:gd name="connsiteY41" fmla="*/ 456667 h 1682351"/>
              <a:gd name="connsiteX42" fmla="*/ 6094791 w 7868507"/>
              <a:gd name="connsiteY42" fmla="*/ 467108 h 1682351"/>
              <a:gd name="connsiteX43" fmla="*/ 6094387 w 7868507"/>
              <a:gd name="connsiteY43" fmla="*/ 469288 h 1682351"/>
              <a:gd name="connsiteX44" fmla="*/ 6088888 w 7868507"/>
              <a:gd name="connsiteY44" fmla="*/ 472662 h 1682351"/>
              <a:gd name="connsiteX45" fmla="*/ 6079322 w 7868507"/>
              <a:gd name="connsiteY45" fmla="*/ 480342 h 1682351"/>
              <a:gd name="connsiteX46" fmla="*/ 6060058 w 7868507"/>
              <a:gd name="connsiteY46" fmla="*/ 490885 h 1682351"/>
              <a:gd name="connsiteX47" fmla="*/ 6059271 w 7868507"/>
              <a:gd name="connsiteY47" fmla="*/ 490563 h 1682351"/>
              <a:gd name="connsiteX48" fmla="*/ 6052214 w 7868507"/>
              <a:gd name="connsiteY48" fmla="*/ 491388 h 1682351"/>
              <a:gd name="connsiteX49" fmla="*/ 6004898 w 7868507"/>
              <a:gd name="connsiteY49" fmla="*/ 494385 h 1682351"/>
              <a:gd name="connsiteX50" fmla="*/ 5987859 w 7868507"/>
              <a:gd name="connsiteY50" fmla="*/ 504838 h 1682351"/>
              <a:gd name="connsiteX51" fmla="*/ 5984113 w 7868507"/>
              <a:gd name="connsiteY51" fmla="*/ 506697 h 1682351"/>
              <a:gd name="connsiteX52" fmla="*/ 5983909 w 7868507"/>
              <a:gd name="connsiteY52" fmla="*/ 506630 h 1682351"/>
              <a:gd name="connsiteX53" fmla="*/ 5979696 w 7868507"/>
              <a:gd name="connsiteY53" fmla="*/ 508387 h 1682351"/>
              <a:gd name="connsiteX54" fmla="*/ 5931986 w 7868507"/>
              <a:gd name="connsiteY54" fmla="*/ 510495 h 1682351"/>
              <a:gd name="connsiteX55" fmla="*/ 5873354 w 7868507"/>
              <a:gd name="connsiteY55" fmla="*/ 520717 h 1682351"/>
              <a:gd name="connsiteX56" fmla="*/ 5843006 w 7868507"/>
              <a:gd name="connsiteY56" fmla="*/ 525739 h 1682351"/>
              <a:gd name="connsiteX57" fmla="*/ 5825737 w 7868507"/>
              <a:gd name="connsiteY57" fmla="*/ 530029 h 1682351"/>
              <a:gd name="connsiteX58" fmla="*/ 5812271 w 7868507"/>
              <a:gd name="connsiteY58" fmla="*/ 536366 h 1682351"/>
              <a:gd name="connsiteX59" fmla="*/ 5683965 w 7868507"/>
              <a:gd name="connsiteY59" fmla="*/ 605660 h 1682351"/>
              <a:gd name="connsiteX60" fmla="*/ 5572324 w 7868507"/>
              <a:gd name="connsiteY60" fmla="*/ 625027 h 1682351"/>
              <a:gd name="connsiteX61" fmla="*/ 5556903 w 7868507"/>
              <a:gd name="connsiteY61" fmla="*/ 628786 h 1682351"/>
              <a:gd name="connsiteX62" fmla="*/ 5553544 w 7868507"/>
              <a:gd name="connsiteY62" fmla="*/ 627847 h 1682351"/>
              <a:gd name="connsiteX63" fmla="*/ 5526889 w 7868507"/>
              <a:gd name="connsiteY63" fmla="*/ 632098 h 1682351"/>
              <a:gd name="connsiteX64" fmla="*/ 5521078 w 7868507"/>
              <a:gd name="connsiteY64" fmla="*/ 637584 h 1682351"/>
              <a:gd name="connsiteX65" fmla="*/ 5512534 w 7868507"/>
              <a:gd name="connsiteY65" fmla="*/ 637267 h 1682351"/>
              <a:gd name="connsiteX66" fmla="*/ 5474353 w 7868507"/>
              <a:gd name="connsiteY66" fmla="*/ 648039 h 1682351"/>
              <a:gd name="connsiteX67" fmla="*/ 5470584 w 7868507"/>
              <a:gd name="connsiteY67" fmla="*/ 648039 h 1682351"/>
              <a:gd name="connsiteX68" fmla="*/ 5467496 w 7868507"/>
              <a:gd name="connsiteY68" fmla="*/ 650003 h 1682351"/>
              <a:gd name="connsiteX69" fmla="*/ 5462885 w 7868507"/>
              <a:gd name="connsiteY69" fmla="*/ 649269 h 1682351"/>
              <a:gd name="connsiteX70" fmla="*/ 5461190 w 7868507"/>
              <a:gd name="connsiteY70" fmla="*/ 650833 h 1682351"/>
              <a:gd name="connsiteX71" fmla="*/ 5438256 w 7868507"/>
              <a:gd name="connsiteY71" fmla="*/ 650162 h 1682351"/>
              <a:gd name="connsiteX72" fmla="*/ 5425515 w 7868507"/>
              <a:gd name="connsiteY72" fmla="*/ 650724 h 1682351"/>
              <a:gd name="connsiteX73" fmla="*/ 5399851 w 7868507"/>
              <a:gd name="connsiteY73" fmla="*/ 648648 h 1682351"/>
              <a:gd name="connsiteX74" fmla="*/ 5395578 w 7868507"/>
              <a:gd name="connsiteY74" fmla="*/ 651245 h 1682351"/>
              <a:gd name="connsiteX75" fmla="*/ 5357693 w 7868507"/>
              <a:gd name="connsiteY75" fmla="*/ 652764 h 1682351"/>
              <a:gd name="connsiteX76" fmla="*/ 5357422 w 7868507"/>
              <a:gd name="connsiteY76" fmla="*/ 654203 h 1682351"/>
              <a:gd name="connsiteX77" fmla="*/ 5347920 w 7868507"/>
              <a:gd name="connsiteY77" fmla="*/ 660769 h 1682351"/>
              <a:gd name="connsiteX78" fmla="*/ 5344829 w 7868507"/>
              <a:gd name="connsiteY78" fmla="*/ 661019 h 1682351"/>
              <a:gd name="connsiteX79" fmla="*/ 5285263 w 7868507"/>
              <a:gd name="connsiteY79" fmla="*/ 671313 h 1682351"/>
              <a:gd name="connsiteX80" fmla="*/ 5264305 w 7868507"/>
              <a:gd name="connsiteY80" fmla="*/ 677803 h 1682351"/>
              <a:gd name="connsiteX81" fmla="*/ 5229182 w 7868507"/>
              <a:gd name="connsiteY81" fmla="*/ 688503 h 1682351"/>
              <a:gd name="connsiteX82" fmla="*/ 5203382 w 7868507"/>
              <a:gd name="connsiteY82" fmla="*/ 703484 h 1682351"/>
              <a:gd name="connsiteX83" fmla="*/ 5173833 w 7868507"/>
              <a:gd name="connsiteY83" fmla="*/ 709660 h 1682351"/>
              <a:gd name="connsiteX84" fmla="*/ 5166382 w 7868507"/>
              <a:gd name="connsiteY84" fmla="*/ 702062 h 1682351"/>
              <a:gd name="connsiteX85" fmla="*/ 5142858 w 7868507"/>
              <a:gd name="connsiteY85" fmla="*/ 702153 h 1682351"/>
              <a:gd name="connsiteX86" fmla="*/ 5134964 w 7868507"/>
              <a:gd name="connsiteY86" fmla="*/ 711602 h 1682351"/>
              <a:gd name="connsiteX87" fmla="*/ 5087368 w 7868507"/>
              <a:gd name="connsiteY87" fmla="*/ 727066 h 1682351"/>
              <a:gd name="connsiteX88" fmla="*/ 5059763 w 7868507"/>
              <a:gd name="connsiteY88" fmla="*/ 733651 h 1682351"/>
              <a:gd name="connsiteX89" fmla="*/ 5023240 w 7868507"/>
              <a:gd name="connsiteY89" fmla="*/ 742299 h 1682351"/>
              <a:gd name="connsiteX90" fmla="*/ 5007406 w 7868507"/>
              <a:gd name="connsiteY90" fmla="*/ 747156 h 1682351"/>
              <a:gd name="connsiteX91" fmla="*/ 4995851 w 7868507"/>
              <a:gd name="connsiteY91" fmla="*/ 746560 h 1682351"/>
              <a:gd name="connsiteX92" fmla="*/ 4983107 w 7868507"/>
              <a:gd name="connsiteY92" fmla="*/ 748274 h 1682351"/>
              <a:gd name="connsiteX93" fmla="*/ 4973068 w 7868507"/>
              <a:gd name="connsiteY93" fmla="*/ 750600 h 1682351"/>
              <a:gd name="connsiteX94" fmla="*/ 4967642 w 7868507"/>
              <a:gd name="connsiteY94" fmla="*/ 756164 h 1682351"/>
              <a:gd name="connsiteX95" fmla="*/ 4958938 w 7868507"/>
              <a:gd name="connsiteY95" fmla="*/ 756308 h 1682351"/>
              <a:gd name="connsiteX96" fmla="*/ 4949594 w 7868507"/>
              <a:gd name="connsiteY96" fmla="*/ 761504 h 1682351"/>
              <a:gd name="connsiteX97" fmla="*/ 4947761 w 7868507"/>
              <a:gd name="connsiteY97" fmla="*/ 759559 h 1682351"/>
              <a:gd name="connsiteX98" fmla="*/ 4939683 w 7868507"/>
              <a:gd name="connsiteY98" fmla="*/ 757589 h 1682351"/>
              <a:gd name="connsiteX99" fmla="*/ 4905733 w 7868507"/>
              <a:gd name="connsiteY99" fmla="*/ 776774 h 1682351"/>
              <a:gd name="connsiteX100" fmla="*/ 4885524 w 7868507"/>
              <a:gd name="connsiteY100" fmla="*/ 784914 h 1682351"/>
              <a:gd name="connsiteX101" fmla="*/ 4884537 w 7868507"/>
              <a:gd name="connsiteY101" fmla="*/ 786309 h 1682351"/>
              <a:gd name="connsiteX102" fmla="*/ 4863207 w 7868507"/>
              <a:gd name="connsiteY102" fmla="*/ 792997 h 1682351"/>
              <a:gd name="connsiteX103" fmla="*/ 4857388 w 7868507"/>
              <a:gd name="connsiteY103" fmla="*/ 798678 h 1682351"/>
              <a:gd name="connsiteX104" fmla="*/ 4816499 w 7868507"/>
              <a:gd name="connsiteY104" fmla="*/ 818246 h 1682351"/>
              <a:gd name="connsiteX105" fmla="*/ 4805033 w 7868507"/>
              <a:gd name="connsiteY105" fmla="*/ 823877 h 1682351"/>
              <a:gd name="connsiteX106" fmla="*/ 4794341 w 7868507"/>
              <a:gd name="connsiteY106" fmla="*/ 824641 h 1682351"/>
              <a:gd name="connsiteX107" fmla="*/ 4791139 w 7868507"/>
              <a:gd name="connsiteY107" fmla="*/ 821265 h 1682351"/>
              <a:gd name="connsiteX108" fmla="*/ 4784697 w 7868507"/>
              <a:gd name="connsiteY108" fmla="*/ 823709 h 1682351"/>
              <a:gd name="connsiteX109" fmla="*/ 4782810 w 7868507"/>
              <a:gd name="connsiteY109" fmla="*/ 823507 h 1682351"/>
              <a:gd name="connsiteX110" fmla="*/ 4772164 w 7868507"/>
              <a:gd name="connsiteY110" fmla="*/ 823203 h 1682351"/>
              <a:gd name="connsiteX111" fmla="*/ 4753756 w 7868507"/>
              <a:gd name="connsiteY111" fmla="*/ 843711 h 1682351"/>
              <a:gd name="connsiteX112" fmla="*/ 4727551 w 7868507"/>
              <a:gd name="connsiteY112" fmla="*/ 851537 h 1682351"/>
              <a:gd name="connsiteX113" fmla="*/ 4631760 w 7868507"/>
              <a:gd name="connsiteY113" fmla="*/ 932126 h 1682351"/>
              <a:gd name="connsiteX114" fmla="*/ 4584082 w 7868507"/>
              <a:gd name="connsiteY114" fmla="*/ 949940 h 1682351"/>
              <a:gd name="connsiteX115" fmla="*/ 4523312 w 7868507"/>
              <a:gd name="connsiteY115" fmla="*/ 974005 h 1682351"/>
              <a:gd name="connsiteX116" fmla="*/ 4463504 w 7868507"/>
              <a:gd name="connsiteY116" fmla="*/ 996548 h 1682351"/>
              <a:gd name="connsiteX117" fmla="*/ 4452680 w 7868507"/>
              <a:gd name="connsiteY117" fmla="*/ 1008042 h 1682351"/>
              <a:gd name="connsiteX118" fmla="*/ 4445284 w 7868507"/>
              <a:gd name="connsiteY118" fmla="*/ 1009976 h 1682351"/>
              <a:gd name="connsiteX119" fmla="*/ 4407084 w 7868507"/>
              <a:gd name="connsiteY119" fmla="*/ 1025274 h 1682351"/>
              <a:gd name="connsiteX120" fmla="*/ 4398766 w 7868507"/>
              <a:gd name="connsiteY120" fmla="*/ 1022420 h 1682351"/>
              <a:gd name="connsiteX121" fmla="*/ 4397057 w 7868507"/>
              <a:gd name="connsiteY121" fmla="*/ 1020283 h 1682351"/>
              <a:gd name="connsiteX122" fmla="*/ 4386552 w 7868507"/>
              <a:gd name="connsiteY122" fmla="*/ 1024409 h 1682351"/>
              <a:gd name="connsiteX123" fmla="*/ 4377324 w 7868507"/>
              <a:gd name="connsiteY123" fmla="*/ 1023587 h 1682351"/>
              <a:gd name="connsiteX124" fmla="*/ 4370923 w 7868507"/>
              <a:gd name="connsiteY124" fmla="*/ 1028513 h 1682351"/>
              <a:gd name="connsiteX125" fmla="*/ 4360023 w 7868507"/>
              <a:gd name="connsiteY125" fmla="*/ 1029711 h 1682351"/>
              <a:gd name="connsiteX126" fmla="*/ 4346335 w 7868507"/>
              <a:gd name="connsiteY126" fmla="*/ 1029999 h 1682351"/>
              <a:gd name="connsiteX127" fmla="*/ 4334175 w 7868507"/>
              <a:gd name="connsiteY127" fmla="*/ 1028124 h 1682351"/>
              <a:gd name="connsiteX128" fmla="*/ 4316842 w 7868507"/>
              <a:gd name="connsiteY128" fmla="*/ 1031192 h 1682351"/>
              <a:gd name="connsiteX129" fmla="*/ 4277163 w 7868507"/>
              <a:gd name="connsiteY129" fmla="*/ 1035732 h 1682351"/>
              <a:gd name="connsiteX130" fmla="*/ 4247171 w 7868507"/>
              <a:gd name="connsiteY130" fmla="*/ 1039212 h 1682351"/>
              <a:gd name="connsiteX131" fmla="*/ 4194968 w 7868507"/>
              <a:gd name="connsiteY131" fmla="*/ 1049296 h 1682351"/>
              <a:gd name="connsiteX132" fmla="*/ 4185496 w 7868507"/>
              <a:gd name="connsiteY132" fmla="*/ 1057811 h 1682351"/>
              <a:gd name="connsiteX133" fmla="*/ 4160588 w 7868507"/>
              <a:gd name="connsiteY133" fmla="*/ 1055289 h 1682351"/>
              <a:gd name="connsiteX134" fmla="*/ 4153601 w 7868507"/>
              <a:gd name="connsiteY134" fmla="*/ 1046911 h 1682351"/>
              <a:gd name="connsiteX135" fmla="*/ 4121597 w 7868507"/>
              <a:gd name="connsiteY135" fmla="*/ 1049768 h 1682351"/>
              <a:gd name="connsiteX136" fmla="*/ 4092519 w 7868507"/>
              <a:gd name="connsiteY136" fmla="*/ 1061793 h 1682351"/>
              <a:gd name="connsiteX137" fmla="*/ 4054082 w 7868507"/>
              <a:gd name="connsiteY137" fmla="*/ 1068526 h 1682351"/>
              <a:gd name="connsiteX138" fmla="*/ 4031133 w 7868507"/>
              <a:gd name="connsiteY138" fmla="*/ 1072650 h 1682351"/>
              <a:gd name="connsiteX139" fmla="*/ 3966873 w 7868507"/>
              <a:gd name="connsiteY139" fmla="*/ 1076267 h 1682351"/>
              <a:gd name="connsiteX140" fmla="*/ 3963573 w 7868507"/>
              <a:gd name="connsiteY140" fmla="*/ 1076172 h 1682351"/>
              <a:gd name="connsiteX141" fmla="*/ 3952740 w 7868507"/>
              <a:gd name="connsiteY141" fmla="*/ 1081643 h 1682351"/>
              <a:gd name="connsiteX142" fmla="*/ 3952284 w 7868507"/>
              <a:gd name="connsiteY142" fmla="*/ 1083043 h 1682351"/>
              <a:gd name="connsiteX143" fmla="*/ 3912008 w 7868507"/>
              <a:gd name="connsiteY143" fmla="*/ 1080346 h 1682351"/>
              <a:gd name="connsiteX144" fmla="*/ 3907178 w 7868507"/>
              <a:gd name="connsiteY144" fmla="*/ 1082452 h 1682351"/>
              <a:gd name="connsiteX145" fmla="*/ 3880262 w 7868507"/>
              <a:gd name="connsiteY145" fmla="*/ 1077541 h 1682351"/>
              <a:gd name="connsiteX146" fmla="*/ 3866711 w 7868507"/>
              <a:gd name="connsiteY146" fmla="*/ 1076684 h 1682351"/>
              <a:gd name="connsiteX147" fmla="*/ 3842517 w 7868507"/>
              <a:gd name="connsiteY147" fmla="*/ 1073470 h 1682351"/>
              <a:gd name="connsiteX148" fmla="*/ 3840538 w 7868507"/>
              <a:gd name="connsiteY148" fmla="*/ 1074837 h 1682351"/>
              <a:gd name="connsiteX149" fmla="*/ 3835745 w 7868507"/>
              <a:gd name="connsiteY149" fmla="*/ 1073596 h 1682351"/>
              <a:gd name="connsiteX150" fmla="*/ 3832245 w 7868507"/>
              <a:gd name="connsiteY150" fmla="*/ 1075205 h 1682351"/>
              <a:gd name="connsiteX151" fmla="*/ 3828256 w 7868507"/>
              <a:gd name="connsiteY151" fmla="*/ 1074786 h 1682351"/>
              <a:gd name="connsiteX152" fmla="*/ 3786574 w 7868507"/>
              <a:gd name="connsiteY152" fmla="*/ 1081253 h 1682351"/>
              <a:gd name="connsiteX153" fmla="*/ 3777568 w 7868507"/>
              <a:gd name="connsiteY153" fmla="*/ 1079989 h 1682351"/>
              <a:gd name="connsiteX154" fmla="*/ 3770769 w 7868507"/>
              <a:gd name="connsiteY154" fmla="*/ 1084796 h 1682351"/>
              <a:gd name="connsiteX155" fmla="*/ 3742056 w 7868507"/>
              <a:gd name="connsiteY155" fmla="*/ 1086062 h 1682351"/>
              <a:gd name="connsiteX156" fmla="*/ 3732135 w 7868507"/>
              <a:gd name="connsiteY156" fmla="*/ 1082300 h 1682351"/>
              <a:gd name="connsiteX157" fmla="*/ 3722961 w 7868507"/>
              <a:gd name="connsiteY157" fmla="*/ 1079602 h 1682351"/>
              <a:gd name="connsiteX158" fmla="*/ 3721773 w 7868507"/>
              <a:gd name="connsiteY158" fmla="*/ 1079610 h 1682351"/>
              <a:gd name="connsiteX159" fmla="*/ 3709837 w 7868507"/>
              <a:gd name="connsiteY159" fmla="*/ 1079694 h 1682351"/>
              <a:gd name="connsiteX160" fmla="*/ 3687629 w 7868507"/>
              <a:gd name="connsiteY160" fmla="*/ 1079849 h 1682351"/>
              <a:gd name="connsiteX161" fmla="*/ 3644574 w 7868507"/>
              <a:gd name="connsiteY161" fmla="*/ 1083439 h 1682351"/>
              <a:gd name="connsiteX162" fmla="*/ 3547156 w 7868507"/>
              <a:gd name="connsiteY162" fmla="*/ 1066356 h 1682351"/>
              <a:gd name="connsiteX163" fmla="*/ 3408831 w 7868507"/>
              <a:gd name="connsiteY163" fmla="*/ 1075438 h 1682351"/>
              <a:gd name="connsiteX164" fmla="*/ 3114039 w 7868507"/>
              <a:gd name="connsiteY164" fmla="*/ 1109327 h 1682351"/>
              <a:gd name="connsiteX165" fmla="*/ 3051319 w 7868507"/>
              <a:gd name="connsiteY165" fmla="*/ 1116688 h 1682351"/>
              <a:gd name="connsiteX166" fmla="*/ 3010058 w 7868507"/>
              <a:gd name="connsiteY166" fmla="*/ 1118821 h 1682351"/>
              <a:gd name="connsiteX167" fmla="*/ 2941155 w 7868507"/>
              <a:gd name="connsiteY167" fmla="*/ 1141827 h 1682351"/>
              <a:gd name="connsiteX168" fmla="*/ 2862733 w 7868507"/>
              <a:gd name="connsiteY168" fmla="*/ 1149849 h 1682351"/>
              <a:gd name="connsiteX169" fmla="*/ 2762853 w 7868507"/>
              <a:gd name="connsiteY169" fmla="*/ 1155888 h 1682351"/>
              <a:gd name="connsiteX170" fmla="*/ 2735957 w 7868507"/>
              <a:gd name="connsiteY170" fmla="*/ 1166296 h 1682351"/>
              <a:gd name="connsiteX171" fmla="*/ 2697453 w 7868507"/>
              <a:gd name="connsiteY171" fmla="*/ 1175920 h 1682351"/>
              <a:gd name="connsiteX172" fmla="*/ 2630587 w 7868507"/>
              <a:gd name="connsiteY172" fmla="*/ 1198561 h 1682351"/>
              <a:gd name="connsiteX173" fmla="*/ 2554087 w 7868507"/>
              <a:gd name="connsiteY173" fmla="*/ 1210615 h 1682351"/>
              <a:gd name="connsiteX174" fmla="*/ 2466063 w 7868507"/>
              <a:gd name="connsiteY174" fmla="*/ 1202949 h 1682351"/>
              <a:gd name="connsiteX175" fmla="*/ 2417946 w 7868507"/>
              <a:gd name="connsiteY175" fmla="*/ 1202719 h 1682351"/>
              <a:gd name="connsiteX176" fmla="*/ 2258819 w 7868507"/>
              <a:gd name="connsiteY176" fmla="*/ 1200304 h 1682351"/>
              <a:gd name="connsiteX177" fmla="*/ 2148771 w 7868507"/>
              <a:gd name="connsiteY177" fmla="*/ 1198564 h 1682351"/>
              <a:gd name="connsiteX178" fmla="*/ 2117137 w 7868507"/>
              <a:gd name="connsiteY178" fmla="*/ 1207800 h 1682351"/>
              <a:gd name="connsiteX179" fmla="*/ 2064067 w 7868507"/>
              <a:gd name="connsiteY179" fmla="*/ 1222897 h 1682351"/>
              <a:gd name="connsiteX180" fmla="*/ 2011154 w 7868507"/>
              <a:gd name="connsiteY180" fmla="*/ 1227589 h 1682351"/>
              <a:gd name="connsiteX181" fmla="*/ 1967562 w 7868507"/>
              <a:gd name="connsiteY181" fmla="*/ 1238053 h 1682351"/>
              <a:gd name="connsiteX182" fmla="*/ 1925305 w 7868507"/>
              <a:gd name="connsiteY182" fmla="*/ 1239652 h 1682351"/>
              <a:gd name="connsiteX183" fmla="*/ 1903633 w 7868507"/>
              <a:gd name="connsiteY183" fmla="*/ 1234971 h 1682351"/>
              <a:gd name="connsiteX184" fmla="*/ 1878608 w 7868507"/>
              <a:gd name="connsiteY184" fmla="*/ 1229903 h 1682351"/>
              <a:gd name="connsiteX185" fmla="*/ 1843617 w 7868507"/>
              <a:gd name="connsiteY185" fmla="*/ 1224887 h 1682351"/>
              <a:gd name="connsiteX186" fmla="*/ 1749265 w 7868507"/>
              <a:gd name="connsiteY186" fmla="*/ 1228560 h 1682351"/>
              <a:gd name="connsiteX187" fmla="*/ 1650050 w 7868507"/>
              <a:gd name="connsiteY187" fmla="*/ 1231064 h 1682351"/>
              <a:gd name="connsiteX188" fmla="*/ 1625906 w 7868507"/>
              <a:gd name="connsiteY188" fmla="*/ 1240466 h 1682351"/>
              <a:gd name="connsiteX189" fmla="*/ 1625638 w 7868507"/>
              <a:gd name="connsiteY189" fmla="*/ 1243542 h 1682351"/>
              <a:gd name="connsiteX190" fmla="*/ 1621994 w 7868507"/>
              <a:gd name="connsiteY190" fmla="*/ 1248302 h 1682351"/>
              <a:gd name="connsiteX191" fmla="*/ 1615654 w 7868507"/>
              <a:gd name="connsiteY191" fmla="*/ 1259137 h 1682351"/>
              <a:gd name="connsiteX192" fmla="*/ 1602888 w 7868507"/>
              <a:gd name="connsiteY192" fmla="*/ 1274010 h 1682351"/>
              <a:gd name="connsiteX193" fmla="*/ 1602366 w 7868507"/>
              <a:gd name="connsiteY193" fmla="*/ 1273557 h 1682351"/>
              <a:gd name="connsiteX194" fmla="*/ 1597689 w 7868507"/>
              <a:gd name="connsiteY194" fmla="*/ 1274721 h 1682351"/>
              <a:gd name="connsiteX195" fmla="*/ 1566332 w 7868507"/>
              <a:gd name="connsiteY195" fmla="*/ 1278948 h 1682351"/>
              <a:gd name="connsiteX196" fmla="*/ 1555040 w 7868507"/>
              <a:gd name="connsiteY196" fmla="*/ 1293696 h 1682351"/>
              <a:gd name="connsiteX197" fmla="*/ 1552558 w 7868507"/>
              <a:gd name="connsiteY197" fmla="*/ 1296317 h 1682351"/>
              <a:gd name="connsiteX198" fmla="*/ 1552423 w 7868507"/>
              <a:gd name="connsiteY198" fmla="*/ 1296224 h 1682351"/>
              <a:gd name="connsiteX199" fmla="*/ 1549631 w 7868507"/>
              <a:gd name="connsiteY199" fmla="*/ 1298702 h 1682351"/>
              <a:gd name="connsiteX200" fmla="*/ 1518013 w 7868507"/>
              <a:gd name="connsiteY200" fmla="*/ 1301677 h 1682351"/>
              <a:gd name="connsiteX201" fmla="*/ 1479156 w 7868507"/>
              <a:gd name="connsiteY201" fmla="*/ 1316098 h 1682351"/>
              <a:gd name="connsiteX202" fmla="*/ 1441079 w 7868507"/>
              <a:gd name="connsiteY202" fmla="*/ 1332684 h 1682351"/>
              <a:gd name="connsiteX203" fmla="*/ 1427483 w 7868507"/>
              <a:gd name="connsiteY203" fmla="*/ 1339810 h 1682351"/>
              <a:gd name="connsiteX204" fmla="*/ 1402408 w 7868507"/>
              <a:gd name="connsiteY204" fmla="*/ 1347572 h 1682351"/>
              <a:gd name="connsiteX205" fmla="*/ 1390401 w 7868507"/>
              <a:gd name="connsiteY205" fmla="*/ 1348064 h 1682351"/>
              <a:gd name="connsiteX206" fmla="*/ 1389965 w 7868507"/>
              <a:gd name="connsiteY206" fmla="*/ 1348612 h 1682351"/>
              <a:gd name="connsiteX207" fmla="*/ 1388601 w 7868507"/>
              <a:gd name="connsiteY207" fmla="*/ 1346953 h 1682351"/>
              <a:gd name="connsiteX208" fmla="*/ 1380844 w 7868507"/>
              <a:gd name="connsiteY208" fmla="*/ 1350384 h 1682351"/>
              <a:gd name="connsiteX209" fmla="*/ 1378861 w 7868507"/>
              <a:gd name="connsiteY209" fmla="*/ 1352221 h 1682351"/>
              <a:gd name="connsiteX210" fmla="*/ 1375758 w 7868507"/>
              <a:gd name="connsiteY210" fmla="*/ 1353731 h 1682351"/>
              <a:gd name="connsiteX211" fmla="*/ 1375650 w 7868507"/>
              <a:gd name="connsiteY211" fmla="*/ 1353592 h 1682351"/>
              <a:gd name="connsiteX212" fmla="*/ 1372804 w 7868507"/>
              <a:gd name="connsiteY212" fmla="*/ 1355351 h 1682351"/>
              <a:gd name="connsiteX213" fmla="*/ 1359249 w 7868507"/>
              <a:gd name="connsiteY213" fmla="*/ 1366189 h 1682351"/>
              <a:gd name="connsiteX214" fmla="*/ 1340780 w 7868507"/>
              <a:gd name="connsiteY214" fmla="*/ 1366894 h 1682351"/>
              <a:gd name="connsiteX215" fmla="*/ 1337816 w 7868507"/>
              <a:gd name="connsiteY215" fmla="*/ 1359128 h 1682351"/>
              <a:gd name="connsiteX216" fmla="*/ 1335560 w 7868507"/>
              <a:gd name="connsiteY216" fmla="*/ 1360910 h 1682351"/>
              <a:gd name="connsiteX217" fmla="*/ 1331292 w 7868507"/>
              <a:gd name="connsiteY217" fmla="*/ 1365723 h 1682351"/>
              <a:gd name="connsiteX218" fmla="*/ 1329826 w 7868507"/>
              <a:gd name="connsiteY218" fmla="*/ 1365581 h 1682351"/>
              <a:gd name="connsiteX219" fmla="*/ 1315524 w 7868507"/>
              <a:gd name="connsiteY219" fmla="*/ 1370869 h 1682351"/>
              <a:gd name="connsiteX220" fmla="*/ 1311310 w 7868507"/>
              <a:gd name="connsiteY220" fmla="*/ 1368878 h 1682351"/>
              <a:gd name="connsiteX221" fmla="*/ 1309448 w 7868507"/>
              <a:gd name="connsiteY221" fmla="*/ 1368851 h 1682351"/>
              <a:gd name="connsiteX222" fmla="*/ 1301298 w 7868507"/>
              <a:gd name="connsiteY222" fmla="*/ 1377498 h 1682351"/>
              <a:gd name="connsiteX223" fmla="*/ 1296925 w 7868507"/>
              <a:gd name="connsiteY223" fmla="*/ 1380996 h 1682351"/>
              <a:gd name="connsiteX224" fmla="*/ 1269267 w 7868507"/>
              <a:gd name="connsiteY224" fmla="*/ 1411589 h 1682351"/>
              <a:gd name="connsiteX225" fmla="*/ 1221707 w 7868507"/>
              <a:gd name="connsiteY225" fmla="*/ 1427353 h 1682351"/>
              <a:gd name="connsiteX226" fmla="*/ 1173283 w 7868507"/>
              <a:gd name="connsiteY226" fmla="*/ 1444522 h 1682351"/>
              <a:gd name="connsiteX227" fmla="*/ 1135382 w 7868507"/>
              <a:gd name="connsiteY227" fmla="*/ 1456933 h 1682351"/>
              <a:gd name="connsiteX228" fmla="*/ 1055416 w 7868507"/>
              <a:gd name="connsiteY228" fmla="*/ 1526389 h 1682351"/>
              <a:gd name="connsiteX229" fmla="*/ 1034752 w 7868507"/>
              <a:gd name="connsiteY229" fmla="*/ 1531257 h 1682351"/>
              <a:gd name="connsiteX230" fmla="*/ 1018956 w 7868507"/>
              <a:gd name="connsiteY230" fmla="*/ 1549595 h 1682351"/>
              <a:gd name="connsiteX231" fmla="*/ 1010858 w 7868507"/>
              <a:gd name="connsiteY231" fmla="*/ 1548110 h 1682351"/>
              <a:gd name="connsiteX232" fmla="*/ 1009435 w 7868507"/>
              <a:gd name="connsiteY232" fmla="*/ 1547700 h 1682351"/>
              <a:gd name="connsiteX233" fmla="*/ 1004312 w 7868507"/>
              <a:gd name="connsiteY233" fmla="*/ 1549413 h 1682351"/>
              <a:gd name="connsiteX234" fmla="*/ 1002155 w 7868507"/>
              <a:gd name="connsiteY234" fmla="*/ 1545703 h 1682351"/>
              <a:gd name="connsiteX235" fmla="*/ 993932 w 7868507"/>
              <a:gd name="connsiteY235" fmla="*/ 1545275 h 1682351"/>
              <a:gd name="connsiteX236" fmla="*/ 984702 w 7868507"/>
              <a:gd name="connsiteY236" fmla="*/ 1549599 h 1682351"/>
              <a:gd name="connsiteX237" fmla="*/ 951832 w 7868507"/>
              <a:gd name="connsiteY237" fmla="*/ 1564506 h 1682351"/>
              <a:gd name="connsiteX238" fmla="*/ 946909 w 7868507"/>
              <a:gd name="connsiteY238" fmla="*/ 1569506 h 1682351"/>
              <a:gd name="connsiteX239" fmla="*/ 930061 w 7868507"/>
              <a:gd name="connsiteY239" fmla="*/ 1573784 h 1682351"/>
              <a:gd name="connsiteX240" fmla="*/ 929189 w 7868507"/>
              <a:gd name="connsiteY240" fmla="*/ 1575061 h 1682351"/>
              <a:gd name="connsiteX241" fmla="*/ 913074 w 7868507"/>
              <a:gd name="connsiteY241" fmla="*/ 1580907 h 1682351"/>
              <a:gd name="connsiteX242" fmla="*/ 885532 w 7868507"/>
              <a:gd name="connsiteY242" fmla="*/ 1596205 h 1682351"/>
              <a:gd name="connsiteX243" fmla="*/ 879535 w 7868507"/>
              <a:gd name="connsiteY243" fmla="*/ 1593350 h 1682351"/>
              <a:gd name="connsiteX244" fmla="*/ 878302 w 7868507"/>
              <a:gd name="connsiteY244" fmla="*/ 1591213 h 1682351"/>
              <a:gd name="connsiteX245" fmla="*/ 870728 w 7868507"/>
              <a:gd name="connsiteY245" fmla="*/ 1595340 h 1682351"/>
              <a:gd name="connsiteX246" fmla="*/ 864075 w 7868507"/>
              <a:gd name="connsiteY246" fmla="*/ 1594517 h 1682351"/>
              <a:gd name="connsiteX247" fmla="*/ 859460 w 7868507"/>
              <a:gd name="connsiteY247" fmla="*/ 1599444 h 1682351"/>
              <a:gd name="connsiteX248" fmla="*/ 851601 w 7868507"/>
              <a:gd name="connsiteY248" fmla="*/ 1600641 h 1682351"/>
              <a:gd name="connsiteX249" fmla="*/ 841730 w 7868507"/>
              <a:gd name="connsiteY249" fmla="*/ 1600929 h 1682351"/>
              <a:gd name="connsiteX250" fmla="*/ 832963 w 7868507"/>
              <a:gd name="connsiteY250" fmla="*/ 1599055 h 1682351"/>
              <a:gd name="connsiteX251" fmla="*/ 820466 w 7868507"/>
              <a:gd name="connsiteY251" fmla="*/ 1602123 h 1682351"/>
              <a:gd name="connsiteX252" fmla="*/ 791859 w 7868507"/>
              <a:gd name="connsiteY252" fmla="*/ 1606663 h 1682351"/>
              <a:gd name="connsiteX253" fmla="*/ 770233 w 7868507"/>
              <a:gd name="connsiteY253" fmla="*/ 1610142 h 1682351"/>
              <a:gd name="connsiteX254" fmla="*/ 732594 w 7868507"/>
              <a:gd name="connsiteY254" fmla="*/ 1620226 h 1682351"/>
              <a:gd name="connsiteX255" fmla="*/ 725765 w 7868507"/>
              <a:gd name="connsiteY255" fmla="*/ 1628741 h 1682351"/>
              <a:gd name="connsiteX256" fmla="*/ 707807 w 7868507"/>
              <a:gd name="connsiteY256" fmla="*/ 1626219 h 1682351"/>
              <a:gd name="connsiteX257" fmla="*/ 702769 w 7868507"/>
              <a:gd name="connsiteY257" fmla="*/ 1617842 h 1682351"/>
              <a:gd name="connsiteX258" fmla="*/ 679694 w 7868507"/>
              <a:gd name="connsiteY258" fmla="*/ 1620699 h 1682351"/>
              <a:gd name="connsiteX259" fmla="*/ 658729 w 7868507"/>
              <a:gd name="connsiteY259" fmla="*/ 1632723 h 1682351"/>
              <a:gd name="connsiteX260" fmla="*/ 631015 w 7868507"/>
              <a:gd name="connsiteY260" fmla="*/ 1639457 h 1682351"/>
              <a:gd name="connsiteX261" fmla="*/ 614469 w 7868507"/>
              <a:gd name="connsiteY261" fmla="*/ 1643580 h 1682351"/>
              <a:gd name="connsiteX262" fmla="*/ 568137 w 7868507"/>
              <a:gd name="connsiteY262" fmla="*/ 1647197 h 1682351"/>
              <a:gd name="connsiteX263" fmla="*/ 565757 w 7868507"/>
              <a:gd name="connsiteY263" fmla="*/ 1647102 h 1682351"/>
              <a:gd name="connsiteX264" fmla="*/ 557947 w 7868507"/>
              <a:gd name="connsiteY264" fmla="*/ 1652573 h 1682351"/>
              <a:gd name="connsiteX265" fmla="*/ 557617 w 7868507"/>
              <a:gd name="connsiteY265" fmla="*/ 1653973 h 1682351"/>
              <a:gd name="connsiteX266" fmla="*/ 528578 w 7868507"/>
              <a:gd name="connsiteY266" fmla="*/ 1651276 h 1682351"/>
              <a:gd name="connsiteX267" fmla="*/ 525096 w 7868507"/>
              <a:gd name="connsiteY267" fmla="*/ 1653383 h 1682351"/>
              <a:gd name="connsiteX268" fmla="*/ 505689 w 7868507"/>
              <a:gd name="connsiteY268" fmla="*/ 1648471 h 1682351"/>
              <a:gd name="connsiteX269" fmla="*/ 495919 w 7868507"/>
              <a:gd name="connsiteY269" fmla="*/ 1647615 h 1682351"/>
              <a:gd name="connsiteX270" fmla="*/ 478476 w 7868507"/>
              <a:gd name="connsiteY270" fmla="*/ 1644401 h 1682351"/>
              <a:gd name="connsiteX271" fmla="*/ 477049 w 7868507"/>
              <a:gd name="connsiteY271" fmla="*/ 1645767 h 1682351"/>
              <a:gd name="connsiteX272" fmla="*/ 473592 w 7868507"/>
              <a:gd name="connsiteY272" fmla="*/ 1644526 h 1682351"/>
              <a:gd name="connsiteX273" fmla="*/ 471069 w 7868507"/>
              <a:gd name="connsiteY273" fmla="*/ 1646136 h 1682351"/>
              <a:gd name="connsiteX274" fmla="*/ 468193 w 7868507"/>
              <a:gd name="connsiteY274" fmla="*/ 1645716 h 1682351"/>
              <a:gd name="connsiteX275" fmla="*/ 438139 w 7868507"/>
              <a:gd name="connsiteY275" fmla="*/ 1652183 h 1682351"/>
              <a:gd name="connsiteX276" fmla="*/ 431647 w 7868507"/>
              <a:gd name="connsiteY276" fmla="*/ 1650919 h 1682351"/>
              <a:gd name="connsiteX277" fmla="*/ 426745 w 7868507"/>
              <a:gd name="connsiteY277" fmla="*/ 1655727 h 1682351"/>
              <a:gd name="connsiteX278" fmla="*/ 406042 w 7868507"/>
              <a:gd name="connsiteY278" fmla="*/ 1656992 h 1682351"/>
              <a:gd name="connsiteX279" fmla="*/ 398889 w 7868507"/>
              <a:gd name="connsiteY279" fmla="*/ 1653230 h 1682351"/>
              <a:gd name="connsiteX280" fmla="*/ 392275 w 7868507"/>
              <a:gd name="connsiteY280" fmla="*/ 1650533 h 1682351"/>
              <a:gd name="connsiteX281" fmla="*/ 391417 w 7868507"/>
              <a:gd name="connsiteY281" fmla="*/ 1650540 h 1682351"/>
              <a:gd name="connsiteX282" fmla="*/ 382811 w 7868507"/>
              <a:gd name="connsiteY282" fmla="*/ 1650624 h 1682351"/>
              <a:gd name="connsiteX283" fmla="*/ 366800 w 7868507"/>
              <a:gd name="connsiteY283" fmla="*/ 1650779 h 1682351"/>
              <a:gd name="connsiteX284" fmla="*/ 335757 w 7868507"/>
              <a:gd name="connsiteY284" fmla="*/ 1654369 h 1682351"/>
              <a:gd name="connsiteX285" fmla="*/ 265518 w 7868507"/>
              <a:gd name="connsiteY285" fmla="*/ 1637286 h 1682351"/>
              <a:gd name="connsiteX286" fmla="*/ 165785 w 7868507"/>
              <a:gd name="connsiteY286" fmla="*/ 1646368 h 1682351"/>
              <a:gd name="connsiteX287" fmla="*/ 5771 w 7868507"/>
              <a:gd name="connsiteY287" fmla="*/ 1682351 h 1682351"/>
              <a:gd name="connsiteX288" fmla="*/ 0 w 7868507"/>
              <a:gd name="connsiteY288" fmla="*/ 1682121 h 1682351"/>
              <a:gd name="connsiteX289" fmla="*/ 0 w 7868507"/>
              <a:gd name="connsiteY289" fmla="*/ 208540 h 1682351"/>
              <a:gd name="connsiteX290" fmla="*/ 1 w 7868507"/>
              <a:gd name="connsiteY290" fmla="*/ 208540 h 168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7868507" h="1682351">
                <a:moveTo>
                  <a:pt x="0" y="0"/>
                </a:moveTo>
                <a:lnTo>
                  <a:pt x="7868507" y="0"/>
                </a:lnTo>
                <a:lnTo>
                  <a:pt x="7865866" y="1824"/>
                </a:lnTo>
                <a:cubicBezTo>
                  <a:pt x="7856431" y="8442"/>
                  <a:pt x="7838680" y="21037"/>
                  <a:pt x="7837561" y="21679"/>
                </a:cubicBezTo>
                <a:cubicBezTo>
                  <a:pt x="7827334" y="28887"/>
                  <a:pt x="7786488" y="47703"/>
                  <a:pt x="7769454" y="43813"/>
                </a:cubicBezTo>
                <a:cubicBezTo>
                  <a:pt x="7776715" y="51976"/>
                  <a:pt x="7698773" y="52885"/>
                  <a:pt x="7695485" y="61050"/>
                </a:cubicBezTo>
                <a:cubicBezTo>
                  <a:pt x="7694124" y="67654"/>
                  <a:pt x="7669858" y="70842"/>
                  <a:pt x="7662356" y="73131"/>
                </a:cubicBezTo>
                <a:cubicBezTo>
                  <a:pt x="7657288" y="79798"/>
                  <a:pt x="7615644" y="67260"/>
                  <a:pt x="7602203" y="99894"/>
                </a:cubicBezTo>
                <a:cubicBezTo>
                  <a:pt x="7564102" y="102340"/>
                  <a:pt x="7563677" y="146948"/>
                  <a:pt x="7533256" y="141638"/>
                </a:cubicBezTo>
                <a:cubicBezTo>
                  <a:pt x="7525393" y="142116"/>
                  <a:pt x="7522481" y="163449"/>
                  <a:pt x="7516926" y="165418"/>
                </a:cubicBezTo>
                <a:lnTo>
                  <a:pt x="7488994" y="178287"/>
                </a:lnTo>
                <a:lnTo>
                  <a:pt x="7478335" y="185700"/>
                </a:lnTo>
                <a:lnTo>
                  <a:pt x="7458526" y="189157"/>
                </a:lnTo>
                <a:cubicBezTo>
                  <a:pt x="7448729" y="190298"/>
                  <a:pt x="7435680" y="189564"/>
                  <a:pt x="7419554" y="192546"/>
                </a:cubicBezTo>
                <a:cubicBezTo>
                  <a:pt x="7391848" y="201320"/>
                  <a:pt x="7364551" y="190112"/>
                  <a:pt x="7347574" y="213028"/>
                </a:cubicBezTo>
                <a:cubicBezTo>
                  <a:pt x="7289734" y="215419"/>
                  <a:pt x="7263297" y="236052"/>
                  <a:pt x="7205646" y="228570"/>
                </a:cubicBezTo>
                <a:cubicBezTo>
                  <a:pt x="7219384" y="234481"/>
                  <a:pt x="7148985" y="225303"/>
                  <a:pt x="7132082" y="240066"/>
                </a:cubicBezTo>
                <a:cubicBezTo>
                  <a:pt x="7098097" y="244851"/>
                  <a:pt x="7078927" y="243254"/>
                  <a:pt x="7026584" y="249305"/>
                </a:cubicBezTo>
                <a:cubicBezTo>
                  <a:pt x="6982005" y="255885"/>
                  <a:pt x="6975045" y="256084"/>
                  <a:pt x="6949796" y="259619"/>
                </a:cubicBezTo>
                <a:lnTo>
                  <a:pt x="6850243" y="278486"/>
                </a:lnTo>
                <a:lnTo>
                  <a:pt x="6848972" y="279419"/>
                </a:lnTo>
                <a:cubicBezTo>
                  <a:pt x="6842431" y="281915"/>
                  <a:pt x="6837674" y="282132"/>
                  <a:pt x="6833720" y="281340"/>
                </a:cubicBezTo>
                <a:lnTo>
                  <a:pt x="6796601" y="279778"/>
                </a:lnTo>
                <a:lnTo>
                  <a:pt x="6793249" y="281365"/>
                </a:lnTo>
                <a:lnTo>
                  <a:pt x="6761214" y="283216"/>
                </a:lnTo>
                <a:cubicBezTo>
                  <a:pt x="6761188" y="283490"/>
                  <a:pt x="6761163" y="283765"/>
                  <a:pt x="6761137" y="284040"/>
                </a:cubicBezTo>
                <a:cubicBezTo>
                  <a:pt x="6760237" y="285931"/>
                  <a:pt x="6758196" y="287407"/>
                  <a:pt x="6753708" y="288053"/>
                </a:cubicBezTo>
                <a:cubicBezTo>
                  <a:pt x="6765963" y="298767"/>
                  <a:pt x="6752991" y="292938"/>
                  <a:pt x="6738673" y="293899"/>
                </a:cubicBezTo>
                <a:cubicBezTo>
                  <a:pt x="6725584" y="299105"/>
                  <a:pt x="6686848" y="314912"/>
                  <a:pt x="6675177" y="319284"/>
                </a:cubicBezTo>
                <a:lnTo>
                  <a:pt x="6668648" y="320128"/>
                </a:lnTo>
                <a:cubicBezTo>
                  <a:pt x="6668631" y="320193"/>
                  <a:pt x="6668614" y="320260"/>
                  <a:pt x="6668596" y="320325"/>
                </a:cubicBezTo>
                <a:cubicBezTo>
                  <a:pt x="6667339" y="320894"/>
                  <a:pt x="6665255" y="321316"/>
                  <a:pt x="6661861" y="321574"/>
                </a:cubicBezTo>
                <a:lnTo>
                  <a:pt x="6644079" y="323301"/>
                </a:lnTo>
                <a:lnTo>
                  <a:pt x="6640227" y="325063"/>
                </a:lnTo>
                <a:lnTo>
                  <a:pt x="6639422" y="327491"/>
                </a:lnTo>
                <a:lnTo>
                  <a:pt x="6617073" y="336554"/>
                </a:lnTo>
                <a:cubicBezTo>
                  <a:pt x="6605813" y="334764"/>
                  <a:pt x="6572341" y="351494"/>
                  <a:pt x="6565938" y="354459"/>
                </a:cubicBezTo>
                <a:lnTo>
                  <a:pt x="6506395" y="372715"/>
                </a:lnTo>
                <a:cubicBezTo>
                  <a:pt x="6446059" y="407226"/>
                  <a:pt x="6413333" y="405459"/>
                  <a:pt x="6366803" y="421832"/>
                </a:cubicBezTo>
                <a:cubicBezTo>
                  <a:pt x="6324390" y="424230"/>
                  <a:pt x="6284368" y="425700"/>
                  <a:pt x="6245343" y="435559"/>
                </a:cubicBezTo>
                <a:cubicBezTo>
                  <a:pt x="6215336" y="440142"/>
                  <a:pt x="6196358" y="442032"/>
                  <a:pt x="6186762" y="449329"/>
                </a:cubicBezTo>
                <a:lnTo>
                  <a:pt x="6151870" y="456667"/>
                </a:lnTo>
                <a:lnTo>
                  <a:pt x="6094791" y="467108"/>
                </a:lnTo>
                <a:cubicBezTo>
                  <a:pt x="6094657" y="467835"/>
                  <a:pt x="6094521" y="468561"/>
                  <a:pt x="6094387" y="469288"/>
                </a:cubicBezTo>
                <a:lnTo>
                  <a:pt x="6088888" y="472662"/>
                </a:lnTo>
                <a:lnTo>
                  <a:pt x="6079322" y="480342"/>
                </a:lnTo>
                <a:lnTo>
                  <a:pt x="6060058" y="490885"/>
                </a:lnTo>
                <a:lnTo>
                  <a:pt x="6059271" y="490563"/>
                </a:lnTo>
                <a:cubicBezTo>
                  <a:pt x="6057130" y="490070"/>
                  <a:pt x="6054850" y="490140"/>
                  <a:pt x="6052214" y="491388"/>
                </a:cubicBezTo>
                <a:cubicBezTo>
                  <a:pt x="6043152" y="492025"/>
                  <a:pt x="6015622" y="492143"/>
                  <a:pt x="6004898" y="494385"/>
                </a:cubicBezTo>
                <a:cubicBezTo>
                  <a:pt x="5999647" y="497933"/>
                  <a:pt x="5993947" y="501457"/>
                  <a:pt x="5987859" y="504838"/>
                </a:cubicBezTo>
                <a:lnTo>
                  <a:pt x="5984113" y="506697"/>
                </a:lnTo>
                <a:lnTo>
                  <a:pt x="5983909" y="506630"/>
                </a:lnTo>
                <a:cubicBezTo>
                  <a:pt x="5982816" y="506817"/>
                  <a:pt x="5981478" y="507345"/>
                  <a:pt x="5979696" y="508387"/>
                </a:cubicBezTo>
                <a:lnTo>
                  <a:pt x="5931986" y="510495"/>
                </a:lnTo>
                <a:cubicBezTo>
                  <a:pt x="5909485" y="515471"/>
                  <a:pt x="5891640" y="509415"/>
                  <a:pt x="5873354" y="520717"/>
                </a:cubicBezTo>
                <a:cubicBezTo>
                  <a:pt x="5862814" y="523027"/>
                  <a:pt x="5852640" y="524240"/>
                  <a:pt x="5843006" y="525739"/>
                </a:cubicBezTo>
                <a:lnTo>
                  <a:pt x="5825737" y="530029"/>
                </a:lnTo>
                <a:lnTo>
                  <a:pt x="5812271" y="536366"/>
                </a:lnTo>
                <a:cubicBezTo>
                  <a:pt x="5756812" y="585055"/>
                  <a:pt x="5726733" y="582561"/>
                  <a:pt x="5683965" y="605660"/>
                </a:cubicBezTo>
                <a:cubicBezTo>
                  <a:pt x="5644981" y="609044"/>
                  <a:pt x="5608194" y="611118"/>
                  <a:pt x="5572324" y="625027"/>
                </a:cubicBezTo>
                <a:lnTo>
                  <a:pt x="5556903" y="628786"/>
                </a:lnTo>
                <a:lnTo>
                  <a:pt x="5553544" y="627847"/>
                </a:lnTo>
                <a:lnTo>
                  <a:pt x="5526889" y="632098"/>
                </a:lnTo>
                <a:lnTo>
                  <a:pt x="5521078" y="637584"/>
                </a:lnTo>
                <a:lnTo>
                  <a:pt x="5512534" y="637267"/>
                </a:lnTo>
                <a:cubicBezTo>
                  <a:pt x="5504747" y="639009"/>
                  <a:pt x="5481345" y="646244"/>
                  <a:pt x="5474353" y="648039"/>
                </a:cubicBezTo>
                <a:lnTo>
                  <a:pt x="5470584" y="648039"/>
                </a:lnTo>
                <a:lnTo>
                  <a:pt x="5467496" y="650003"/>
                </a:lnTo>
                <a:lnTo>
                  <a:pt x="5462885" y="649269"/>
                </a:lnTo>
                <a:lnTo>
                  <a:pt x="5461190" y="650833"/>
                </a:lnTo>
                <a:lnTo>
                  <a:pt x="5438256" y="650162"/>
                </a:lnTo>
                <a:lnTo>
                  <a:pt x="5425515" y="650724"/>
                </a:lnTo>
                <a:lnTo>
                  <a:pt x="5399851" y="648648"/>
                </a:lnTo>
                <a:lnTo>
                  <a:pt x="5395578" y="651245"/>
                </a:lnTo>
                <a:lnTo>
                  <a:pt x="5357693" y="652764"/>
                </a:lnTo>
                <a:cubicBezTo>
                  <a:pt x="5357603" y="653244"/>
                  <a:pt x="5357512" y="653723"/>
                  <a:pt x="5357422" y="654203"/>
                </a:cubicBezTo>
                <a:lnTo>
                  <a:pt x="5347920" y="660769"/>
                </a:lnTo>
                <a:lnTo>
                  <a:pt x="5344829" y="661019"/>
                </a:lnTo>
                <a:cubicBezTo>
                  <a:pt x="5307153" y="665059"/>
                  <a:pt x="5332651" y="677514"/>
                  <a:pt x="5285263" y="671313"/>
                </a:cubicBezTo>
                <a:cubicBezTo>
                  <a:pt x="5280405" y="677746"/>
                  <a:pt x="5274454" y="678943"/>
                  <a:pt x="5264305" y="677803"/>
                </a:cubicBezTo>
                <a:cubicBezTo>
                  <a:pt x="5246014" y="680189"/>
                  <a:pt x="5247969" y="694161"/>
                  <a:pt x="5229182" y="688503"/>
                </a:cubicBezTo>
                <a:cubicBezTo>
                  <a:pt x="5232786" y="695611"/>
                  <a:pt x="5194630" y="696876"/>
                  <a:pt x="5203382" y="703484"/>
                </a:cubicBezTo>
                <a:cubicBezTo>
                  <a:pt x="5191747" y="712293"/>
                  <a:pt x="5185418" y="701775"/>
                  <a:pt x="5173833" y="709660"/>
                </a:cubicBezTo>
                <a:cubicBezTo>
                  <a:pt x="5160556" y="713156"/>
                  <a:pt x="5181164" y="700314"/>
                  <a:pt x="5166382" y="702062"/>
                </a:cubicBezTo>
                <a:cubicBezTo>
                  <a:pt x="5152981" y="704685"/>
                  <a:pt x="5149341" y="697471"/>
                  <a:pt x="5142858" y="702153"/>
                </a:cubicBezTo>
                <a:cubicBezTo>
                  <a:pt x="5140697" y="703712"/>
                  <a:pt x="5138223" y="706594"/>
                  <a:pt x="5134964" y="711602"/>
                </a:cubicBezTo>
                <a:cubicBezTo>
                  <a:pt x="5116062" y="710281"/>
                  <a:pt x="5112766" y="718879"/>
                  <a:pt x="5087368" y="727066"/>
                </a:cubicBezTo>
                <a:cubicBezTo>
                  <a:pt x="5076462" y="724359"/>
                  <a:pt x="5067967" y="727957"/>
                  <a:pt x="5059763" y="733651"/>
                </a:cubicBezTo>
                <a:cubicBezTo>
                  <a:pt x="5047285" y="735133"/>
                  <a:pt x="5035444" y="738447"/>
                  <a:pt x="5023240" y="742299"/>
                </a:cubicBezTo>
                <a:lnTo>
                  <a:pt x="5007406" y="747156"/>
                </a:lnTo>
                <a:lnTo>
                  <a:pt x="4995851" y="746560"/>
                </a:lnTo>
                <a:cubicBezTo>
                  <a:pt x="4991224" y="747463"/>
                  <a:pt x="4986919" y="747840"/>
                  <a:pt x="4983107" y="748274"/>
                </a:cubicBezTo>
                <a:lnTo>
                  <a:pt x="4973068" y="750600"/>
                </a:lnTo>
                <a:lnTo>
                  <a:pt x="4967642" y="756164"/>
                </a:lnTo>
                <a:lnTo>
                  <a:pt x="4958938" y="756308"/>
                </a:lnTo>
                <a:lnTo>
                  <a:pt x="4949594" y="761504"/>
                </a:lnTo>
                <a:lnTo>
                  <a:pt x="4947761" y="759559"/>
                </a:lnTo>
                <a:lnTo>
                  <a:pt x="4939683" y="757589"/>
                </a:lnTo>
                <a:lnTo>
                  <a:pt x="4905733" y="776774"/>
                </a:lnTo>
                <a:cubicBezTo>
                  <a:pt x="4896707" y="781329"/>
                  <a:pt x="4889057" y="783325"/>
                  <a:pt x="4885524" y="784914"/>
                </a:cubicBezTo>
                <a:lnTo>
                  <a:pt x="4884537" y="786309"/>
                </a:lnTo>
                <a:lnTo>
                  <a:pt x="4863207" y="792997"/>
                </a:lnTo>
                <a:lnTo>
                  <a:pt x="4857388" y="798678"/>
                </a:lnTo>
                <a:cubicBezTo>
                  <a:pt x="4843193" y="806581"/>
                  <a:pt x="4824167" y="805577"/>
                  <a:pt x="4816499" y="818246"/>
                </a:cubicBezTo>
                <a:cubicBezTo>
                  <a:pt x="4812647" y="821244"/>
                  <a:pt x="4808821" y="822962"/>
                  <a:pt x="4805033" y="823877"/>
                </a:cubicBezTo>
                <a:lnTo>
                  <a:pt x="4794341" y="824641"/>
                </a:lnTo>
                <a:lnTo>
                  <a:pt x="4791139" y="821265"/>
                </a:lnTo>
                <a:lnTo>
                  <a:pt x="4784697" y="823709"/>
                </a:lnTo>
                <a:lnTo>
                  <a:pt x="4782810" y="823507"/>
                </a:lnTo>
                <a:cubicBezTo>
                  <a:pt x="4779205" y="823102"/>
                  <a:pt x="4775651" y="822843"/>
                  <a:pt x="4772164" y="823203"/>
                </a:cubicBezTo>
                <a:cubicBezTo>
                  <a:pt x="4777656" y="842476"/>
                  <a:pt x="4743396" y="829438"/>
                  <a:pt x="4753756" y="843711"/>
                </a:cubicBezTo>
                <a:cubicBezTo>
                  <a:pt x="4735544" y="849041"/>
                  <a:pt x="4750178" y="861228"/>
                  <a:pt x="4727551" y="851537"/>
                </a:cubicBezTo>
                <a:cubicBezTo>
                  <a:pt x="4699946" y="874427"/>
                  <a:pt x="4652821" y="902023"/>
                  <a:pt x="4631760" y="932126"/>
                </a:cubicBezTo>
                <a:cubicBezTo>
                  <a:pt x="4606537" y="943038"/>
                  <a:pt x="4602512" y="938987"/>
                  <a:pt x="4584082" y="949940"/>
                </a:cubicBezTo>
                <a:cubicBezTo>
                  <a:pt x="4584818" y="973908"/>
                  <a:pt x="4539784" y="951314"/>
                  <a:pt x="4523312" y="974005"/>
                </a:cubicBezTo>
                <a:lnTo>
                  <a:pt x="4463504" y="996548"/>
                </a:lnTo>
                <a:lnTo>
                  <a:pt x="4452680" y="1008042"/>
                </a:lnTo>
                <a:lnTo>
                  <a:pt x="4445284" y="1009976"/>
                </a:lnTo>
                <a:lnTo>
                  <a:pt x="4407084" y="1025274"/>
                </a:lnTo>
                <a:lnTo>
                  <a:pt x="4398766" y="1022420"/>
                </a:lnTo>
                <a:lnTo>
                  <a:pt x="4397057" y="1020283"/>
                </a:lnTo>
                <a:lnTo>
                  <a:pt x="4386552" y="1024409"/>
                </a:lnTo>
                <a:lnTo>
                  <a:pt x="4377324" y="1023587"/>
                </a:lnTo>
                <a:lnTo>
                  <a:pt x="4370923" y="1028513"/>
                </a:lnTo>
                <a:lnTo>
                  <a:pt x="4360023" y="1029711"/>
                </a:lnTo>
                <a:cubicBezTo>
                  <a:pt x="4355937" y="1029719"/>
                  <a:pt x="4351336" y="1029614"/>
                  <a:pt x="4346335" y="1029999"/>
                </a:cubicBezTo>
                <a:lnTo>
                  <a:pt x="4334175" y="1028124"/>
                </a:lnTo>
                <a:lnTo>
                  <a:pt x="4316842" y="1031192"/>
                </a:lnTo>
                <a:cubicBezTo>
                  <a:pt x="4303471" y="1033665"/>
                  <a:pt x="4290547" y="1035645"/>
                  <a:pt x="4277163" y="1035732"/>
                </a:cubicBezTo>
                <a:cubicBezTo>
                  <a:pt x="4267809" y="1040481"/>
                  <a:pt x="4258392" y="1043112"/>
                  <a:pt x="4247171" y="1039212"/>
                </a:cubicBezTo>
                <a:cubicBezTo>
                  <a:pt x="4219321" y="1044529"/>
                  <a:pt x="4214817" y="1052707"/>
                  <a:pt x="4194968" y="1049296"/>
                </a:cubicBezTo>
                <a:cubicBezTo>
                  <a:pt x="4190926" y="1053911"/>
                  <a:pt x="4187967" y="1056500"/>
                  <a:pt x="4185496" y="1057811"/>
                </a:cubicBezTo>
                <a:cubicBezTo>
                  <a:pt x="4178081" y="1061743"/>
                  <a:pt x="4175081" y="1054170"/>
                  <a:pt x="4160588" y="1055289"/>
                </a:cubicBezTo>
                <a:cubicBezTo>
                  <a:pt x="4144737" y="1055386"/>
                  <a:pt x="4168066" y="1044910"/>
                  <a:pt x="4153601" y="1046911"/>
                </a:cubicBezTo>
                <a:cubicBezTo>
                  <a:pt x="4140408" y="1053461"/>
                  <a:pt x="4134952" y="1042305"/>
                  <a:pt x="4121597" y="1049768"/>
                </a:cubicBezTo>
                <a:cubicBezTo>
                  <a:pt x="4130078" y="1057306"/>
                  <a:pt x="4089547" y="1054328"/>
                  <a:pt x="4092519" y="1061793"/>
                </a:cubicBezTo>
                <a:cubicBezTo>
                  <a:pt x="4073305" y="1054083"/>
                  <a:pt x="4073723" y="1068186"/>
                  <a:pt x="4054082" y="1068526"/>
                </a:cubicBezTo>
                <a:cubicBezTo>
                  <a:pt x="4043475" y="1066267"/>
                  <a:pt x="4037035" y="1066795"/>
                  <a:pt x="4031133" y="1072650"/>
                </a:cubicBezTo>
                <a:cubicBezTo>
                  <a:pt x="3981712" y="1061225"/>
                  <a:pt x="4007226" y="1076435"/>
                  <a:pt x="3966873" y="1076267"/>
                </a:cubicBezTo>
                <a:lnTo>
                  <a:pt x="3963573" y="1076172"/>
                </a:lnTo>
                <a:lnTo>
                  <a:pt x="3952740" y="1081643"/>
                </a:lnTo>
                <a:cubicBezTo>
                  <a:pt x="3952588" y="1082109"/>
                  <a:pt x="3952435" y="1082575"/>
                  <a:pt x="3952284" y="1083043"/>
                </a:cubicBezTo>
                <a:lnTo>
                  <a:pt x="3912008" y="1080346"/>
                </a:lnTo>
                <a:lnTo>
                  <a:pt x="3907178" y="1082452"/>
                </a:lnTo>
                <a:lnTo>
                  <a:pt x="3880262" y="1077541"/>
                </a:lnTo>
                <a:lnTo>
                  <a:pt x="3866711" y="1076684"/>
                </a:lnTo>
                <a:lnTo>
                  <a:pt x="3842517" y="1073470"/>
                </a:lnTo>
                <a:lnTo>
                  <a:pt x="3840538" y="1074837"/>
                </a:lnTo>
                <a:lnTo>
                  <a:pt x="3835745" y="1073596"/>
                </a:lnTo>
                <a:lnTo>
                  <a:pt x="3832245" y="1075205"/>
                </a:lnTo>
                <a:lnTo>
                  <a:pt x="3828256" y="1074786"/>
                </a:lnTo>
                <a:cubicBezTo>
                  <a:pt x="3820644" y="1075794"/>
                  <a:pt x="3795021" y="1080386"/>
                  <a:pt x="3786574" y="1081253"/>
                </a:cubicBezTo>
                <a:lnTo>
                  <a:pt x="3777568" y="1079989"/>
                </a:lnTo>
                <a:lnTo>
                  <a:pt x="3770769" y="1084796"/>
                </a:lnTo>
                <a:lnTo>
                  <a:pt x="3742056" y="1086062"/>
                </a:lnTo>
                <a:lnTo>
                  <a:pt x="3732135" y="1082300"/>
                </a:lnTo>
                <a:lnTo>
                  <a:pt x="3722961" y="1079602"/>
                </a:lnTo>
                <a:lnTo>
                  <a:pt x="3721773" y="1079610"/>
                </a:lnTo>
                <a:lnTo>
                  <a:pt x="3709837" y="1079694"/>
                </a:lnTo>
                <a:lnTo>
                  <a:pt x="3687629" y="1079849"/>
                </a:lnTo>
                <a:cubicBezTo>
                  <a:pt x="3673456" y="1080105"/>
                  <a:pt x="3659080" y="1080912"/>
                  <a:pt x="3644574" y="1083439"/>
                </a:cubicBezTo>
                <a:cubicBezTo>
                  <a:pt x="3589095" y="1070946"/>
                  <a:pt x="3593887" y="1069803"/>
                  <a:pt x="3547156" y="1066356"/>
                </a:cubicBezTo>
                <a:cubicBezTo>
                  <a:pt x="3524419" y="1052844"/>
                  <a:pt x="3435948" y="1076852"/>
                  <a:pt x="3408831" y="1075438"/>
                </a:cubicBezTo>
                <a:cubicBezTo>
                  <a:pt x="3341934" y="1084022"/>
                  <a:pt x="3199862" y="1123979"/>
                  <a:pt x="3114039" y="1109327"/>
                </a:cubicBezTo>
                <a:cubicBezTo>
                  <a:pt x="3092859" y="1111484"/>
                  <a:pt x="3063890" y="1116528"/>
                  <a:pt x="3051319" y="1116688"/>
                </a:cubicBezTo>
                <a:lnTo>
                  <a:pt x="3010058" y="1118821"/>
                </a:lnTo>
                <a:lnTo>
                  <a:pt x="2941155" y="1141827"/>
                </a:lnTo>
                <a:cubicBezTo>
                  <a:pt x="2906040" y="1127149"/>
                  <a:pt x="2906331" y="1144134"/>
                  <a:pt x="2862733" y="1149849"/>
                </a:cubicBezTo>
                <a:cubicBezTo>
                  <a:pt x="2846732" y="1145242"/>
                  <a:pt x="2772044" y="1145386"/>
                  <a:pt x="2762853" y="1155888"/>
                </a:cubicBezTo>
                <a:cubicBezTo>
                  <a:pt x="2752600" y="1158438"/>
                  <a:pt x="2740554" y="1155224"/>
                  <a:pt x="2735957" y="1166296"/>
                </a:cubicBezTo>
                <a:cubicBezTo>
                  <a:pt x="2728293" y="1179691"/>
                  <a:pt x="2692123" y="1160594"/>
                  <a:pt x="2697453" y="1175920"/>
                </a:cubicBezTo>
                <a:cubicBezTo>
                  <a:pt x="2671775" y="1162864"/>
                  <a:pt x="2651911" y="1191050"/>
                  <a:pt x="2630587" y="1198561"/>
                </a:cubicBezTo>
                <a:cubicBezTo>
                  <a:pt x="2610325" y="1198229"/>
                  <a:pt x="2600793" y="1205603"/>
                  <a:pt x="2554087" y="1210615"/>
                </a:cubicBezTo>
                <a:cubicBezTo>
                  <a:pt x="2531792" y="1195398"/>
                  <a:pt x="2507411" y="1222739"/>
                  <a:pt x="2466063" y="1202949"/>
                </a:cubicBezTo>
                <a:cubicBezTo>
                  <a:pt x="2464801" y="1205165"/>
                  <a:pt x="2452486" y="1203160"/>
                  <a:pt x="2417946" y="1202719"/>
                </a:cubicBezTo>
                <a:cubicBezTo>
                  <a:pt x="2383405" y="1202277"/>
                  <a:pt x="2310873" y="1202063"/>
                  <a:pt x="2258819" y="1200304"/>
                </a:cubicBezTo>
                <a:cubicBezTo>
                  <a:pt x="2199732" y="1200698"/>
                  <a:pt x="2226373" y="1222055"/>
                  <a:pt x="2148771" y="1198564"/>
                </a:cubicBezTo>
                <a:cubicBezTo>
                  <a:pt x="2142871" y="1211179"/>
                  <a:pt x="2133698" y="1212428"/>
                  <a:pt x="2117137" y="1207800"/>
                </a:cubicBezTo>
                <a:cubicBezTo>
                  <a:pt x="2088573" y="1208890"/>
                  <a:pt x="2095766" y="1239016"/>
                  <a:pt x="2064067" y="1222897"/>
                </a:cubicBezTo>
                <a:cubicBezTo>
                  <a:pt x="2043442" y="1230104"/>
                  <a:pt x="2024354" y="1222318"/>
                  <a:pt x="2011154" y="1227589"/>
                </a:cubicBezTo>
                <a:lnTo>
                  <a:pt x="1967562" y="1238053"/>
                </a:lnTo>
                <a:cubicBezTo>
                  <a:pt x="1943445" y="1241153"/>
                  <a:pt x="1936681" y="1218694"/>
                  <a:pt x="1925305" y="1239652"/>
                </a:cubicBezTo>
                <a:lnTo>
                  <a:pt x="1903633" y="1234971"/>
                </a:lnTo>
                <a:lnTo>
                  <a:pt x="1878608" y="1229903"/>
                </a:lnTo>
                <a:cubicBezTo>
                  <a:pt x="1865432" y="1226444"/>
                  <a:pt x="1871623" y="1230353"/>
                  <a:pt x="1843617" y="1224887"/>
                </a:cubicBezTo>
                <a:cubicBezTo>
                  <a:pt x="1825673" y="1239930"/>
                  <a:pt x="1796410" y="1228866"/>
                  <a:pt x="1749265" y="1228560"/>
                </a:cubicBezTo>
                <a:lnTo>
                  <a:pt x="1650050" y="1231064"/>
                </a:lnTo>
                <a:lnTo>
                  <a:pt x="1625906" y="1240466"/>
                </a:lnTo>
                <a:cubicBezTo>
                  <a:pt x="1625817" y="1241492"/>
                  <a:pt x="1625727" y="1242517"/>
                  <a:pt x="1625638" y="1243542"/>
                </a:cubicBezTo>
                <a:lnTo>
                  <a:pt x="1621994" y="1248302"/>
                </a:lnTo>
                <a:lnTo>
                  <a:pt x="1615654" y="1259137"/>
                </a:lnTo>
                <a:lnTo>
                  <a:pt x="1602888" y="1274010"/>
                </a:lnTo>
                <a:lnTo>
                  <a:pt x="1602366" y="1273557"/>
                </a:lnTo>
                <a:cubicBezTo>
                  <a:pt x="1600947" y="1272861"/>
                  <a:pt x="1599436" y="1272961"/>
                  <a:pt x="1597689" y="1274721"/>
                </a:cubicBezTo>
                <a:cubicBezTo>
                  <a:pt x="1591684" y="1275620"/>
                  <a:pt x="1573440" y="1275786"/>
                  <a:pt x="1566332" y="1278948"/>
                </a:cubicBezTo>
                <a:cubicBezTo>
                  <a:pt x="1562852" y="1283954"/>
                  <a:pt x="1559075" y="1288927"/>
                  <a:pt x="1555040" y="1293696"/>
                </a:cubicBezTo>
                <a:lnTo>
                  <a:pt x="1552558" y="1296317"/>
                </a:lnTo>
                <a:lnTo>
                  <a:pt x="1552423" y="1296224"/>
                </a:lnTo>
                <a:cubicBezTo>
                  <a:pt x="1551698" y="1296488"/>
                  <a:pt x="1550811" y="1297233"/>
                  <a:pt x="1549631" y="1298702"/>
                </a:cubicBezTo>
                <a:lnTo>
                  <a:pt x="1518013" y="1301677"/>
                </a:lnTo>
                <a:cubicBezTo>
                  <a:pt x="1503101" y="1308697"/>
                  <a:pt x="1491274" y="1300153"/>
                  <a:pt x="1479156" y="1316098"/>
                </a:cubicBezTo>
                <a:cubicBezTo>
                  <a:pt x="1465186" y="1322615"/>
                  <a:pt x="1452185" y="1322947"/>
                  <a:pt x="1441079" y="1332684"/>
                </a:cubicBezTo>
                <a:cubicBezTo>
                  <a:pt x="1435555" y="1330684"/>
                  <a:pt x="1430746" y="1331145"/>
                  <a:pt x="1427483" y="1339810"/>
                </a:cubicBezTo>
                <a:cubicBezTo>
                  <a:pt x="1414128" y="1344023"/>
                  <a:pt x="1409403" y="1336269"/>
                  <a:pt x="1402408" y="1347572"/>
                </a:cubicBezTo>
                <a:cubicBezTo>
                  <a:pt x="1392551" y="1336117"/>
                  <a:pt x="1393098" y="1342070"/>
                  <a:pt x="1390401" y="1348064"/>
                </a:cubicBezTo>
                <a:lnTo>
                  <a:pt x="1389965" y="1348612"/>
                </a:lnTo>
                <a:lnTo>
                  <a:pt x="1388601" y="1346953"/>
                </a:lnTo>
                <a:lnTo>
                  <a:pt x="1380844" y="1350384"/>
                </a:lnTo>
                <a:lnTo>
                  <a:pt x="1378861" y="1352221"/>
                </a:lnTo>
                <a:cubicBezTo>
                  <a:pt x="1377460" y="1353281"/>
                  <a:pt x="1376483" y="1353720"/>
                  <a:pt x="1375758" y="1353731"/>
                </a:cubicBezTo>
                <a:lnTo>
                  <a:pt x="1375650" y="1353592"/>
                </a:lnTo>
                <a:lnTo>
                  <a:pt x="1372804" y="1355351"/>
                </a:lnTo>
                <a:cubicBezTo>
                  <a:pt x="1368066" y="1358724"/>
                  <a:pt x="1363523" y="1362386"/>
                  <a:pt x="1359249" y="1366189"/>
                </a:cubicBezTo>
                <a:cubicBezTo>
                  <a:pt x="1355111" y="1360199"/>
                  <a:pt x="1345759" y="1369902"/>
                  <a:pt x="1340780" y="1366894"/>
                </a:cubicBezTo>
                <a:lnTo>
                  <a:pt x="1337816" y="1359128"/>
                </a:lnTo>
                <a:lnTo>
                  <a:pt x="1335560" y="1360910"/>
                </a:lnTo>
                <a:lnTo>
                  <a:pt x="1331292" y="1365723"/>
                </a:lnTo>
                <a:cubicBezTo>
                  <a:pt x="1330626" y="1366376"/>
                  <a:pt x="1330143" y="1366473"/>
                  <a:pt x="1329826" y="1365581"/>
                </a:cubicBezTo>
                <a:cubicBezTo>
                  <a:pt x="1327198" y="1366438"/>
                  <a:pt x="1318609" y="1370320"/>
                  <a:pt x="1315524" y="1370869"/>
                </a:cubicBezTo>
                <a:lnTo>
                  <a:pt x="1311310" y="1368878"/>
                </a:lnTo>
                <a:lnTo>
                  <a:pt x="1309448" y="1368851"/>
                </a:lnTo>
                <a:lnTo>
                  <a:pt x="1301298" y="1377498"/>
                </a:lnTo>
                <a:lnTo>
                  <a:pt x="1296925" y="1380996"/>
                </a:lnTo>
                <a:lnTo>
                  <a:pt x="1269267" y="1411589"/>
                </a:lnTo>
                <a:lnTo>
                  <a:pt x="1221707" y="1427353"/>
                </a:lnTo>
                <a:cubicBezTo>
                  <a:pt x="1207203" y="1448075"/>
                  <a:pt x="1174765" y="1420621"/>
                  <a:pt x="1173283" y="1444522"/>
                </a:cubicBezTo>
                <a:cubicBezTo>
                  <a:pt x="1158285" y="1453361"/>
                  <a:pt x="1155560" y="1448889"/>
                  <a:pt x="1135382" y="1456933"/>
                </a:cubicBezTo>
                <a:cubicBezTo>
                  <a:pt x="1116745" y="1484511"/>
                  <a:pt x="1078431" y="1506705"/>
                  <a:pt x="1055416" y="1526389"/>
                </a:cubicBezTo>
                <a:cubicBezTo>
                  <a:pt x="1038974" y="1514246"/>
                  <a:pt x="1049103" y="1527982"/>
                  <a:pt x="1034752" y="1531257"/>
                </a:cubicBezTo>
                <a:cubicBezTo>
                  <a:pt x="1041441" y="1546591"/>
                  <a:pt x="1016408" y="1529831"/>
                  <a:pt x="1018956" y="1549595"/>
                </a:cubicBezTo>
                <a:cubicBezTo>
                  <a:pt x="1016264" y="1549565"/>
                  <a:pt x="1013575" y="1548913"/>
                  <a:pt x="1010858" y="1548110"/>
                </a:cubicBezTo>
                <a:lnTo>
                  <a:pt x="1009435" y="1547700"/>
                </a:lnTo>
                <a:lnTo>
                  <a:pt x="1004312" y="1549413"/>
                </a:lnTo>
                <a:lnTo>
                  <a:pt x="1002155" y="1545703"/>
                </a:lnTo>
                <a:lnTo>
                  <a:pt x="993932" y="1545275"/>
                </a:lnTo>
                <a:cubicBezTo>
                  <a:pt x="990963" y="1545764"/>
                  <a:pt x="987897" y="1547047"/>
                  <a:pt x="984702" y="1549599"/>
                </a:cubicBezTo>
                <a:cubicBezTo>
                  <a:pt x="977771" y="1561338"/>
                  <a:pt x="963339" y="1558228"/>
                  <a:pt x="951832" y="1564506"/>
                </a:cubicBezTo>
                <a:lnTo>
                  <a:pt x="946909" y="1569506"/>
                </a:lnTo>
                <a:lnTo>
                  <a:pt x="930061" y="1573784"/>
                </a:lnTo>
                <a:lnTo>
                  <a:pt x="929189" y="1575061"/>
                </a:lnTo>
                <a:cubicBezTo>
                  <a:pt x="926358" y="1576248"/>
                  <a:pt x="920350" y="1577383"/>
                  <a:pt x="913074" y="1580907"/>
                </a:cubicBezTo>
                <a:lnTo>
                  <a:pt x="885532" y="1596205"/>
                </a:lnTo>
                <a:lnTo>
                  <a:pt x="879535" y="1593350"/>
                </a:lnTo>
                <a:lnTo>
                  <a:pt x="878302" y="1591213"/>
                </a:lnTo>
                <a:lnTo>
                  <a:pt x="870728" y="1595340"/>
                </a:lnTo>
                <a:lnTo>
                  <a:pt x="864075" y="1594517"/>
                </a:lnTo>
                <a:lnTo>
                  <a:pt x="859460" y="1599444"/>
                </a:lnTo>
                <a:lnTo>
                  <a:pt x="851601" y="1600641"/>
                </a:lnTo>
                <a:cubicBezTo>
                  <a:pt x="848654" y="1600649"/>
                  <a:pt x="845337" y="1600545"/>
                  <a:pt x="841730" y="1600929"/>
                </a:cubicBezTo>
                <a:lnTo>
                  <a:pt x="832963" y="1599055"/>
                </a:lnTo>
                <a:lnTo>
                  <a:pt x="820466" y="1602123"/>
                </a:lnTo>
                <a:cubicBezTo>
                  <a:pt x="810825" y="1604596"/>
                  <a:pt x="801507" y="1606575"/>
                  <a:pt x="791859" y="1606663"/>
                </a:cubicBezTo>
                <a:cubicBezTo>
                  <a:pt x="785113" y="1611411"/>
                  <a:pt x="778324" y="1614043"/>
                  <a:pt x="770233" y="1610142"/>
                </a:cubicBezTo>
                <a:cubicBezTo>
                  <a:pt x="750154" y="1615459"/>
                  <a:pt x="746906" y="1623638"/>
                  <a:pt x="732594" y="1620226"/>
                </a:cubicBezTo>
                <a:cubicBezTo>
                  <a:pt x="729681" y="1624842"/>
                  <a:pt x="727547" y="1627431"/>
                  <a:pt x="725765" y="1628741"/>
                </a:cubicBezTo>
                <a:cubicBezTo>
                  <a:pt x="720419" y="1632674"/>
                  <a:pt x="718256" y="1625100"/>
                  <a:pt x="707807" y="1626219"/>
                </a:cubicBezTo>
                <a:cubicBezTo>
                  <a:pt x="696378" y="1626316"/>
                  <a:pt x="713198" y="1615841"/>
                  <a:pt x="702769" y="1617842"/>
                </a:cubicBezTo>
                <a:cubicBezTo>
                  <a:pt x="693256" y="1624391"/>
                  <a:pt x="689323" y="1613235"/>
                  <a:pt x="679694" y="1620699"/>
                </a:cubicBezTo>
                <a:cubicBezTo>
                  <a:pt x="685809" y="1628237"/>
                  <a:pt x="656585" y="1625258"/>
                  <a:pt x="658729" y="1632723"/>
                </a:cubicBezTo>
                <a:cubicBezTo>
                  <a:pt x="644875" y="1625014"/>
                  <a:pt x="645176" y="1639116"/>
                  <a:pt x="631015" y="1639457"/>
                </a:cubicBezTo>
                <a:cubicBezTo>
                  <a:pt x="623368" y="1637197"/>
                  <a:pt x="618725" y="1637726"/>
                  <a:pt x="614469" y="1643580"/>
                </a:cubicBezTo>
                <a:cubicBezTo>
                  <a:pt x="578836" y="1632156"/>
                  <a:pt x="597232" y="1647365"/>
                  <a:pt x="568137" y="1647197"/>
                </a:cubicBezTo>
                <a:lnTo>
                  <a:pt x="565757" y="1647102"/>
                </a:lnTo>
                <a:lnTo>
                  <a:pt x="557947" y="1652573"/>
                </a:lnTo>
                <a:cubicBezTo>
                  <a:pt x="557837" y="1653040"/>
                  <a:pt x="557727" y="1653506"/>
                  <a:pt x="557617" y="1653973"/>
                </a:cubicBezTo>
                <a:lnTo>
                  <a:pt x="528578" y="1651276"/>
                </a:lnTo>
                <a:lnTo>
                  <a:pt x="525096" y="1653383"/>
                </a:lnTo>
                <a:lnTo>
                  <a:pt x="505689" y="1648471"/>
                </a:lnTo>
                <a:lnTo>
                  <a:pt x="495919" y="1647615"/>
                </a:lnTo>
                <a:lnTo>
                  <a:pt x="478476" y="1644401"/>
                </a:lnTo>
                <a:lnTo>
                  <a:pt x="477049" y="1645767"/>
                </a:lnTo>
                <a:lnTo>
                  <a:pt x="473592" y="1644526"/>
                </a:lnTo>
                <a:lnTo>
                  <a:pt x="471069" y="1646136"/>
                </a:lnTo>
                <a:lnTo>
                  <a:pt x="468193" y="1645716"/>
                </a:lnTo>
                <a:cubicBezTo>
                  <a:pt x="462704" y="1646724"/>
                  <a:pt x="444230" y="1651316"/>
                  <a:pt x="438139" y="1652183"/>
                </a:cubicBezTo>
                <a:lnTo>
                  <a:pt x="431647" y="1650919"/>
                </a:lnTo>
                <a:lnTo>
                  <a:pt x="426745" y="1655727"/>
                </a:lnTo>
                <a:lnTo>
                  <a:pt x="406042" y="1656992"/>
                </a:lnTo>
                <a:lnTo>
                  <a:pt x="398889" y="1653230"/>
                </a:lnTo>
                <a:lnTo>
                  <a:pt x="392275" y="1650533"/>
                </a:lnTo>
                <a:lnTo>
                  <a:pt x="391417" y="1650540"/>
                </a:lnTo>
                <a:lnTo>
                  <a:pt x="382811" y="1650624"/>
                </a:lnTo>
                <a:lnTo>
                  <a:pt x="366800" y="1650779"/>
                </a:lnTo>
                <a:cubicBezTo>
                  <a:pt x="356581" y="1651035"/>
                  <a:pt x="346216" y="1651842"/>
                  <a:pt x="335757" y="1654369"/>
                </a:cubicBezTo>
                <a:cubicBezTo>
                  <a:pt x="295757" y="1641876"/>
                  <a:pt x="299211" y="1640734"/>
                  <a:pt x="265518" y="1637286"/>
                </a:cubicBezTo>
                <a:cubicBezTo>
                  <a:pt x="249125" y="1623774"/>
                  <a:pt x="185336" y="1647782"/>
                  <a:pt x="165785" y="1646368"/>
                </a:cubicBezTo>
                <a:cubicBezTo>
                  <a:pt x="129610" y="1652806"/>
                  <a:pt x="62947" y="1676892"/>
                  <a:pt x="5771" y="1682351"/>
                </a:cubicBezTo>
                <a:lnTo>
                  <a:pt x="0" y="1682121"/>
                </a:lnTo>
                <a:lnTo>
                  <a:pt x="0" y="208540"/>
                </a:lnTo>
                <a:lnTo>
                  <a:pt x="1" y="20854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5215855" y="609600"/>
            <a:ext cx="5982131" cy="1189220"/>
          </a:xfrm>
        </p:spPr>
        <p:txBody>
          <a:bodyPr>
            <a:normAutofit/>
          </a:bodyPr>
          <a:lstStyle/>
          <a:p>
            <a:r>
              <a:rPr lang="en-US" sz="2000" dirty="0">
                <a:latin typeface="+mn-lt"/>
              </a:rPr>
              <a:t>Method Requirement:</a:t>
            </a:r>
            <a:br>
              <a:rPr lang="en-US" sz="2100" b="1" dirty="0"/>
            </a:br>
            <a:r>
              <a:rPr lang="en-US" sz="2800" b="1" dirty="0">
                <a:solidFill>
                  <a:schemeClr val="accent1">
                    <a:lumMod val="75000"/>
                  </a:schemeClr>
                </a:solidFill>
                <a:latin typeface="+mn-lt"/>
              </a:rPr>
              <a:t>Other Governmental Publications </a:t>
            </a:r>
            <a:br>
              <a:rPr lang="en-US" sz="2800" b="1" dirty="0"/>
            </a:br>
            <a:endParaRPr lang="en-US" sz="2100" dirty="0"/>
          </a:p>
        </p:txBody>
      </p:sp>
      <p:sp>
        <p:nvSpPr>
          <p:cNvPr id="14" name="Freeform: Shape 13">
            <a:extLst>
              <a:ext uri="{FF2B5EF4-FFF2-40B4-BE49-F238E27FC236}">
                <a16:creationId xmlns:a16="http://schemas.microsoft.com/office/drawing/2014/main" id="{048EB4C9-ACAF-4CCA-BA6E-9314431923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5753" y="6027658"/>
            <a:ext cx="7906247" cy="830343"/>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134285 w 6884912"/>
              <a:gd name="connsiteY78" fmla="*/ 235592 h 1161397"/>
              <a:gd name="connsiteX79" fmla="*/ 4220717 w 6884912"/>
              <a:gd name="connsiteY79" fmla="*/ 192946 h 1161397"/>
              <a:gd name="connsiteX80" fmla="*/ 4228802 w 6884912"/>
              <a:gd name="connsiteY80" fmla="*/ 201468 h 1161397"/>
              <a:gd name="connsiteX81" fmla="*/ 4289361 w 6884912"/>
              <a:gd name="connsiteY81" fmla="*/ 196642 h 1161397"/>
              <a:gd name="connsiteX82" fmla="*/ 4498913 w 6884912"/>
              <a:gd name="connsiteY82" fmla="*/ 118915 h 1161397"/>
              <a:gd name="connsiteX83" fmla="*/ 4617330 w 6884912"/>
              <a:gd name="connsiteY83" fmla="*/ 111163 h 1161397"/>
              <a:gd name="connsiteX84" fmla="*/ 4659778 w 6884912"/>
              <a:gd name="connsiteY84" fmla="*/ 118219 h 1161397"/>
              <a:gd name="connsiteX85" fmla="*/ 4730870 w 6884912"/>
              <a:gd name="connsiteY85" fmla="*/ 129432 h 1161397"/>
              <a:gd name="connsiteX86" fmla="*/ 4785037 w 6884912"/>
              <a:gd name="connsiteY86" fmla="*/ 161964 h 1161397"/>
              <a:gd name="connsiteX87" fmla="*/ 4844073 w 6884912"/>
              <a:gd name="connsiteY87" fmla="*/ 161768 h 1161397"/>
              <a:gd name="connsiteX88" fmla="*/ 4856454 w 6884912"/>
              <a:gd name="connsiteY88" fmla="*/ 130488 h 1161397"/>
              <a:gd name="connsiteX89" fmla="*/ 4920038 w 6884912"/>
              <a:gd name="connsiteY89" fmla="*/ 140418 h 1161397"/>
              <a:gd name="connsiteX90" fmla="*/ 5016639 w 6884912"/>
              <a:gd name="connsiteY90" fmla="*/ 158905 h 1161397"/>
              <a:gd name="connsiteX91" fmla="*/ 5072009 w 6884912"/>
              <a:gd name="connsiteY91" fmla="*/ 161502 h 1161397"/>
              <a:gd name="connsiteX92" fmla="*/ 5223626 w 6884912"/>
              <a:gd name="connsiteY92" fmla="*/ 177356 h 1161397"/>
              <a:gd name="connsiteX93" fmla="*/ 5375773 w 6884912"/>
              <a:gd name="connsiteY93" fmla="*/ 199913 h 1161397"/>
              <a:gd name="connsiteX94" fmla="*/ 5467502 w 6884912"/>
              <a:gd name="connsiteY94" fmla="*/ 250963 h 1161397"/>
              <a:gd name="connsiteX95" fmla="*/ 5592395 w 6884912"/>
              <a:gd name="connsiteY95" fmla="*/ 265434 h 1161397"/>
              <a:gd name="connsiteX96" fmla="*/ 5613532 w 6884912"/>
              <a:gd name="connsiteY96" fmla="*/ 273379 h 1161397"/>
              <a:gd name="connsiteX97" fmla="*/ 5642173 w 6884912"/>
              <a:gd name="connsiteY97" fmla="*/ 266904 h 1161397"/>
              <a:gd name="connsiteX98" fmla="*/ 5756910 w 6884912"/>
              <a:gd name="connsiteY98" fmla="*/ 239211 h 1161397"/>
              <a:gd name="connsiteX99" fmla="*/ 5846667 w 6884912"/>
              <a:gd name="connsiteY99" fmla="*/ 201786 h 1161397"/>
              <a:gd name="connsiteX100" fmla="*/ 5960732 w 6884912"/>
              <a:gd name="connsiteY100" fmla="*/ 220708 h 1161397"/>
              <a:gd name="connsiteX101" fmla="*/ 6029542 w 6884912"/>
              <a:gd name="connsiteY101" fmla="*/ 210339 h 1161397"/>
              <a:gd name="connsiteX102" fmla="*/ 6141123 w 6884912"/>
              <a:gd name="connsiteY102" fmla="*/ 159923 h 1161397"/>
              <a:gd name="connsiteX103" fmla="*/ 6290640 w 6884912"/>
              <a:gd name="connsiteY103" fmla="*/ 167441 h 1161397"/>
              <a:gd name="connsiteX104" fmla="*/ 6322806 w 6884912"/>
              <a:gd name="connsiteY104" fmla="*/ 213293 h 1161397"/>
              <a:gd name="connsiteX105" fmla="*/ 6364914 w 6884912"/>
              <a:gd name="connsiteY105" fmla="*/ 240140 h 1161397"/>
              <a:gd name="connsiteX106" fmla="*/ 6380420 w 6884912"/>
              <a:gd name="connsiteY106" fmla="*/ 173195 h 1161397"/>
              <a:gd name="connsiteX107" fmla="*/ 6507891 w 6884912"/>
              <a:gd name="connsiteY107" fmla="*/ 118474 h 1161397"/>
              <a:gd name="connsiteX108" fmla="*/ 6571807 w 6884912"/>
              <a:gd name="connsiteY108" fmla="*/ 98636 h 1161397"/>
              <a:gd name="connsiteX109" fmla="*/ 6671880 w 6884912"/>
              <a:gd name="connsiteY109" fmla="*/ 82931 h 1161397"/>
              <a:gd name="connsiteX110" fmla="*/ 6702266 w 6884912"/>
              <a:gd name="connsiteY110" fmla="*/ 75470 h 1161397"/>
              <a:gd name="connsiteX111" fmla="*/ 6845802 w 6884912"/>
              <a:gd name="connsiteY111" fmla="*/ 24496 h 1161397"/>
              <a:gd name="connsiteX112" fmla="*/ 6884912 w 6884912"/>
              <a:gd name="connsiteY11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64914 w 6884912"/>
              <a:gd name="connsiteY104" fmla="*/ 240140 h 1161397"/>
              <a:gd name="connsiteX105" fmla="*/ 6380420 w 6884912"/>
              <a:gd name="connsiteY105" fmla="*/ 173195 h 1161397"/>
              <a:gd name="connsiteX106" fmla="*/ 6507891 w 6884912"/>
              <a:gd name="connsiteY106" fmla="*/ 118474 h 1161397"/>
              <a:gd name="connsiteX107" fmla="*/ 6571807 w 6884912"/>
              <a:gd name="connsiteY107" fmla="*/ 98636 h 1161397"/>
              <a:gd name="connsiteX108" fmla="*/ 6671880 w 6884912"/>
              <a:gd name="connsiteY108" fmla="*/ 82931 h 1161397"/>
              <a:gd name="connsiteX109" fmla="*/ 6702266 w 6884912"/>
              <a:gd name="connsiteY109" fmla="*/ 75470 h 1161397"/>
              <a:gd name="connsiteX110" fmla="*/ 6845802 w 6884912"/>
              <a:gd name="connsiteY110" fmla="*/ 24496 h 1161397"/>
              <a:gd name="connsiteX111" fmla="*/ 6884912 w 6884912"/>
              <a:gd name="connsiteY11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287859 w 6884912"/>
              <a:gd name="connsiteY60" fmla="*/ 287558 h 1161397"/>
              <a:gd name="connsiteX61" fmla="*/ 3510042 w 6884912"/>
              <a:gd name="connsiteY61" fmla="*/ 311820 h 1161397"/>
              <a:gd name="connsiteX62" fmla="*/ 3626773 w 6884912"/>
              <a:gd name="connsiteY62" fmla="*/ 290452 h 1161397"/>
              <a:gd name="connsiteX63" fmla="*/ 3666217 w 6884912"/>
              <a:gd name="connsiteY63" fmla="*/ 273255 h 1161397"/>
              <a:gd name="connsiteX64" fmla="*/ 3732427 w 6884912"/>
              <a:gd name="connsiteY64" fmla="*/ 245039 h 1161397"/>
              <a:gd name="connsiteX65" fmla="*/ 3777022 w 6884912"/>
              <a:gd name="connsiteY65" fmla="*/ 200276 h 1161397"/>
              <a:gd name="connsiteX66" fmla="*/ 3791246 w 6884912"/>
              <a:gd name="connsiteY66" fmla="*/ 189996 h 1161397"/>
              <a:gd name="connsiteX67" fmla="*/ 3819864 w 6884912"/>
              <a:gd name="connsiteY67" fmla="*/ 194605 h 1161397"/>
              <a:gd name="connsiteX68" fmla="*/ 3830398 w 6884912"/>
              <a:gd name="connsiteY68" fmla="*/ 188383 h 1161397"/>
              <a:gd name="connsiteX69" fmla="*/ 3834360 w 6884912"/>
              <a:gd name="connsiteY69" fmla="*/ 188992 h 1161397"/>
              <a:gd name="connsiteX70" fmla="*/ 3843715 w 6884912"/>
              <a:gd name="connsiteY70" fmla="*/ 188752 h 1161397"/>
              <a:gd name="connsiteX71" fmla="*/ 3842609 w 6884912"/>
              <a:gd name="connsiteY71" fmla="*/ 197386 h 1161397"/>
              <a:gd name="connsiteX72" fmla="*/ 3853961 w 6884912"/>
              <a:gd name="connsiteY72" fmla="*/ 213380 h 1161397"/>
              <a:gd name="connsiteX73" fmla="*/ 3907640 w 6884912"/>
              <a:gd name="connsiteY73" fmla="*/ 207568 h 1161397"/>
              <a:gd name="connsiteX74" fmla="*/ 3910449 w 6884912"/>
              <a:gd name="connsiteY74" fmla="*/ 197808 h 1161397"/>
              <a:gd name="connsiteX75" fmla="*/ 3917197 w 6884912"/>
              <a:gd name="connsiteY75" fmla="*/ 196121 h 1161397"/>
              <a:gd name="connsiteX76" fmla="*/ 3922400 w 6884912"/>
              <a:gd name="connsiteY76" fmla="*/ 205056 h 1161397"/>
              <a:gd name="connsiteX77" fmla="*/ 4013061 w 6884912"/>
              <a:gd name="connsiteY77" fmla="*/ 224874 h 1161397"/>
              <a:gd name="connsiteX78" fmla="*/ 4220717 w 6884912"/>
              <a:gd name="connsiteY78" fmla="*/ 192946 h 1161397"/>
              <a:gd name="connsiteX79" fmla="*/ 4228802 w 6884912"/>
              <a:gd name="connsiteY79" fmla="*/ 201468 h 1161397"/>
              <a:gd name="connsiteX80" fmla="*/ 4289361 w 6884912"/>
              <a:gd name="connsiteY80" fmla="*/ 196642 h 1161397"/>
              <a:gd name="connsiteX81" fmla="*/ 4498913 w 6884912"/>
              <a:gd name="connsiteY81" fmla="*/ 118915 h 1161397"/>
              <a:gd name="connsiteX82" fmla="*/ 4617330 w 6884912"/>
              <a:gd name="connsiteY82" fmla="*/ 111163 h 1161397"/>
              <a:gd name="connsiteX83" fmla="*/ 4659778 w 6884912"/>
              <a:gd name="connsiteY83" fmla="*/ 118219 h 1161397"/>
              <a:gd name="connsiteX84" fmla="*/ 4730870 w 6884912"/>
              <a:gd name="connsiteY84" fmla="*/ 129432 h 1161397"/>
              <a:gd name="connsiteX85" fmla="*/ 4785037 w 6884912"/>
              <a:gd name="connsiteY85" fmla="*/ 161964 h 1161397"/>
              <a:gd name="connsiteX86" fmla="*/ 4844073 w 6884912"/>
              <a:gd name="connsiteY86" fmla="*/ 161768 h 1161397"/>
              <a:gd name="connsiteX87" fmla="*/ 4856454 w 6884912"/>
              <a:gd name="connsiteY87" fmla="*/ 130488 h 1161397"/>
              <a:gd name="connsiteX88" fmla="*/ 4920038 w 6884912"/>
              <a:gd name="connsiteY88" fmla="*/ 140418 h 1161397"/>
              <a:gd name="connsiteX89" fmla="*/ 5016639 w 6884912"/>
              <a:gd name="connsiteY89" fmla="*/ 158905 h 1161397"/>
              <a:gd name="connsiteX90" fmla="*/ 5072009 w 6884912"/>
              <a:gd name="connsiteY90" fmla="*/ 161502 h 1161397"/>
              <a:gd name="connsiteX91" fmla="*/ 5223626 w 6884912"/>
              <a:gd name="connsiteY91" fmla="*/ 177356 h 1161397"/>
              <a:gd name="connsiteX92" fmla="*/ 5375773 w 6884912"/>
              <a:gd name="connsiteY92" fmla="*/ 199913 h 1161397"/>
              <a:gd name="connsiteX93" fmla="*/ 5467502 w 6884912"/>
              <a:gd name="connsiteY93" fmla="*/ 250963 h 1161397"/>
              <a:gd name="connsiteX94" fmla="*/ 5592395 w 6884912"/>
              <a:gd name="connsiteY94" fmla="*/ 265434 h 1161397"/>
              <a:gd name="connsiteX95" fmla="*/ 5613532 w 6884912"/>
              <a:gd name="connsiteY95" fmla="*/ 273379 h 1161397"/>
              <a:gd name="connsiteX96" fmla="*/ 5642173 w 6884912"/>
              <a:gd name="connsiteY96" fmla="*/ 266904 h 1161397"/>
              <a:gd name="connsiteX97" fmla="*/ 5756910 w 6884912"/>
              <a:gd name="connsiteY97" fmla="*/ 239211 h 1161397"/>
              <a:gd name="connsiteX98" fmla="*/ 5846667 w 6884912"/>
              <a:gd name="connsiteY98" fmla="*/ 201786 h 1161397"/>
              <a:gd name="connsiteX99" fmla="*/ 5960732 w 6884912"/>
              <a:gd name="connsiteY99" fmla="*/ 220708 h 1161397"/>
              <a:gd name="connsiteX100" fmla="*/ 6029542 w 6884912"/>
              <a:gd name="connsiteY100" fmla="*/ 210339 h 1161397"/>
              <a:gd name="connsiteX101" fmla="*/ 6141123 w 6884912"/>
              <a:gd name="connsiteY101" fmla="*/ 159923 h 1161397"/>
              <a:gd name="connsiteX102" fmla="*/ 6290640 w 6884912"/>
              <a:gd name="connsiteY102" fmla="*/ 167441 h 1161397"/>
              <a:gd name="connsiteX103" fmla="*/ 6322806 w 6884912"/>
              <a:gd name="connsiteY103" fmla="*/ 213293 h 1161397"/>
              <a:gd name="connsiteX104" fmla="*/ 6380420 w 6884912"/>
              <a:gd name="connsiteY104" fmla="*/ 173195 h 1161397"/>
              <a:gd name="connsiteX105" fmla="*/ 6507891 w 6884912"/>
              <a:gd name="connsiteY105" fmla="*/ 118474 h 1161397"/>
              <a:gd name="connsiteX106" fmla="*/ 6571807 w 6884912"/>
              <a:gd name="connsiteY106" fmla="*/ 98636 h 1161397"/>
              <a:gd name="connsiteX107" fmla="*/ 6671880 w 6884912"/>
              <a:gd name="connsiteY107" fmla="*/ 82931 h 1161397"/>
              <a:gd name="connsiteX108" fmla="*/ 6702266 w 6884912"/>
              <a:gd name="connsiteY108" fmla="*/ 75470 h 1161397"/>
              <a:gd name="connsiteX109" fmla="*/ 6845802 w 6884912"/>
              <a:gd name="connsiteY109" fmla="*/ 24496 h 1161397"/>
              <a:gd name="connsiteX110" fmla="*/ 6884912 w 6884912"/>
              <a:gd name="connsiteY11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785037 w 6884912"/>
              <a:gd name="connsiteY84" fmla="*/ 161964 h 1161397"/>
              <a:gd name="connsiteX85" fmla="*/ 4844073 w 6884912"/>
              <a:gd name="connsiteY85" fmla="*/ 161768 h 1161397"/>
              <a:gd name="connsiteX86" fmla="*/ 4856454 w 6884912"/>
              <a:gd name="connsiteY86" fmla="*/ 130488 h 1161397"/>
              <a:gd name="connsiteX87" fmla="*/ 4920038 w 6884912"/>
              <a:gd name="connsiteY87" fmla="*/ 140418 h 1161397"/>
              <a:gd name="connsiteX88" fmla="*/ 5016639 w 6884912"/>
              <a:gd name="connsiteY88" fmla="*/ 158905 h 1161397"/>
              <a:gd name="connsiteX89" fmla="*/ 5072009 w 6884912"/>
              <a:gd name="connsiteY89" fmla="*/ 161502 h 1161397"/>
              <a:gd name="connsiteX90" fmla="*/ 5223626 w 6884912"/>
              <a:gd name="connsiteY90" fmla="*/ 177356 h 1161397"/>
              <a:gd name="connsiteX91" fmla="*/ 5375773 w 6884912"/>
              <a:gd name="connsiteY91" fmla="*/ 199913 h 1161397"/>
              <a:gd name="connsiteX92" fmla="*/ 5467502 w 6884912"/>
              <a:gd name="connsiteY92" fmla="*/ 250963 h 1161397"/>
              <a:gd name="connsiteX93" fmla="*/ 5592395 w 6884912"/>
              <a:gd name="connsiteY93" fmla="*/ 265434 h 1161397"/>
              <a:gd name="connsiteX94" fmla="*/ 5613532 w 6884912"/>
              <a:gd name="connsiteY94" fmla="*/ 273379 h 1161397"/>
              <a:gd name="connsiteX95" fmla="*/ 5642173 w 6884912"/>
              <a:gd name="connsiteY95" fmla="*/ 266904 h 1161397"/>
              <a:gd name="connsiteX96" fmla="*/ 5756910 w 6884912"/>
              <a:gd name="connsiteY96" fmla="*/ 239211 h 1161397"/>
              <a:gd name="connsiteX97" fmla="*/ 5846667 w 6884912"/>
              <a:gd name="connsiteY97" fmla="*/ 201786 h 1161397"/>
              <a:gd name="connsiteX98" fmla="*/ 5960732 w 6884912"/>
              <a:gd name="connsiteY98" fmla="*/ 220708 h 1161397"/>
              <a:gd name="connsiteX99" fmla="*/ 6029542 w 6884912"/>
              <a:gd name="connsiteY99" fmla="*/ 210339 h 1161397"/>
              <a:gd name="connsiteX100" fmla="*/ 6141123 w 6884912"/>
              <a:gd name="connsiteY100" fmla="*/ 159923 h 1161397"/>
              <a:gd name="connsiteX101" fmla="*/ 6290640 w 6884912"/>
              <a:gd name="connsiteY101" fmla="*/ 167441 h 1161397"/>
              <a:gd name="connsiteX102" fmla="*/ 6322806 w 6884912"/>
              <a:gd name="connsiteY102" fmla="*/ 213293 h 1161397"/>
              <a:gd name="connsiteX103" fmla="*/ 6380420 w 6884912"/>
              <a:gd name="connsiteY103" fmla="*/ 173195 h 1161397"/>
              <a:gd name="connsiteX104" fmla="*/ 6507891 w 6884912"/>
              <a:gd name="connsiteY104" fmla="*/ 118474 h 1161397"/>
              <a:gd name="connsiteX105" fmla="*/ 6571807 w 6884912"/>
              <a:gd name="connsiteY105" fmla="*/ 98636 h 1161397"/>
              <a:gd name="connsiteX106" fmla="*/ 6671880 w 6884912"/>
              <a:gd name="connsiteY106" fmla="*/ 82931 h 1161397"/>
              <a:gd name="connsiteX107" fmla="*/ 6702266 w 6884912"/>
              <a:gd name="connsiteY107" fmla="*/ 75470 h 1161397"/>
              <a:gd name="connsiteX108" fmla="*/ 6845802 w 6884912"/>
              <a:gd name="connsiteY108" fmla="*/ 24496 h 1161397"/>
              <a:gd name="connsiteX109" fmla="*/ 6884912 w 6884912"/>
              <a:gd name="connsiteY10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222191 w 6884912"/>
              <a:gd name="connsiteY58" fmla="*/ 307887 h 1161397"/>
              <a:gd name="connsiteX59" fmla="*/ 3227953 w 6884912"/>
              <a:gd name="connsiteY59" fmla="*/ 297650 h 1161397"/>
              <a:gd name="connsiteX60" fmla="*/ 3510042 w 6884912"/>
              <a:gd name="connsiteY60" fmla="*/ 311820 h 1161397"/>
              <a:gd name="connsiteX61" fmla="*/ 3626773 w 6884912"/>
              <a:gd name="connsiteY61" fmla="*/ 290452 h 1161397"/>
              <a:gd name="connsiteX62" fmla="*/ 3666217 w 6884912"/>
              <a:gd name="connsiteY62" fmla="*/ 273255 h 1161397"/>
              <a:gd name="connsiteX63" fmla="*/ 3732427 w 6884912"/>
              <a:gd name="connsiteY63" fmla="*/ 245039 h 1161397"/>
              <a:gd name="connsiteX64" fmla="*/ 3777022 w 6884912"/>
              <a:gd name="connsiteY64" fmla="*/ 200276 h 1161397"/>
              <a:gd name="connsiteX65" fmla="*/ 3791246 w 6884912"/>
              <a:gd name="connsiteY65" fmla="*/ 189996 h 1161397"/>
              <a:gd name="connsiteX66" fmla="*/ 3819864 w 6884912"/>
              <a:gd name="connsiteY66" fmla="*/ 194605 h 1161397"/>
              <a:gd name="connsiteX67" fmla="*/ 3830398 w 6884912"/>
              <a:gd name="connsiteY67" fmla="*/ 188383 h 1161397"/>
              <a:gd name="connsiteX68" fmla="*/ 3834360 w 6884912"/>
              <a:gd name="connsiteY68" fmla="*/ 188992 h 1161397"/>
              <a:gd name="connsiteX69" fmla="*/ 3843715 w 6884912"/>
              <a:gd name="connsiteY69" fmla="*/ 188752 h 1161397"/>
              <a:gd name="connsiteX70" fmla="*/ 3842609 w 6884912"/>
              <a:gd name="connsiteY70" fmla="*/ 197386 h 1161397"/>
              <a:gd name="connsiteX71" fmla="*/ 3853961 w 6884912"/>
              <a:gd name="connsiteY71" fmla="*/ 213380 h 1161397"/>
              <a:gd name="connsiteX72" fmla="*/ 3907640 w 6884912"/>
              <a:gd name="connsiteY72" fmla="*/ 207568 h 1161397"/>
              <a:gd name="connsiteX73" fmla="*/ 3910449 w 6884912"/>
              <a:gd name="connsiteY73" fmla="*/ 197808 h 1161397"/>
              <a:gd name="connsiteX74" fmla="*/ 3917197 w 6884912"/>
              <a:gd name="connsiteY74" fmla="*/ 196121 h 1161397"/>
              <a:gd name="connsiteX75" fmla="*/ 3922400 w 6884912"/>
              <a:gd name="connsiteY75" fmla="*/ 205056 h 1161397"/>
              <a:gd name="connsiteX76" fmla="*/ 4013061 w 6884912"/>
              <a:gd name="connsiteY76" fmla="*/ 224874 h 1161397"/>
              <a:gd name="connsiteX77" fmla="*/ 4220717 w 6884912"/>
              <a:gd name="connsiteY77" fmla="*/ 192946 h 1161397"/>
              <a:gd name="connsiteX78" fmla="*/ 4228802 w 6884912"/>
              <a:gd name="connsiteY78" fmla="*/ 201468 h 1161397"/>
              <a:gd name="connsiteX79" fmla="*/ 4289361 w 6884912"/>
              <a:gd name="connsiteY79" fmla="*/ 196642 h 1161397"/>
              <a:gd name="connsiteX80" fmla="*/ 4498913 w 6884912"/>
              <a:gd name="connsiteY80" fmla="*/ 118915 h 1161397"/>
              <a:gd name="connsiteX81" fmla="*/ 4617330 w 6884912"/>
              <a:gd name="connsiteY81" fmla="*/ 111163 h 1161397"/>
              <a:gd name="connsiteX82" fmla="*/ 4659778 w 6884912"/>
              <a:gd name="connsiteY82" fmla="*/ 118219 h 1161397"/>
              <a:gd name="connsiteX83" fmla="*/ 4730870 w 6884912"/>
              <a:gd name="connsiteY83" fmla="*/ 129432 h 1161397"/>
              <a:gd name="connsiteX84" fmla="*/ 4844073 w 6884912"/>
              <a:gd name="connsiteY84" fmla="*/ 161768 h 1161397"/>
              <a:gd name="connsiteX85" fmla="*/ 4856454 w 6884912"/>
              <a:gd name="connsiteY85" fmla="*/ 130488 h 1161397"/>
              <a:gd name="connsiteX86" fmla="*/ 4920038 w 6884912"/>
              <a:gd name="connsiteY86" fmla="*/ 140418 h 1161397"/>
              <a:gd name="connsiteX87" fmla="*/ 5016639 w 6884912"/>
              <a:gd name="connsiteY87" fmla="*/ 158905 h 1161397"/>
              <a:gd name="connsiteX88" fmla="*/ 5072009 w 6884912"/>
              <a:gd name="connsiteY88" fmla="*/ 161502 h 1161397"/>
              <a:gd name="connsiteX89" fmla="*/ 5223626 w 6884912"/>
              <a:gd name="connsiteY89" fmla="*/ 177356 h 1161397"/>
              <a:gd name="connsiteX90" fmla="*/ 5375773 w 6884912"/>
              <a:gd name="connsiteY90" fmla="*/ 199913 h 1161397"/>
              <a:gd name="connsiteX91" fmla="*/ 5467502 w 6884912"/>
              <a:gd name="connsiteY91" fmla="*/ 250963 h 1161397"/>
              <a:gd name="connsiteX92" fmla="*/ 5592395 w 6884912"/>
              <a:gd name="connsiteY92" fmla="*/ 265434 h 1161397"/>
              <a:gd name="connsiteX93" fmla="*/ 5613532 w 6884912"/>
              <a:gd name="connsiteY93" fmla="*/ 273379 h 1161397"/>
              <a:gd name="connsiteX94" fmla="*/ 5642173 w 6884912"/>
              <a:gd name="connsiteY94" fmla="*/ 266904 h 1161397"/>
              <a:gd name="connsiteX95" fmla="*/ 5756910 w 6884912"/>
              <a:gd name="connsiteY95" fmla="*/ 239211 h 1161397"/>
              <a:gd name="connsiteX96" fmla="*/ 5846667 w 6884912"/>
              <a:gd name="connsiteY96" fmla="*/ 201786 h 1161397"/>
              <a:gd name="connsiteX97" fmla="*/ 5960732 w 6884912"/>
              <a:gd name="connsiteY97" fmla="*/ 220708 h 1161397"/>
              <a:gd name="connsiteX98" fmla="*/ 6029542 w 6884912"/>
              <a:gd name="connsiteY98" fmla="*/ 210339 h 1161397"/>
              <a:gd name="connsiteX99" fmla="*/ 6141123 w 6884912"/>
              <a:gd name="connsiteY99" fmla="*/ 159923 h 1161397"/>
              <a:gd name="connsiteX100" fmla="*/ 6290640 w 6884912"/>
              <a:gd name="connsiteY100" fmla="*/ 167441 h 1161397"/>
              <a:gd name="connsiteX101" fmla="*/ 6322806 w 6884912"/>
              <a:gd name="connsiteY101" fmla="*/ 213293 h 1161397"/>
              <a:gd name="connsiteX102" fmla="*/ 6380420 w 6884912"/>
              <a:gd name="connsiteY102" fmla="*/ 173195 h 1161397"/>
              <a:gd name="connsiteX103" fmla="*/ 6507891 w 6884912"/>
              <a:gd name="connsiteY103" fmla="*/ 118474 h 1161397"/>
              <a:gd name="connsiteX104" fmla="*/ 6571807 w 6884912"/>
              <a:gd name="connsiteY104" fmla="*/ 98636 h 1161397"/>
              <a:gd name="connsiteX105" fmla="*/ 6671880 w 6884912"/>
              <a:gd name="connsiteY105" fmla="*/ 82931 h 1161397"/>
              <a:gd name="connsiteX106" fmla="*/ 6702266 w 6884912"/>
              <a:gd name="connsiteY106" fmla="*/ 75470 h 1161397"/>
              <a:gd name="connsiteX107" fmla="*/ 6845802 w 6884912"/>
              <a:gd name="connsiteY107" fmla="*/ 24496 h 1161397"/>
              <a:gd name="connsiteX108" fmla="*/ 6884912 w 6884912"/>
              <a:gd name="connsiteY10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78946 w 6884912"/>
              <a:gd name="connsiteY7" fmla="*/ 1106011 h 1161397"/>
              <a:gd name="connsiteX8" fmla="*/ 512111 w 6884912"/>
              <a:gd name="connsiteY8" fmla="*/ 1085599 h 1161397"/>
              <a:gd name="connsiteX9" fmla="*/ 567875 w 6884912"/>
              <a:gd name="connsiteY9" fmla="*/ 1051976 h 1161397"/>
              <a:gd name="connsiteX10" fmla="*/ 601644 w 6884912"/>
              <a:gd name="connsiteY10" fmla="*/ 1003997 h 1161397"/>
              <a:gd name="connsiteX11" fmla="*/ 651408 w 6884912"/>
              <a:gd name="connsiteY11" fmla="*/ 984938 h 1161397"/>
              <a:gd name="connsiteX12" fmla="*/ 673197 w 6884912"/>
              <a:gd name="connsiteY12" fmla="*/ 1010060 h 1161397"/>
              <a:gd name="connsiteX13" fmla="*/ 723108 w 6884912"/>
              <a:gd name="connsiteY13" fmla="*/ 980081 h 1161397"/>
              <a:gd name="connsiteX14" fmla="*/ 797699 w 6884912"/>
              <a:gd name="connsiteY14" fmla="*/ 931362 h 1161397"/>
              <a:gd name="connsiteX15" fmla="*/ 843359 w 6884912"/>
              <a:gd name="connsiteY15" fmla="*/ 910894 h 1161397"/>
              <a:gd name="connsiteX16" fmla="*/ 965215 w 6884912"/>
              <a:gd name="connsiteY16" fmla="*/ 846701 h 1161397"/>
              <a:gd name="connsiteX17" fmla="*/ 1085080 w 6884912"/>
              <a:gd name="connsiteY17" fmla="*/ 776086 h 1161397"/>
              <a:gd name="connsiteX18" fmla="*/ 1131224 w 6884912"/>
              <a:gd name="connsiteY18" fmla="*/ 706160 h 1161397"/>
              <a:gd name="connsiteX19" fmla="*/ 1138051 w 6884912"/>
              <a:gd name="connsiteY19" fmla="*/ 702034 h 1161397"/>
              <a:gd name="connsiteX20" fmla="*/ 1158800 w 6884912"/>
              <a:gd name="connsiteY20" fmla="*/ 700004 h 1161397"/>
              <a:gd name="connsiteX21" fmla="*/ 1166947 w 6884912"/>
              <a:gd name="connsiteY21" fmla="*/ 700762 h 1161397"/>
              <a:gd name="connsiteX22" fmla="*/ 1178135 w 6884912"/>
              <a:gd name="connsiteY22" fmla="*/ 698631 h 1161397"/>
              <a:gd name="connsiteX23" fmla="*/ 1178301 w 6884912"/>
              <a:gd name="connsiteY23" fmla="*/ 698094 h 1161397"/>
              <a:gd name="connsiteX24" fmla="*/ 1188995 w 6884912"/>
              <a:gd name="connsiteY24" fmla="*/ 697048 h 1161397"/>
              <a:gd name="connsiteX25" fmla="*/ 1242716 w 6884912"/>
              <a:gd name="connsiteY25" fmla="*/ 698052 h 1161397"/>
              <a:gd name="connsiteX26" fmla="*/ 1299977 w 6884912"/>
              <a:gd name="connsiteY26" fmla="*/ 639196 h 1161397"/>
              <a:gd name="connsiteX27" fmla="*/ 1326190 w 6884912"/>
              <a:gd name="connsiteY27" fmla="*/ 625955 h 1161397"/>
              <a:gd name="connsiteX28" fmla="*/ 1339600 w 6884912"/>
              <a:gd name="connsiteY28" fmla="*/ 616295 h 1161397"/>
              <a:gd name="connsiteX29" fmla="*/ 1340054 w 6884912"/>
              <a:gd name="connsiteY29" fmla="*/ 614022 h 1161397"/>
              <a:gd name="connsiteX30" fmla="*/ 1391606 w 6884912"/>
              <a:gd name="connsiteY30" fmla="*/ 615229 h 1161397"/>
              <a:gd name="connsiteX31" fmla="*/ 1397565 w 6884912"/>
              <a:gd name="connsiteY31" fmla="*/ 611490 h 1161397"/>
              <a:gd name="connsiteX32" fmla="*/ 1432302 w 6884912"/>
              <a:gd name="connsiteY32" fmla="*/ 617267 h 1161397"/>
              <a:gd name="connsiteX33" fmla="*/ 1449644 w 6884912"/>
              <a:gd name="connsiteY33" fmla="*/ 617591 h 1161397"/>
              <a:gd name="connsiteX34" fmla="*/ 1455793 w 6884912"/>
              <a:gd name="connsiteY34" fmla="*/ 623174 h 1161397"/>
              <a:gd name="connsiteX35" fmla="*/ 1480758 w 6884912"/>
              <a:gd name="connsiteY35" fmla="*/ 620863 h 1161397"/>
              <a:gd name="connsiteX36" fmla="*/ 1483154 w 6884912"/>
              <a:gd name="connsiteY36" fmla="*/ 618527 h 1161397"/>
              <a:gd name="connsiteX37" fmla="*/ 1505495 w 6884912"/>
              <a:gd name="connsiteY37" fmla="*/ 624325 h 1161397"/>
              <a:gd name="connsiteX38" fmla="*/ 1526340 w 6884912"/>
              <a:gd name="connsiteY38" fmla="*/ 638496 h 1161397"/>
              <a:gd name="connsiteX39" fmla="*/ 1731986 w 6884912"/>
              <a:gd name="connsiteY39" fmla="*/ 589682 h 1161397"/>
              <a:gd name="connsiteX40" fmla="*/ 1927935 w 6884912"/>
              <a:gd name="connsiteY40" fmla="*/ 628540 h 1161397"/>
              <a:gd name="connsiteX41" fmla="*/ 2039075 w 6884912"/>
              <a:gd name="connsiteY41" fmla="*/ 599964 h 1161397"/>
              <a:gd name="connsiteX42" fmla="*/ 2066980 w 6884912"/>
              <a:gd name="connsiteY42" fmla="*/ 550413 h 1161397"/>
              <a:gd name="connsiteX43" fmla="*/ 2352236 w 6884912"/>
              <a:gd name="connsiteY43" fmla="*/ 519602 h 1161397"/>
              <a:gd name="connsiteX44" fmla="*/ 2420791 w 6884912"/>
              <a:gd name="connsiteY44" fmla="*/ 492826 h 1161397"/>
              <a:gd name="connsiteX45" fmla="*/ 2489932 w 6884912"/>
              <a:gd name="connsiteY45" fmla="*/ 507864 h 1161397"/>
              <a:gd name="connsiteX46" fmla="*/ 2512917 w 6884912"/>
              <a:gd name="connsiteY46" fmla="*/ 489127 h 1161397"/>
              <a:gd name="connsiteX47" fmla="*/ 2516783 w 6884912"/>
              <a:gd name="connsiteY47" fmla="*/ 485473 h 1161397"/>
              <a:gd name="connsiteX48" fmla="*/ 2534360 w 6884912"/>
              <a:gd name="connsiteY48" fmla="*/ 480064 h 1161397"/>
              <a:gd name="connsiteX49" fmla="*/ 2536691 w 6884912"/>
              <a:gd name="connsiteY49" fmla="*/ 467018 h 1161397"/>
              <a:gd name="connsiteX50" fmla="*/ 2561265 w 6884912"/>
              <a:gd name="connsiteY50" fmla="*/ 450623 h 1161397"/>
              <a:gd name="connsiteX51" fmla="*/ 2594349 w 6884912"/>
              <a:gd name="connsiteY51" fmla="*/ 443884 h 1161397"/>
              <a:gd name="connsiteX52" fmla="*/ 2754324 w 6884912"/>
              <a:gd name="connsiteY52" fmla="*/ 424766 h 1161397"/>
              <a:gd name="connsiteX53" fmla="*/ 2848470 w 6884912"/>
              <a:gd name="connsiteY53" fmla="*/ 405966 h 1161397"/>
              <a:gd name="connsiteX54" fmla="*/ 2881772 w 6884912"/>
              <a:gd name="connsiteY54" fmla="*/ 387260 h 1161397"/>
              <a:gd name="connsiteX55" fmla="*/ 2929932 w 6884912"/>
              <a:gd name="connsiteY55" fmla="*/ 368912 h 1161397"/>
              <a:gd name="connsiteX56" fmla="*/ 3013020 w 6884912"/>
              <a:gd name="connsiteY56" fmla="*/ 327578 h 1161397"/>
              <a:gd name="connsiteX57" fmla="*/ 3222191 w 6884912"/>
              <a:gd name="connsiteY57" fmla="*/ 307887 h 1161397"/>
              <a:gd name="connsiteX58" fmla="*/ 3227953 w 6884912"/>
              <a:gd name="connsiteY58" fmla="*/ 297650 h 1161397"/>
              <a:gd name="connsiteX59" fmla="*/ 3510042 w 6884912"/>
              <a:gd name="connsiteY59" fmla="*/ 311820 h 1161397"/>
              <a:gd name="connsiteX60" fmla="*/ 3626773 w 6884912"/>
              <a:gd name="connsiteY60" fmla="*/ 290452 h 1161397"/>
              <a:gd name="connsiteX61" fmla="*/ 3666217 w 6884912"/>
              <a:gd name="connsiteY61" fmla="*/ 273255 h 1161397"/>
              <a:gd name="connsiteX62" fmla="*/ 3732427 w 6884912"/>
              <a:gd name="connsiteY62" fmla="*/ 245039 h 1161397"/>
              <a:gd name="connsiteX63" fmla="*/ 3777022 w 6884912"/>
              <a:gd name="connsiteY63" fmla="*/ 200276 h 1161397"/>
              <a:gd name="connsiteX64" fmla="*/ 3791246 w 6884912"/>
              <a:gd name="connsiteY64" fmla="*/ 189996 h 1161397"/>
              <a:gd name="connsiteX65" fmla="*/ 3819864 w 6884912"/>
              <a:gd name="connsiteY65" fmla="*/ 194605 h 1161397"/>
              <a:gd name="connsiteX66" fmla="*/ 3830398 w 6884912"/>
              <a:gd name="connsiteY66" fmla="*/ 188383 h 1161397"/>
              <a:gd name="connsiteX67" fmla="*/ 3834360 w 6884912"/>
              <a:gd name="connsiteY67" fmla="*/ 188992 h 1161397"/>
              <a:gd name="connsiteX68" fmla="*/ 3843715 w 6884912"/>
              <a:gd name="connsiteY68" fmla="*/ 188752 h 1161397"/>
              <a:gd name="connsiteX69" fmla="*/ 3842609 w 6884912"/>
              <a:gd name="connsiteY69" fmla="*/ 197386 h 1161397"/>
              <a:gd name="connsiteX70" fmla="*/ 3853961 w 6884912"/>
              <a:gd name="connsiteY70" fmla="*/ 213380 h 1161397"/>
              <a:gd name="connsiteX71" fmla="*/ 3907640 w 6884912"/>
              <a:gd name="connsiteY71" fmla="*/ 207568 h 1161397"/>
              <a:gd name="connsiteX72" fmla="*/ 3910449 w 6884912"/>
              <a:gd name="connsiteY72" fmla="*/ 197808 h 1161397"/>
              <a:gd name="connsiteX73" fmla="*/ 3917197 w 6884912"/>
              <a:gd name="connsiteY73" fmla="*/ 196121 h 1161397"/>
              <a:gd name="connsiteX74" fmla="*/ 3922400 w 6884912"/>
              <a:gd name="connsiteY74" fmla="*/ 205056 h 1161397"/>
              <a:gd name="connsiteX75" fmla="*/ 4013061 w 6884912"/>
              <a:gd name="connsiteY75" fmla="*/ 224874 h 1161397"/>
              <a:gd name="connsiteX76" fmla="*/ 4220717 w 6884912"/>
              <a:gd name="connsiteY76" fmla="*/ 192946 h 1161397"/>
              <a:gd name="connsiteX77" fmla="*/ 4228802 w 6884912"/>
              <a:gd name="connsiteY77" fmla="*/ 201468 h 1161397"/>
              <a:gd name="connsiteX78" fmla="*/ 4289361 w 6884912"/>
              <a:gd name="connsiteY78" fmla="*/ 196642 h 1161397"/>
              <a:gd name="connsiteX79" fmla="*/ 4498913 w 6884912"/>
              <a:gd name="connsiteY79" fmla="*/ 118915 h 1161397"/>
              <a:gd name="connsiteX80" fmla="*/ 4617330 w 6884912"/>
              <a:gd name="connsiteY80" fmla="*/ 111163 h 1161397"/>
              <a:gd name="connsiteX81" fmla="*/ 4659778 w 6884912"/>
              <a:gd name="connsiteY81" fmla="*/ 118219 h 1161397"/>
              <a:gd name="connsiteX82" fmla="*/ 4730870 w 6884912"/>
              <a:gd name="connsiteY82" fmla="*/ 129432 h 1161397"/>
              <a:gd name="connsiteX83" fmla="*/ 4844073 w 6884912"/>
              <a:gd name="connsiteY83" fmla="*/ 161768 h 1161397"/>
              <a:gd name="connsiteX84" fmla="*/ 4856454 w 6884912"/>
              <a:gd name="connsiteY84" fmla="*/ 130488 h 1161397"/>
              <a:gd name="connsiteX85" fmla="*/ 4920038 w 6884912"/>
              <a:gd name="connsiteY85" fmla="*/ 140418 h 1161397"/>
              <a:gd name="connsiteX86" fmla="*/ 5016639 w 6884912"/>
              <a:gd name="connsiteY86" fmla="*/ 158905 h 1161397"/>
              <a:gd name="connsiteX87" fmla="*/ 5072009 w 6884912"/>
              <a:gd name="connsiteY87" fmla="*/ 161502 h 1161397"/>
              <a:gd name="connsiteX88" fmla="*/ 5223626 w 6884912"/>
              <a:gd name="connsiteY88" fmla="*/ 177356 h 1161397"/>
              <a:gd name="connsiteX89" fmla="*/ 5375773 w 6884912"/>
              <a:gd name="connsiteY89" fmla="*/ 199913 h 1161397"/>
              <a:gd name="connsiteX90" fmla="*/ 5467502 w 6884912"/>
              <a:gd name="connsiteY90" fmla="*/ 250963 h 1161397"/>
              <a:gd name="connsiteX91" fmla="*/ 5592395 w 6884912"/>
              <a:gd name="connsiteY91" fmla="*/ 265434 h 1161397"/>
              <a:gd name="connsiteX92" fmla="*/ 5613532 w 6884912"/>
              <a:gd name="connsiteY92" fmla="*/ 273379 h 1161397"/>
              <a:gd name="connsiteX93" fmla="*/ 5642173 w 6884912"/>
              <a:gd name="connsiteY93" fmla="*/ 266904 h 1161397"/>
              <a:gd name="connsiteX94" fmla="*/ 5756910 w 6884912"/>
              <a:gd name="connsiteY94" fmla="*/ 239211 h 1161397"/>
              <a:gd name="connsiteX95" fmla="*/ 5846667 w 6884912"/>
              <a:gd name="connsiteY95" fmla="*/ 201786 h 1161397"/>
              <a:gd name="connsiteX96" fmla="*/ 5960732 w 6884912"/>
              <a:gd name="connsiteY96" fmla="*/ 220708 h 1161397"/>
              <a:gd name="connsiteX97" fmla="*/ 6029542 w 6884912"/>
              <a:gd name="connsiteY97" fmla="*/ 210339 h 1161397"/>
              <a:gd name="connsiteX98" fmla="*/ 6141123 w 6884912"/>
              <a:gd name="connsiteY98" fmla="*/ 159923 h 1161397"/>
              <a:gd name="connsiteX99" fmla="*/ 6290640 w 6884912"/>
              <a:gd name="connsiteY99" fmla="*/ 167441 h 1161397"/>
              <a:gd name="connsiteX100" fmla="*/ 6322806 w 6884912"/>
              <a:gd name="connsiteY100" fmla="*/ 213293 h 1161397"/>
              <a:gd name="connsiteX101" fmla="*/ 6380420 w 6884912"/>
              <a:gd name="connsiteY101" fmla="*/ 173195 h 1161397"/>
              <a:gd name="connsiteX102" fmla="*/ 6507891 w 6884912"/>
              <a:gd name="connsiteY102" fmla="*/ 118474 h 1161397"/>
              <a:gd name="connsiteX103" fmla="*/ 6571807 w 6884912"/>
              <a:gd name="connsiteY103" fmla="*/ 98636 h 1161397"/>
              <a:gd name="connsiteX104" fmla="*/ 6671880 w 6884912"/>
              <a:gd name="connsiteY104" fmla="*/ 82931 h 1161397"/>
              <a:gd name="connsiteX105" fmla="*/ 6702266 w 6884912"/>
              <a:gd name="connsiteY105" fmla="*/ 75470 h 1161397"/>
              <a:gd name="connsiteX106" fmla="*/ 6845802 w 6884912"/>
              <a:gd name="connsiteY106" fmla="*/ 24496 h 1161397"/>
              <a:gd name="connsiteX107" fmla="*/ 6884912 w 6884912"/>
              <a:gd name="connsiteY107"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12111 w 6884912"/>
              <a:gd name="connsiteY7" fmla="*/ 1085599 h 1161397"/>
              <a:gd name="connsiteX8" fmla="*/ 567875 w 6884912"/>
              <a:gd name="connsiteY8" fmla="*/ 1051976 h 1161397"/>
              <a:gd name="connsiteX9" fmla="*/ 601644 w 6884912"/>
              <a:gd name="connsiteY9" fmla="*/ 1003997 h 1161397"/>
              <a:gd name="connsiteX10" fmla="*/ 651408 w 6884912"/>
              <a:gd name="connsiteY10" fmla="*/ 984938 h 1161397"/>
              <a:gd name="connsiteX11" fmla="*/ 673197 w 6884912"/>
              <a:gd name="connsiteY11" fmla="*/ 1010060 h 1161397"/>
              <a:gd name="connsiteX12" fmla="*/ 723108 w 6884912"/>
              <a:gd name="connsiteY12" fmla="*/ 980081 h 1161397"/>
              <a:gd name="connsiteX13" fmla="*/ 797699 w 6884912"/>
              <a:gd name="connsiteY13" fmla="*/ 931362 h 1161397"/>
              <a:gd name="connsiteX14" fmla="*/ 843359 w 6884912"/>
              <a:gd name="connsiteY14" fmla="*/ 910894 h 1161397"/>
              <a:gd name="connsiteX15" fmla="*/ 965215 w 6884912"/>
              <a:gd name="connsiteY15" fmla="*/ 846701 h 1161397"/>
              <a:gd name="connsiteX16" fmla="*/ 1085080 w 6884912"/>
              <a:gd name="connsiteY16" fmla="*/ 776086 h 1161397"/>
              <a:gd name="connsiteX17" fmla="*/ 1131224 w 6884912"/>
              <a:gd name="connsiteY17" fmla="*/ 706160 h 1161397"/>
              <a:gd name="connsiteX18" fmla="*/ 1138051 w 6884912"/>
              <a:gd name="connsiteY18" fmla="*/ 702034 h 1161397"/>
              <a:gd name="connsiteX19" fmla="*/ 1158800 w 6884912"/>
              <a:gd name="connsiteY19" fmla="*/ 700004 h 1161397"/>
              <a:gd name="connsiteX20" fmla="*/ 1166947 w 6884912"/>
              <a:gd name="connsiteY20" fmla="*/ 700762 h 1161397"/>
              <a:gd name="connsiteX21" fmla="*/ 1178135 w 6884912"/>
              <a:gd name="connsiteY21" fmla="*/ 698631 h 1161397"/>
              <a:gd name="connsiteX22" fmla="*/ 1178301 w 6884912"/>
              <a:gd name="connsiteY22" fmla="*/ 698094 h 1161397"/>
              <a:gd name="connsiteX23" fmla="*/ 1188995 w 6884912"/>
              <a:gd name="connsiteY23" fmla="*/ 697048 h 1161397"/>
              <a:gd name="connsiteX24" fmla="*/ 1242716 w 6884912"/>
              <a:gd name="connsiteY24" fmla="*/ 698052 h 1161397"/>
              <a:gd name="connsiteX25" fmla="*/ 1299977 w 6884912"/>
              <a:gd name="connsiteY25" fmla="*/ 639196 h 1161397"/>
              <a:gd name="connsiteX26" fmla="*/ 1326190 w 6884912"/>
              <a:gd name="connsiteY26" fmla="*/ 625955 h 1161397"/>
              <a:gd name="connsiteX27" fmla="*/ 1339600 w 6884912"/>
              <a:gd name="connsiteY27" fmla="*/ 616295 h 1161397"/>
              <a:gd name="connsiteX28" fmla="*/ 1340054 w 6884912"/>
              <a:gd name="connsiteY28" fmla="*/ 614022 h 1161397"/>
              <a:gd name="connsiteX29" fmla="*/ 1391606 w 6884912"/>
              <a:gd name="connsiteY29" fmla="*/ 615229 h 1161397"/>
              <a:gd name="connsiteX30" fmla="*/ 1397565 w 6884912"/>
              <a:gd name="connsiteY30" fmla="*/ 611490 h 1161397"/>
              <a:gd name="connsiteX31" fmla="*/ 1432302 w 6884912"/>
              <a:gd name="connsiteY31" fmla="*/ 617267 h 1161397"/>
              <a:gd name="connsiteX32" fmla="*/ 1449644 w 6884912"/>
              <a:gd name="connsiteY32" fmla="*/ 617591 h 1161397"/>
              <a:gd name="connsiteX33" fmla="*/ 1455793 w 6884912"/>
              <a:gd name="connsiteY33" fmla="*/ 623174 h 1161397"/>
              <a:gd name="connsiteX34" fmla="*/ 1480758 w 6884912"/>
              <a:gd name="connsiteY34" fmla="*/ 620863 h 1161397"/>
              <a:gd name="connsiteX35" fmla="*/ 1483154 w 6884912"/>
              <a:gd name="connsiteY35" fmla="*/ 618527 h 1161397"/>
              <a:gd name="connsiteX36" fmla="*/ 1505495 w 6884912"/>
              <a:gd name="connsiteY36" fmla="*/ 624325 h 1161397"/>
              <a:gd name="connsiteX37" fmla="*/ 1526340 w 6884912"/>
              <a:gd name="connsiteY37" fmla="*/ 638496 h 1161397"/>
              <a:gd name="connsiteX38" fmla="*/ 1731986 w 6884912"/>
              <a:gd name="connsiteY38" fmla="*/ 589682 h 1161397"/>
              <a:gd name="connsiteX39" fmla="*/ 1927935 w 6884912"/>
              <a:gd name="connsiteY39" fmla="*/ 628540 h 1161397"/>
              <a:gd name="connsiteX40" fmla="*/ 2039075 w 6884912"/>
              <a:gd name="connsiteY40" fmla="*/ 599964 h 1161397"/>
              <a:gd name="connsiteX41" fmla="*/ 2066980 w 6884912"/>
              <a:gd name="connsiteY41" fmla="*/ 550413 h 1161397"/>
              <a:gd name="connsiteX42" fmla="*/ 2352236 w 6884912"/>
              <a:gd name="connsiteY42" fmla="*/ 519602 h 1161397"/>
              <a:gd name="connsiteX43" fmla="*/ 2420791 w 6884912"/>
              <a:gd name="connsiteY43" fmla="*/ 492826 h 1161397"/>
              <a:gd name="connsiteX44" fmla="*/ 2489932 w 6884912"/>
              <a:gd name="connsiteY44" fmla="*/ 507864 h 1161397"/>
              <a:gd name="connsiteX45" fmla="*/ 2512917 w 6884912"/>
              <a:gd name="connsiteY45" fmla="*/ 489127 h 1161397"/>
              <a:gd name="connsiteX46" fmla="*/ 2516783 w 6884912"/>
              <a:gd name="connsiteY46" fmla="*/ 485473 h 1161397"/>
              <a:gd name="connsiteX47" fmla="*/ 2534360 w 6884912"/>
              <a:gd name="connsiteY47" fmla="*/ 480064 h 1161397"/>
              <a:gd name="connsiteX48" fmla="*/ 2536691 w 6884912"/>
              <a:gd name="connsiteY48" fmla="*/ 467018 h 1161397"/>
              <a:gd name="connsiteX49" fmla="*/ 2561265 w 6884912"/>
              <a:gd name="connsiteY49" fmla="*/ 450623 h 1161397"/>
              <a:gd name="connsiteX50" fmla="*/ 2594349 w 6884912"/>
              <a:gd name="connsiteY50" fmla="*/ 443884 h 1161397"/>
              <a:gd name="connsiteX51" fmla="*/ 2754324 w 6884912"/>
              <a:gd name="connsiteY51" fmla="*/ 424766 h 1161397"/>
              <a:gd name="connsiteX52" fmla="*/ 2848470 w 6884912"/>
              <a:gd name="connsiteY52" fmla="*/ 405966 h 1161397"/>
              <a:gd name="connsiteX53" fmla="*/ 2881772 w 6884912"/>
              <a:gd name="connsiteY53" fmla="*/ 387260 h 1161397"/>
              <a:gd name="connsiteX54" fmla="*/ 2929932 w 6884912"/>
              <a:gd name="connsiteY54" fmla="*/ 368912 h 1161397"/>
              <a:gd name="connsiteX55" fmla="*/ 3013020 w 6884912"/>
              <a:gd name="connsiteY55" fmla="*/ 327578 h 1161397"/>
              <a:gd name="connsiteX56" fmla="*/ 3222191 w 6884912"/>
              <a:gd name="connsiteY56" fmla="*/ 307887 h 1161397"/>
              <a:gd name="connsiteX57" fmla="*/ 3227953 w 6884912"/>
              <a:gd name="connsiteY57" fmla="*/ 297650 h 1161397"/>
              <a:gd name="connsiteX58" fmla="*/ 3510042 w 6884912"/>
              <a:gd name="connsiteY58" fmla="*/ 311820 h 1161397"/>
              <a:gd name="connsiteX59" fmla="*/ 3626773 w 6884912"/>
              <a:gd name="connsiteY59" fmla="*/ 290452 h 1161397"/>
              <a:gd name="connsiteX60" fmla="*/ 3666217 w 6884912"/>
              <a:gd name="connsiteY60" fmla="*/ 273255 h 1161397"/>
              <a:gd name="connsiteX61" fmla="*/ 3732427 w 6884912"/>
              <a:gd name="connsiteY61" fmla="*/ 245039 h 1161397"/>
              <a:gd name="connsiteX62" fmla="*/ 3777022 w 6884912"/>
              <a:gd name="connsiteY62" fmla="*/ 200276 h 1161397"/>
              <a:gd name="connsiteX63" fmla="*/ 3791246 w 6884912"/>
              <a:gd name="connsiteY63" fmla="*/ 189996 h 1161397"/>
              <a:gd name="connsiteX64" fmla="*/ 3819864 w 6884912"/>
              <a:gd name="connsiteY64" fmla="*/ 194605 h 1161397"/>
              <a:gd name="connsiteX65" fmla="*/ 3830398 w 6884912"/>
              <a:gd name="connsiteY65" fmla="*/ 188383 h 1161397"/>
              <a:gd name="connsiteX66" fmla="*/ 3834360 w 6884912"/>
              <a:gd name="connsiteY66" fmla="*/ 188992 h 1161397"/>
              <a:gd name="connsiteX67" fmla="*/ 3843715 w 6884912"/>
              <a:gd name="connsiteY67" fmla="*/ 188752 h 1161397"/>
              <a:gd name="connsiteX68" fmla="*/ 3842609 w 6884912"/>
              <a:gd name="connsiteY68" fmla="*/ 197386 h 1161397"/>
              <a:gd name="connsiteX69" fmla="*/ 3853961 w 6884912"/>
              <a:gd name="connsiteY69" fmla="*/ 213380 h 1161397"/>
              <a:gd name="connsiteX70" fmla="*/ 3907640 w 6884912"/>
              <a:gd name="connsiteY70" fmla="*/ 207568 h 1161397"/>
              <a:gd name="connsiteX71" fmla="*/ 3910449 w 6884912"/>
              <a:gd name="connsiteY71" fmla="*/ 197808 h 1161397"/>
              <a:gd name="connsiteX72" fmla="*/ 3917197 w 6884912"/>
              <a:gd name="connsiteY72" fmla="*/ 196121 h 1161397"/>
              <a:gd name="connsiteX73" fmla="*/ 3922400 w 6884912"/>
              <a:gd name="connsiteY73" fmla="*/ 205056 h 1161397"/>
              <a:gd name="connsiteX74" fmla="*/ 4013061 w 6884912"/>
              <a:gd name="connsiteY74" fmla="*/ 224874 h 1161397"/>
              <a:gd name="connsiteX75" fmla="*/ 4220717 w 6884912"/>
              <a:gd name="connsiteY75" fmla="*/ 192946 h 1161397"/>
              <a:gd name="connsiteX76" fmla="*/ 4228802 w 6884912"/>
              <a:gd name="connsiteY76" fmla="*/ 201468 h 1161397"/>
              <a:gd name="connsiteX77" fmla="*/ 4289361 w 6884912"/>
              <a:gd name="connsiteY77" fmla="*/ 196642 h 1161397"/>
              <a:gd name="connsiteX78" fmla="*/ 4498913 w 6884912"/>
              <a:gd name="connsiteY78" fmla="*/ 118915 h 1161397"/>
              <a:gd name="connsiteX79" fmla="*/ 4617330 w 6884912"/>
              <a:gd name="connsiteY79" fmla="*/ 111163 h 1161397"/>
              <a:gd name="connsiteX80" fmla="*/ 4659778 w 6884912"/>
              <a:gd name="connsiteY80" fmla="*/ 118219 h 1161397"/>
              <a:gd name="connsiteX81" fmla="*/ 4730870 w 6884912"/>
              <a:gd name="connsiteY81" fmla="*/ 129432 h 1161397"/>
              <a:gd name="connsiteX82" fmla="*/ 4844073 w 6884912"/>
              <a:gd name="connsiteY82" fmla="*/ 161768 h 1161397"/>
              <a:gd name="connsiteX83" fmla="*/ 4856454 w 6884912"/>
              <a:gd name="connsiteY83" fmla="*/ 130488 h 1161397"/>
              <a:gd name="connsiteX84" fmla="*/ 4920038 w 6884912"/>
              <a:gd name="connsiteY84" fmla="*/ 140418 h 1161397"/>
              <a:gd name="connsiteX85" fmla="*/ 5016639 w 6884912"/>
              <a:gd name="connsiteY85" fmla="*/ 158905 h 1161397"/>
              <a:gd name="connsiteX86" fmla="*/ 5072009 w 6884912"/>
              <a:gd name="connsiteY86" fmla="*/ 161502 h 1161397"/>
              <a:gd name="connsiteX87" fmla="*/ 5223626 w 6884912"/>
              <a:gd name="connsiteY87" fmla="*/ 177356 h 1161397"/>
              <a:gd name="connsiteX88" fmla="*/ 5375773 w 6884912"/>
              <a:gd name="connsiteY88" fmla="*/ 199913 h 1161397"/>
              <a:gd name="connsiteX89" fmla="*/ 5467502 w 6884912"/>
              <a:gd name="connsiteY89" fmla="*/ 250963 h 1161397"/>
              <a:gd name="connsiteX90" fmla="*/ 5592395 w 6884912"/>
              <a:gd name="connsiteY90" fmla="*/ 265434 h 1161397"/>
              <a:gd name="connsiteX91" fmla="*/ 5613532 w 6884912"/>
              <a:gd name="connsiteY91" fmla="*/ 273379 h 1161397"/>
              <a:gd name="connsiteX92" fmla="*/ 5642173 w 6884912"/>
              <a:gd name="connsiteY92" fmla="*/ 266904 h 1161397"/>
              <a:gd name="connsiteX93" fmla="*/ 5756910 w 6884912"/>
              <a:gd name="connsiteY93" fmla="*/ 239211 h 1161397"/>
              <a:gd name="connsiteX94" fmla="*/ 5846667 w 6884912"/>
              <a:gd name="connsiteY94" fmla="*/ 201786 h 1161397"/>
              <a:gd name="connsiteX95" fmla="*/ 5960732 w 6884912"/>
              <a:gd name="connsiteY95" fmla="*/ 220708 h 1161397"/>
              <a:gd name="connsiteX96" fmla="*/ 6029542 w 6884912"/>
              <a:gd name="connsiteY96" fmla="*/ 210339 h 1161397"/>
              <a:gd name="connsiteX97" fmla="*/ 6141123 w 6884912"/>
              <a:gd name="connsiteY97" fmla="*/ 159923 h 1161397"/>
              <a:gd name="connsiteX98" fmla="*/ 6290640 w 6884912"/>
              <a:gd name="connsiteY98" fmla="*/ 167441 h 1161397"/>
              <a:gd name="connsiteX99" fmla="*/ 6322806 w 6884912"/>
              <a:gd name="connsiteY99" fmla="*/ 213293 h 1161397"/>
              <a:gd name="connsiteX100" fmla="*/ 6380420 w 6884912"/>
              <a:gd name="connsiteY100" fmla="*/ 173195 h 1161397"/>
              <a:gd name="connsiteX101" fmla="*/ 6507891 w 6884912"/>
              <a:gd name="connsiteY101" fmla="*/ 118474 h 1161397"/>
              <a:gd name="connsiteX102" fmla="*/ 6571807 w 6884912"/>
              <a:gd name="connsiteY102" fmla="*/ 98636 h 1161397"/>
              <a:gd name="connsiteX103" fmla="*/ 6671880 w 6884912"/>
              <a:gd name="connsiteY103" fmla="*/ 82931 h 1161397"/>
              <a:gd name="connsiteX104" fmla="*/ 6702266 w 6884912"/>
              <a:gd name="connsiteY104" fmla="*/ 75470 h 1161397"/>
              <a:gd name="connsiteX105" fmla="*/ 6845802 w 6884912"/>
              <a:gd name="connsiteY105" fmla="*/ 24496 h 1161397"/>
              <a:gd name="connsiteX106" fmla="*/ 6884912 w 6884912"/>
              <a:gd name="connsiteY106"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567875 w 6884912"/>
              <a:gd name="connsiteY7" fmla="*/ 1051976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213420 w 6884912"/>
              <a:gd name="connsiteY6" fmla="*/ 1056868 h 1161397"/>
              <a:gd name="connsiteX7" fmla="*/ 454970 w 6884912"/>
              <a:gd name="connsiteY7" fmla="*/ 1023343 h 1161397"/>
              <a:gd name="connsiteX8" fmla="*/ 601644 w 6884912"/>
              <a:gd name="connsiteY8" fmla="*/ 1003997 h 1161397"/>
              <a:gd name="connsiteX9" fmla="*/ 651408 w 6884912"/>
              <a:gd name="connsiteY9" fmla="*/ 984938 h 1161397"/>
              <a:gd name="connsiteX10" fmla="*/ 673197 w 6884912"/>
              <a:gd name="connsiteY10" fmla="*/ 1010060 h 1161397"/>
              <a:gd name="connsiteX11" fmla="*/ 723108 w 6884912"/>
              <a:gd name="connsiteY11" fmla="*/ 980081 h 1161397"/>
              <a:gd name="connsiteX12" fmla="*/ 797699 w 6884912"/>
              <a:gd name="connsiteY12" fmla="*/ 931362 h 1161397"/>
              <a:gd name="connsiteX13" fmla="*/ 843359 w 6884912"/>
              <a:gd name="connsiteY13" fmla="*/ 910894 h 1161397"/>
              <a:gd name="connsiteX14" fmla="*/ 965215 w 6884912"/>
              <a:gd name="connsiteY14" fmla="*/ 846701 h 1161397"/>
              <a:gd name="connsiteX15" fmla="*/ 1085080 w 6884912"/>
              <a:gd name="connsiteY15" fmla="*/ 776086 h 1161397"/>
              <a:gd name="connsiteX16" fmla="*/ 1131224 w 6884912"/>
              <a:gd name="connsiteY16" fmla="*/ 706160 h 1161397"/>
              <a:gd name="connsiteX17" fmla="*/ 1138051 w 6884912"/>
              <a:gd name="connsiteY17" fmla="*/ 702034 h 1161397"/>
              <a:gd name="connsiteX18" fmla="*/ 1158800 w 6884912"/>
              <a:gd name="connsiteY18" fmla="*/ 700004 h 1161397"/>
              <a:gd name="connsiteX19" fmla="*/ 1166947 w 6884912"/>
              <a:gd name="connsiteY19" fmla="*/ 700762 h 1161397"/>
              <a:gd name="connsiteX20" fmla="*/ 1178135 w 6884912"/>
              <a:gd name="connsiteY20" fmla="*/ 698631 h 1161397"/>
              <a:gd name="connsiteX21" fmla="*/ 1178301 w 6884912"/>
              <a:gd name="connsiteY21" fmla="*/ 698094 h 1161397"/>
              <a:gd name="connsiteX22" fmla="*/ 1188995 w 6884912"/>
              <a:gd name="connsiteY22" fmla="*/ 697048 h 1161397"/>
              <a:gd name="connsiteX23" fmla="*/ 1242716 w 6884912"/>
              <a:gd name="connsiteY23" fmla="*/ 698052 h 1161397"/>
              <a:gd name="connsiteX24" fmla="*/ 1299977 w 6884912"/>
              <a:gd name="connsiteY24" fmla="*/ 639196 h 1161397"/>
              <a:gd name="connsiteX25" fmla="*/ 1326190 w 6884912"/>
              <a:gd name="connsiteY25" fmla="*/ 625955 h 1161397"/>
              <a:gd name="connsiteX26" fmla="*/ 1339600 w 6884912"/>
              <a:gd name="connsiteY26" fmla="*/ 616295 h 1161397"/>
              <a:gd name="connsiteX27" fmla="*/ 1340054 w 6884912"/>
              <a:gd name="connsiteY27" fmla="*/ 614022 h 1161397"/>
              <a:gd name="connsiteX28" fmla="*/ 1391606 w 6884912"/>
              <a:gd name="connsiteY28" fmla="*/ 615229 h 1161397"/>
              <a:gd name="connsiteX29" fmla="*/ 1397565 w 6884912"/>
              <a:gd name="connsiteY29" fmla="*/ 611490 h 1161397"/>
              <a:gd name="connsiteX30" fmla="*/ 1432302 w 6884912"/>
              <a:gd name="connsiteY30" fmla="*/ 617267 h 1161397"/>
              <a:gd name="connsiteX31" fmla="*/ 1449644 w 6884912"/>
              <a:gd name="connsiteY31" fmla="*/ 617591 h 1161397"/>
              <a:gd name="connsiteX32" fmla="*/ 1455793 w 6884912"/>
              <a:gd name="connsiteY32" fmla="*/ 623174 h 1161397"/>
              <a:gd name="connsiteX33" fmla="*/ 1480758 w 6884912"/>
              <a:gd name="connsiteY33" fmla="*/ 620863 h 1161397"/>
              <a:gd name="connsiteX34" fmla="*/ 1483154 w 6884912"/>
              <a:gd name="connsiteY34" fmla="*/ 618527 h 1161397"/>
              <a:gd name="connsiteX35" fmla="*/ 1505495 w 6884912"/>
              <a:gd name="connsiteY35" fmla="*/ 624325 h 1161397"/>
              <a:gd name="connsiteX36" fmla="*/ 1526340 w 6884912"/>
              <a:gd name="connsiteY36" fmla="*/ 638496 h 1161397"/>
              <a:gd name="connsiteX37" fmla="*/ 1731986 w 6884912"/>
              <a:gd name="connsiteY37" fmla="*/ 589682 h 1161397"/>
              <a:gd name="connsiteX38" fmla="*/ 1927935 w 6884912"/>
              <a:gd name="connsiteY38" fmla="*/ 628540 h 1161397"/>
              <a:gd name="connsiteX39" fmla="*/ 2039075 w 6884912"/>
              <a:gd name="connsiteY39" fmla="*/ 599964 h 1161397"/>
              <a:gd name="connsiteX40" fmla="*/ 2066980 w 6884912"/>
              <a:gd name="connsiteY40" fmla="*/ 550413 h 1161397"/>
              <a:gd name="connsiteX41" fmla="*/ 2352236 w 6884912"/>
              <a:gd name="connsiteY41" fmla="*/ 519602 h 1161397"/>
              <a:gd name="connsiteX42" fmla="*/ 2420791 w 6884912"/>
              <a:gd name="connsiteY42" fmla="*/ 492826 h 1161397"/>
              <a:gd name="connsiteX43" fmla="*/ 2489932 w 6884912"/>
              <a:gd name="connsiteY43" fmla="*/ 507864 h 1161397"/>
              <a:gd name="connsiteX44" fmla="*/ 2512917 w 6884912"/>
              <a:gd name="connsiteY44" fmla="*/ 489127 h 1161397"/>
              <a:gd name="connsiteX45" fmla="*/ 2516783 w 6884912"/>
              <a:gd name="connsiteY45" fmla="*/ 485473 h 1161397"/>
              <a:gd name="connsiteX46" fmla="*/ 2534360 w 6884912"/>
              <a:gd name="connsiteY46" fmla="*/ 480064 h 1161397"/>
              <a:gd name="connsiteX47" fmla="*/ 2536691 w 6884912"/>
              <a:gd name="connsiteY47" fmla="*/ 467018 h 1161397"/>
              <a:gd name="connsiteX48" fmla="*/ 2561265 w 6884912"/>
              <a:gd name="connsiteY48" fmla="*/ 450623 h 1161397"/>
              <a:gd name="connsiteX49" fmla="*/ 2594349 w 6884912"/>
              <a:gd name="connsiteY49" fmla="*/ 443884 h 1161397"/>
              <a:gd name="connsiteX50" fmla="*/ 2754324 w 6884912"/>
              <a:gd name="connsiteY50" fmla="*/ 424766 h 1161397"/>
              <a:gd name="connsiteX51" fmla="*/ 2848470 w 6884912"/>
              <a:gd name="connsiteY51" fmla="*/ 405966 h 1161397"/>
              <a:gd name="connsiteX52" fmla="*/ 2881772 w 6884912"/>
              <a:gd name="connsiteY52" fmla="*/ 387260 h 1161397"/>
              <a:gd name="connsiteX53" fmla="*/ 2929932 w 6884912"/>
              <a:gd name="connsiteY53" fmla="*/ 368912 h 1161397"/>
              <a:gd name="connsiteX54" fmla="*/ 3013020 w 6884912"/>
              <a:gd name="connsiteY54" fmla="*/ 327578 h 1161397"/>
              <a:gd name="connsiteX55" fmla="*/ 3222191 w 6884912"/>
              <a:gd name="connsiteY55" fmla="*/ 307887 h 1161397"/>
              <a:gd name="connsiteX56" fmla="*/ 3227953 w 6884912"/>
              <a:gd name="connsiteY56" fmla="*/ 297650 h 1161397"/>
              <a:gd name="connsiteX57" fmla="*/ 3510042 w 6884912"/>
              <a:gd name="connsiteY57" fmla="*/ 311820 h 1161397"/>
              <a:gd name="connsiteX58" fmla="*/ 3626773 w 6884912"/>
              <a:gd name="connsiteY58" fmla="*/ 290452 h 1161397"/>
              <a:gd name="connsiteX59" fmla="*/ 3666217 w 6884912"/>
              <a:gd name="connsiteY59" fmla="*/ 273255 h 1161397"/>
              <a:gd name="connsiteX60" fmla="*/ 3732427 w 6884912"/>
              <a:gd name="connsiteY60" fmla="*/ 245039 h 1161397"/>
              <a:gd name="connsiteX61" fmla="*/ 3777022 w 6884912"/>
              <a:gd name="connsiteY61" fmla="*/ 200276 h 1161397"/>
              <a:gd name="connsiteX62" fmla="*/ 3791246 w 6884912"/>
              <a:gd name="connsiteY62" fmla="*/ 189996 h 1161397"/>
              <a:gd name="connsiteX63" fmla="*/ 3819864 w 6884912"/>
              <a:gd name="connsiteY63" fmla="*/ 194605 h 1161397"/>
              <a:gd name="connsiteX64" fmla="*/ 3830398 w 6884912"/>
              <a:gd name="connsiteY64" fmla="*/ 188383 h 1161397"/>
              <a:gd name="connsiteX65" fmla="*/ 3834360 w 6884912"/>
              <a:gd name="connsiteY65" fmla="*/ 188992 h 1161397"/>
              <a:gd name="connsiteX66" fmla="*/ 3843715 w 6884912"/>
              <a:gd name="connsiteY66" fmla="*/ 188752 h 1161397"/>
              <a:gd name="connsiteX67" fmla="*/ 3842609 w 6884912"/>
              <a:gd name="connsiteY67" fmla="*/ 197386 h 1161397"/>
              <a:gd name="connsiteX68" fmla="*/ 3853961 w 6884912"/>
              <a:gd name="connsiteY68" fmla="*/ 213380 h 1161397"/>
              <a:gd name="connsiteX69" fmla="*/ 3907640 w 6884912"/>
              <a:gd name="connsiteY69" fmla="*/ 207568 h 1161397"/>
              <a:gd name="connsiteX70" fmla="*/ 3910449 w 6884912"/>
              <a:gd name="connsiteY70" fmla="*/ 197808 h 1161397"/>
              <a:gd name="connsiteX71" fmla="*/ 3917197 w 6884912"/>
              <a:gd name="connsiteY71" fmla="*/ 196121 h 1161397"/>
              <a:gd name="connsiteX72" fmla="*/ 3922400 w 6884912"/>
              <a:gd name="connsiteY72" fmla="*/ 205056 h 1161397"/>
              <a:gd name="connsiteX73" fmla="*/ 4013061 w 6884912"/>
              <a:gd name="connsiteY73" fmla="*/ 224874 h 1161397"/>
              <a:gd name="connsiteX74" fmla="*/ 4220717 w 6884912"/>
              <a:gd name="connsiteY74" fmla="*/ 192946 h 1161397"/>
              <a:gd name="connsiteX75" fmla="*/ 4228802 w 6884912"/>
              <a:gd name="connsiteY75" fmla="*/ 201468 h 1161397"/>
              <a:gd name="connsiteX76" fmla="*/ 4289361 w 6884912"/>
              <a:gd name="connsiteY76" fmla="*/ 196642 h 1161397"/>
              <a:gd name="connsiteX77" fmla="*/ 4498913 w 6884912"/>
              <a:gd name="connsiteY77" fmla="*/ 118915 h 1161397"/>
              <a:gd name="connsiteX78" fmla="*/ 4617330 w 6884912"/>
              <a:gd name="connsiteY78" fmla="*/ 111163 h 1161397"/>
              <a:gd name="connsiteX79" fmla="*/ 4659778 w 6884912"/>
              <a:gd name="connsiteY79" fmla="*/ 118219 h 1161397"/>
              <a:gd name="connsiteX80" fmla="*/ 4730870 w 6884912"/>
              <a:gd name="connsiteY80" fmla="*/ 129432 h 1161397"/>
              <a:gd name="connsiteX81" fmla="*/ 4844073 w 6884912"/>
              <a:gd name="connsiteY81" fmla="*/ 161768 h 1161397"/>
              <a:gd name="connsiteX82" fmla="*/ 4856454 w 6884912"/>
              <a:gd name="connsiteY82" fmla="*/ 130488 h 1161397"/>
              <a:gd name="connsiteX83" fmla="*/ 4920038 w 6884912"/>
              <a:gd name="connsiteY83" fmla="*/ 140418 h 1161397"/>
              <a:gd name="connsiteX84" fmla="*/ 5016639 w 6884912"/>
              <a:gd name="connsiteY84" fmla="*/ 158905 h 1161397"/>
              <a:gd name="connsiteX85" fmla="*/ 5072009 w 6884912"/>
              <a:gd name="connsiteY85" fmla="*/ 161502 h 1161397"/>
              <a:gd name="connsiteX86" fmla="*/ 5223626 w 6884912"/>
              <a:gd name="connsiteY86" fmla="*/ 177356 h 1161397"/>
              <a:gd name="connsiteX87" fmla="*/ 5375773 w 6884912"/>
              <a:gd name="connsiteY87" fmla="*/ 199913 h 1161397"/>
              <a:gd name="connsiteX88" fmla="*/ 5467502 w 6884912"/>
              <a:gd name="connsiteY88" fmla="*/ 250963 h 1161397"/>
              <a:gd name="connsiteX89" fmla="*/ 5592395 w 6884912"/>
              <a:gd name="connsiteY89" fmla="*/ 265434 h 1161397"/>
              <a:gd name="connsiteX90" fmla="*/ 5613532 w 6884912"/>
              <a:gd name="connsiteY90" fmla="*/ 273379 h 1161397"/>
              <a:gd name="connsiteX91" fmla="*/ 5642173 w 6884912"/>
              <a:gd name="connsiteY91" fmla="*/ 266904 h 1161397"/>
              <a:gd name="connsiteX92" fmla="*/ 5756910 w 6884912"/>
              <a:gd name="connsiteY92" fmla="*/ 239211 h 1161397"/>
              <a:gd name="connsiteX93" fmla="*/ 5846667 w 6884912"/>
              <a:gd name="connsiteY93" fmla="*/ 201786 h 1161397"/>
              <a:gd name="connsiteX94" fmla="*/ 5960732 w 6884912"/>
              <a:gd name="connsiteY94" fmla="*/ 220708 h 1161397"/>
              <a:gd name="connsiteX95" fmla="*/ 6029542 w 6884912"/>
              <a:gd name="connsiteY95" fmla="*/ 210339 h 1161397"/>
              <a:gd name="connsiteX96" fmla="*/ 6141123 w 6884912"/>
              <a:gd name="connsiteY96" fmla="*/ 159923 h 1161397"/>
              <a:gd name="connsiteX97" fmla="*/ 6290640 w 6884912"/>
              <a:gd name="connsiteY97" fmla="*/ 167441 h 1161397"/>
              <a:gd name="connsiteX98" fmla="*/ 6322806 w 6884912"/>
              <a:gd name="connsiteY98" fmla="*/ 213293 h 1161397"/>
              <a:gd name="connsiteX99" fmla="*/ 6380420 w 6884912"/>
              <a:gd name="connsiteY99" fmla="*/ 173195 h 1161397"/>
              <a:gd name="connsiteX100" fmla="*/ 6507891 w 6884912"/>
              <a:gd name="connsiteY100" fmla="*/ 118474 h 1161397"/>
              <a:gd name="connsiteX101" fmla="*/ 6571807 w 6884912"/>
              <a:gd name="connsiteY101" fmla="*/ 98636 h 1161397"/>
              <a:gd name="connsiteX102" fmla="*/ 6671880 w 6884912"/>
              <a:gd name="connsiteY102" fmla="*/ 82931 h 1161397"/>
              <a:gd name="connsiteX103" fmla="*/ 6702266 w 6884912"/>
              <a:gd name="connsiteY103" fmla="*/ 75470 h 1161397"/>
              <a:gd name="connsiteX104" fmla="*/ 6845802 w 6884912"/>
              <a:gd name="connsiteY104" fmla="*/ 24496 h 1161397"/>
              <a:gd name="connsiteX105" fmla="*/ 6884912 w 6884912"/>
              <a:gd name="connsiteY105"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673197 w 6884912"/>
              <a:gd name="connsiteY9" fmla="*/ 1010060 h 1161397"/>
              <a:gd name="connsiteX10" fmla="*/ 723108 w 6884912"/>
              <a:gd name="connsiteY10" fmla="*/ 980081 h 1161397"/>
              <a:gd name="connsiteX11" fmla="*/ 797699 w 6884912"/>
              <a:gd name="connsiteY11" fmla="*/ 931362 h 1161397"/>
              <a:gd name="connsiteX12" fmla="*/ 843359 w 6884912"/>
              <a:gd name="connsiteY12" fmla="*/ 910894 h 1161397"/>
              <a:gd name="connsiteX13" fmla="*/ 965215 w 6884912"/>
              <a:gd name="connsiteY13" fmla="*/ 846701 h 1161397"/>
              <a:gd name="connsiteX14" fmla="*/ 1085080 w 6884912"/>
              <a:gd name="connsiteY14" fmla="*/ 776086 h 1161397"/>
              <a:gd name="connsiteX15" fmla="*/ 1131224 w 6884912"/>
              <a:gd name="connsiteY15" fmla="*/ 706160 h 1161397"/>
              <a:gd name="connsiteX16" fmla="*/ 1138051 w 6884912"/>
              <a:gd name="connsiteY16" fmla="*/ 702034 h 1161397"/>
              <a:gd name="connsiteX17" fmla="*/ 1158800 w 6884912"/>
              <a:gd name="connsiteY17" fmla="*/ 700004 h 1161397"/>
              <a:gd name="connsiteX18" fmla="*/ 1166947 w 6884912"/>
              <a:gd name="connsiteY18" fmla="*/ 700762 h 1161397"/>
              <a:gd name="connsiteX19" fmla="*/ 1178135 w 6884912"/>
              <a:gd name="connsiteY19" fmla="*/ 698631 h 1161397"/>
              <a:gd name="connsiteX20" fmla="*/ 1178301 w 6884912"/>
              <a:gd name="connsiteY20" fmla="*/ 698094 h 1161397"/>
              <a:gd name="connsiteX21" fmla="*/ 1188995 w 6884912"/>
              <a:gd name="connsiteY21" fmla="*/ 697048 h 1161397"/>
              <a:gd name="connsiteX22" fmla="*/ 1242716 w 6884912"/>
              <a:gd name="connsiteY22" fmla="*/ 698052 h 1161397"/>
              <a:gd name="connsiteX23" fmla="*/ 1299977 w 6884912"/>
              <a:gd name="connsiteY23" fmla="*/ 639196 h 1161397"/>
              <a:gd name="connsiteX24" fmla="*/ 1326190 w 6884912"/>
              <a:gd name="connsiteY24" fmla="*/ 625955 h 1161397"/>
              <a:gd name="connsiteX25" fmla="*/ 1339600 w 6884912"/>
              <a:gd name="connsiteY25" fmla="*/ 616295 h 1161397"/>
              <a:gd name="connsiteX26" fmla="*/ 1340054 w 6884912"/>
              <a:gd name="connsiteY26" fmla="*/ 614022 h 1161397"/>
              <a:gd name="connsiteX27" fmla="*/ 1391606 w 6884912"/>
              <a:gd name="connsiteY27" fmla="*/ 615229 h 1161397"/>
              <a:gd name="connsiteX28" fmla="*/ 1397565 w 6884912"/>
              <a:gd name="connsiteY28" fmla="*/ 611490 h 1161397"/>
              <a:gd name="connsiteX29" fmla="*/ 1432302 w 6884912"/>
              <a:gd name="connsiteY29" fmla="*/ 617267 h 1161397"/>
              <a:gd name="connsiteX30" fmla="*/ 1449644 w 6884912"/>
              <a:gd name="connsiteY30" fmla="*/ 617591 h 1161397"/>
              <a:gd name="connsiteX31" fmla="*/ 1455793 w 6884912"/>
              <a:gd name="connsiteY31" fmla="*/ 623174 h 1161397"/>
              <a:gd name="connsiteX32" fmla="*/ 1480758 w 6884912"/>
              <a:gd name="connsiteY32" fmla="*/ 620863 h 1161397"/>
              <a:gd name="connsiteX33" fmla="*/ 1483154 w 6884912"/>
              <a:gd name="connsiteY33" fmla="*/ 618527 h 1161397"/>
              <a:gd name="connsiteX34" fmla="*/ 1505495 w 6884912"/>
              <a:gd name="connsiteY34" fmla="*/ 624325 h 1161397"/>
              <a:gd name="connsiteX35" fmla="*/ 1526340 w 6884912"/>
              <a:gd name="connsiteY35" fmla="*/ 638496 h 1161397"/>
              <a:gd name="connsiteX36" fmla="*/ 1731986 w 6884912"/>
              <a:gd name="connsiteY36" fmla="*/ 589682 h 1161397"/>
              <a:gd name="connsiteX37" fmla="*/ 1927935 w 6884912"/>
              <a:gd name="connsiteY37" fmla="*/ 628540 h 1161397"/>
              <a:gd name="connsiteX38" fmla="*/ 2039075 w 6884912"/>
              <a:gd name="connsiteY38" fmla="*/ 599964 h 1161397"/>
              <a:gd name="connsiteX39" fmla="*/ 2066980 w 6884912"/>
              <a:gd name="connsiteY39" fmla="*/ 550413 h 1161397"/>
              <a:gd name="connsiteX40" fmla="*/ 2352236 w 6884912"/>
              <a:gd name="connsiteY40" fmla="*/ 519602 h 1161397"/>
              <a:gd name="connsiteX41" fmla="*/ 2420791 w 6884912"/>
              <a:gd name="connsiteY41" fmla="*/ 492826 h 1161397"/>
              <a:gd name="connsiteX42" fmla="*/ 2489932 w 6884912"/>
              <a:gd name="connsiteY42" fmla="*/ 507864 h 1161397"/>
              <a:gd name="connsiteX43" fmla="*/ 2512917 w 6884912"/>
              <a:gd name="connsiteY43" fmla="*/ 489127 h 1161397"/>
              <a:gd name="connsiteX44" fmla="*/ 2516783 w 6884912"/>
              <a:gd name="connsiteY44" fmla="*/ 485473 h 1161397"/>
              <a:gd name="connsiteX45" fmla="*/ 2534360 w 6884912"/>
              <a:gd name="connsiteY45" fmla="*/ 480064 h 1161397"/>
              <a:gd name="connsiteX46" fmla="*/ 2536691 w 6884912"/>
              <a:gd name="connsiteY46" fmla="*/ 467018 h 1161397"/>
              <a:gd name="connsiteX47" fmla="*/ 2561265 w 6884912"/>
              <a:gd name="connsiteY47" fmla="*/ 450623 h 1161397"/>
              <a:gd name="connsiteX48" fmla="*/ 2594349 w 6884912"/>
              <a:gd name="connsiteY48" fmla="*/ 443884 h 1161397"/>
              <a:gd name="connsiteX49" fmla="*/ 2754324 w 6884912"/>
              <a:gd name="connsiteY49" fmla="*/ 424766 h 1161397"/>
              <a:gd name="connsiteX50" fmla="*/ 2848470 w 6884912"/>
              <a:gd name="connsiteY50" fmla="*/ 405966 h 1161397"/>
              <a:gd name="connsiteX51" fmla="*/ 2881772 w 6884912"/>
              <a:gd name="connsiteY51" fmla="*/ 387260 h 1161397"/>
              <a:gd name="connsiteX52" fmla="*/ 2929932 w 6884912"/>
              <a:gd name="connsiteY52" fmla="*/ 368912 h 1161397"/>
              <a:gd name="connsiteX53" fmla="*/ 3013020 w 6884912"/>
              <a:gd name="connsiteY53" fmla="*/ 327578 h 1161397"/>
              <a:gd name="connsiteX54" fmla="*/ 3222191 w 6884912"/>
              <a:gd name="connsiteY54" fmla="*/ 307887 h 1161397"/>
              <a:gd name="connsiteX55" fmla="*/ 3227953 w 6884912"/>
              <a:gd name="connsiteY55" fmla="*/ 297650 h 1161397"/>
              <a:gd name="connsiteX56" fmla="*/ 3510042 w 6884912"/>
              <a:gd name="connsiteY56" fmla="*/ 311820 h 1161397"/>
              <a:gd name="connsiteX57" fmla="*/ 3626773 w 6884912"/>
              <a:gd name="connsiteY57" fmla="*/ 290452 h 1161397"/>
              <a:gd name="connsiteX58" fmla="*/ 3666217 w 6884912"/>
              <a:gd name="connsiteY58" fmla="*/ 273255 h 1161397"/>
              <a:gd name="connsiteX59" fmla="*/ 3732427 w 6884912"/>
              <a:gd name="connsiteY59" fmla="*/ 245039 h 1161397"/>
              <a:gd name="connsiteX60" fmla="*/ 3777022 w 6884912"/>
              <a:gd name="connsiteY60" fmla="*/ 200276 h 1161397"/>
              <a:gd name="connsiteX61" fmla="*/ 3791246 w 6884912"/>
              <a:gd name="connsiteY61" fmla="*/ 189996 h 1161397"/>
              <a:gd name="connsiteX62" fmla="*/ 3819864 w 6884912"/>
              <a:gd name="connsiteY62" fmla="*/ 194605 h 1161397"/>
              <a:gd name="connsiteX63" fmla="*/ 3830398 w 6884912"/>
              <a:gd name="connsiteY63" fmla="*/ 188383 h 1161397"/>
              <a:gd name="connsiteX64" fmla="*/ 3834360 w 6884912"/>
              <a:gd name="connsiteY64" fmla="*/ 188992 h 1161397"/>
              <a:gd name="connsiteX65" fmla="*/ 3843715 w 6884912"/>
              <a:gd name="connsiteY65" fmla="*/ 188752 h 1161397"/>
              <a:gd name="connsiteX66" fmla="*/ 3842609 w 6884912"/>
              <a:gd name="connsiteY66" fmla="*/ 197386 h 1161397"/>
              <a:gd name="connsiteX67" fmla="*/ 3853961 w 6884912"/>
              <a:gd name="connsiteY67" fmla="*/ 213380 h 1161397"/>
              <a:gd name="connsiteX68" fmla="*/ 3907640 w 6884912"/>
              <a:gd name="connsiteY68" fmla="*/ 207568 h 1161397"/>
              <a:gd name="connsiteX69" fmla="*/ 3910449 w 6884912"/>
              <a:gd name="connsiteY69" fmla="*/ 197808 h 1161397"/>
              <a:gd name="connsiteX70" fmla="*/ 3917197 w 6884912"/>
              <a:gd name="connsiteY70" fmla="*/ 196121 h 1161397"/>
              <a:gd name="connsiteX71" fmla="*/ 3922400 w 6884912"/>
              <a:gd name="connsiteY71" fmla="*/ 205056 h 1161397"/>
              <a:gd name="connsiteX72" fmla="*/ 4013061 w 6884912"/>
              <a:gd name="connsiteY72" fmla="*/ 224874 h 1161397"/>
              <a:gd name="connsiteX73" fmla="*/ 4220717 w 6884912"/>
              <a:gd name="connsiteY73" fmla="*/ 192946 h 1161397"/>
              <a:gd name="connsiteX74" fmla="*/ 4228802 w 6884912"/>
              <a:gd name="connsiteY74" fmla="*/ 201468 h 1161397"/>
              <a:gd name="connsiteX75" fmla="*/ 4289361 w 6884912"/>
              <a:gd name="connsiteY75" fmla="*/ 196642 h 1161397"/>
              <a:gd name="connsiteX76" fmla="*/ 4498913 w 6884912"/>
              <a:gd name="connsiteY76" fmla="*/ 118915 h 1161397"/>
              <a:gd name="connsiteX77" fmla="*/ 4617330 w 6884912"/>
              <a:gd name="connsiteY77" fmla="*/ 111163 h 1161397"/>
              <a:gd name="connsiteX78" fmla="*/ 4659778 w 6884912"/>
              <a:gd name="connsiteY78" fmla="*/ 118219 h 1161397"/>
              <a:gd name="connsiteX79" fmla="*/ 4730870 w 6884912"/>
              <a:gd name="connsiteY79" fmla="*/ 129432 h 1161397"/>
              <a:gd name="connsiteX80" fmla="*/ 4844073 w 6884912"/>
              <a:gd name="connsiteY80" fmla="*/ 161768 h 1161397"/>
              <a:gd name="connsiteX81" fmla="*/ 4856454 w 6884912"/>
              <a:gd name="connsiteY81" fmla="*/ 130488 h 1161397"/>
              <a:gd name="connsiteX82" fmla="*/ 4920038 w 6884912"/>
              <a:gd name="connsiteY82" fmla="*/ 140418 h 1161397"/>
              <a:gd name="connsiteX83" fmla="*/ 5016639 w 6884912"/>
              <a:gd name="connsiteY83" fmla="*/ 158905 h 1161397"/>
              <a:gd name="connsiteX84" fmla="*/ 5072009 w 6884912"/>
              <a:gd name="connsiteY84" fmla="*/ 161502 h 1161397"/>
              <a:gd name="connsiteX85" fmla="*/ 5223626 w 6884912"/>
              <a:gd name="connsiteY85" fmla="*/ 177356 h 1161397"/>
              <a:gd name="connsiteX86" fmla="*/ 5375773 w 6884912"/>
              <a:gd name="connsiteY86" fmla="*/ 199913 h 1161397"/>
              <a:gd name="connsiteX87" fmla="*/ 5467502 w 6884912"/>
              <a:gd name="connsiteY87" fmla="*/ 250963 h 1161397"/>
              <a:gd name="connsiteX88" fmla="*/ 5592395 w 6884912"/>
              <a:gd name="connsiteY88" fmla="*/ 265434 h 1161397"/>
              <a:gd name="connsiteX89" fmla="*/ 5613532 w 6884912"/>
              <a:gd name="connsiteY89" fmla="*/ 273379 h 1161397"/>
              <a:gd name="connsiteX90" fmla="*/ 5642173 w 6884912"/>
              <a:gd name="connsiteY90" fmla="*/ 266904 h 1161397"/>
              <a:gd name="connsiteX91" fmla="*/ 5756910 w 6884912"/>
              <a:gd name="connsiteY91" fmla="*/ 239211 h 1161397"/>
              <a:gd name="connsiteX92" fmla="*/ 5846667 w 6884912"/>
              <a:gd name="connsiteY92" fmla="*/ 201786 h 1161397"/>
              <a:gd name="connsiteX93" fmla="*/ 5960732 w 6884912"/>
              <a:gd name="connsiteY93" fmla="*/ 220708 h 1161397"/>
              <a:gd name="connsiteX94" fmla="*/ 6029542 w 6884912"/>
              <a:gd name="connsiteY94" fmla="*/ 210339 h 1161397"/>
              <a:gd name="connsiteX95" fmla="*/ 6141123 w 6884912"/>
              <a:gd name="connsiteY95" fmla="*/ 159923 h 1161397"/>
              <a:gd name="connsiteX96" fmla="*/ 6290640 w 6884912"/>
              <a:gd name="connsiteY96" fmla="*/ 167441 h 1161397"/>
              <a:gd name="connsiteX97" fmla="*/ 6322806 w 6884912"/>
              <a:gd name="connsiteY97" fmla="*/ 213293 h 1161397"/>
              <a:gd name="connsiteX98" fmla="*/ 6380420 w 6884912"/>
              <a:gd name="connsiteY98" fmla="*/ 173195 h 1161397"/>
              <a:gd name="connsiteX99" fmla="*/ 6507891 w 6884912"/>
              <a:gd name="connsiteY99" fmla="*/ 118474 h 1161397"/>
              <a:gd name="connsiteX100" fmla="*/ 6571807 w 6884912"/>
              <a:gd name="connsiteY100" fmla="*/ 98636 h 1161397"/>
              <a:gd name="connsiteX101" fmla="*/ 6671880 w 6884912"/>
              <a:gd name="connsiteY101" fmla="*/ 82931 h 1161397"/>
              <a:gd name="connsiteX102" fmla="*/ 6702266 w 6884912"/>
              <a:gd name="connsiteY102" fmla="*/ 75470 h 1161397"/>
              <a:gd name="connsiteX103" fmla="*/ 6845802 w 6884912"/>
              <a:gd name="connsiteY103" fmla="*/ 24496 h 1161397"/>
              <a:gd name="connsiteX104" fmla="*/ 6884912 w 6884912"/>
              <a:gd name="connsiteY104"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601644 w 6884912"/>
              <a:gd name="connsiteY7" fmla="*/ 1003997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80081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188995 w 6884912"/>
              <a:gd name="connsiteY20" fmla="*/ 697048 h 1161397"/>
              <a:gd name="connsiteX21" fmla="*/ 1242716 w 6884912"/>
              <a:gd name="connsiteY21" fmla="*/ 698052 h 1161397"/>
              <a:gd name="connsiteX22" fmla="*/ 1299977 w 6884912"/>
              <a:gd name="connsiteY22" fmla="*/ 639196 h 1161397"/>
              <a:gd name="connsiteX23" fmla="*/ 1326190 w 6884912"/>
              <a:gd name="connsiteY23" fmla="*/ 625955 h 1161397"/>
              <a:gd name="connsiteX24" fmla="*/ 1339600 w 6884912"/>
              <a:gd name="connsiteY24" fmla="*/ 616295 h 1161397"/>
              <a:gd name="connsiteX25" fmla="*/ 1340054 w 6884912"/>
              <a:gd name="connsiteY25" fmla="*/ 614022 h 1161397"/>
              <a:gd name="connsiteX26" fmla="*/ 1391606 w 6884912"/>
              <a:gd name="connsiteY26" fmla="*/ 615229 h 1161397"/>
              <a:gd name="connsiteX27" fmla="*/ 1397565 w 6884912"/>
              <a:gd name="connsiteY27" fmla="*/ 611490 h 1161397"/>
              <a:gd name="connsiteX28" fmla="*/ 1432302 w 6884912"/>
              <a:gd name="connsiteY28" fmla="*/ 617267 h 1161397"/>
              <a:gd name="connsiteX29" fmla="*/ 1449644 w 6884912"/>
              <a:gd name="connsiteY29" fmla="*/ 617591 h 1161397"/>
              <a:gd name="connsiteX30" fmla="*/ 1455793 w 6884912"/>
              <a:gd name="connsiteY30" fmla="*/ 623174 h 1161397"/>
              <a:gd name="connsiteX31" fmla="*/ 1480758 w 6884912"/>
              <a:gd name="connsiteY31" fmla="*/ 620863 h 1161397"/>
              <a:gd name="connsiteX32" fmla="*/ 1483154 w 6884912"/>
              <a:gd name="connsiteY32" fmla="*/ 618527 h 1161397"/>
              <a:gd name="connsiteX33" fmla="*/ 1505495 w 6884912"/>
              <a:gd name="connsiteY33" fmla="*/ 624325 h 1161397"/>
              <a:gd name="connsiteX34" fmla="*/ 1526340 w 6884912"/>
              <a:gd name="connsiteY34" fmla="*/ 638496 h 1161397"/>
              <a:gd name="connsiteX35" fmla="*/ 1731986 w 6884912"/>
              <a:gd name="connsiteY35" fmla="*/ 589682 h 1161397"/>
              <a:gd name="connsiteX36" fmla="*/ 1927935 w 6884912"/>
              <a:gd name="connsiteY36" fmla="*/ 628540 h 1161397"/>
              <a:gd name="connsiteX37" fmla="*/ 2039075 w 6884912"/>
              <a:gd name="connsiteY37" fmla="*/ 599964 h 1161397"/>
              <a:gd name="connsiteX38" fmla="*/ 2066980 w 6884912"/>
              <a:gd name="connsiteY38" fmla="*/ 550413 h 1161397"/>
              <a:gd name="connsiteX39" fmla="*/ 2352236 w 6884912"/>
              <a:gd name="connsiteY39" fmla="*/ 519602 h 1161397"/>
              <a:gd name="connsiteX40" fmla="*/ 2420791 w 6884912"/>
              <a:gd name="connsiteY40" fmla="*/ 492826 h 1161397"/>
              <a:gd name="connsiteX41" fmla="*/ 2489932 w 6884912"/>
              <a:gd name="connsiteY41" fmla="*/ 507864 h 1161397"/>
              <a:gd name="connsiteX42" fmla="*/ 2512917 w 6884912"/>
              <a:gd name="connsiteY42" fmla="*/ 489127 h 1161397"/>
              <a:gd name="connsiteX43" fmla="*/ 2516783 w 6884912"/>
              <a:gd name="connsiteY43" fmla="*/ 485473 h 1161397"/>
              <a:gd name="connsiteX44" fmla="*/ 2534360 w 6884912"/>
              <a:gd name="connsiteY44" fmla="*/ 480064 h 1161397"/>
              <a:gd name="connsiteX45" fmla="*/ 2536691 w 6884912"/>
              <a:gd name="connsiteY45" fmla="*/ 467018 h 1161397"/>
              <a:gd name="connsiteX46" fmla="*/ 2561265 w 6884912"/>
              <a:gd name="connsiteY46" fmla="*/ 450623 h 1161397"/>
              <a:gd name="connsiteX47" fmla="*/ 2594349 w 6884912"/>
              <a:gd name="connsiteY47" fmla="*/ 443884 h 1161397"/>
              <a:gd name="connsiteX48" fmla="*/ 2754324 w 6884912"/>
              <a:gd name="connsiteY48" fmla="*/ 424766 h 1161397"/>
              <a:gd name="connsiteX49" fmla="*/ 2848470 w 6884912"/>
              <a:gd name="connsiteY49" fmla="*/ 405966 h 1161397"/>
              <a:gd name="connsiteX50" fmla="*/ 2881772 w 6884912"/>
              <a:gd name="connsiteY50" fmla="*/ 387260 h 1161397"/>
              <a:gd name="connsiteX51" fmla="*/ 2929932 w 6884912"/>
              <a:gd name="connsiteY51" fmla="*/ 368912 h 1161397"/>
              <a:gd name="connsiteX52" fmla="*/ 3013020 w 6884912"/>
              <a:gd name="connsiteY52" fmla="*/ 327578 h 1161397"/>
              <a:gd name="connsiteX53" fmla="*/ 3222191 w 6884912"/>
              <a:gd name="connsiteY53" fmla="*/ 307887 h 1161397"/>
              <a:gd name="connsiteX54" fmla="*/ 3227953 w 6884912"/>
              <a:gd name="connsiteY54" fmla="*/ 297650 h 1161397"/>
              <a:gd name="connsiteX55" fmla="*/ 3510042 w 6884912"/>
              <a:gd name="connsiteY55" fmla="*/ 311820 h 1161397"/>
              <a:gd name="connsiteX56" fmla="*/ 3626773 w 6884912"/>
              <a:gd name="connsiteY56" fmla="*/ 290452 h 1161397"/>
              <a:gd name="connsiteX57" fmla="*/ 3666217 w 6884912"/>
              <a:gd name="connsiteY57" fmla="*/ 273255 h 1161397"/>
              <a:gd name="connsiteX58" fmla="*/ 3732427 w 6884912"/>
              <a:gd name="connsiteY58" fmla="*/ 245039 h 1161397"/>
              <a:gd name="connsiteX59" fmla="*/ 3777022 w 6884912"/>
              <a:gd name="connsiteY59" fmla="*/ 200276 h 1161397"/>
              <a:gd name="connsiteX60" fmla="*/ 3791246 w 6884912"/>
              <a:gd name="connsiteY60" fmla="*/ 189996 h 1161397"/>
              <a:gd name="connsiteX61" fmla="*/ 3819864 w 6884912"/>
              <a:gd name="connsiteY61" fmla="*/ 194605 h 1161397"/>
              <a:gd name="connsiteX62" fmla="*/ 3830398 w 6884912"/>
              <a:gd name="connsiteY62" fmla="*/ 188383 h 1161397"/>
              <a:gd name="connsiteX63" fmla="*/ 3834360 w 6884912"/>
              <a:gd name="connsiteY63" fmla="*/ 188992 h 1161397"/>
              <a:gd name="connsiteX64" fmla="*/ 3843715 w 6884912"/>
              <a:gd name="connsiteY64" fmla="*/ 188752 h 1161397"/>
              <a:gd name="connsiteX65" fmla="*/ 3842609 w 6884912"/>
              <a:gd name="connsiteY65" fmla="*/ 197386 h 1161397"/>
              <a:gd name="connsiteX66" fmla="*/ 3853961 w 6884912"/>
              <a:gd name="connsiteY66" fmla="*/ 213380 h 1161397"/>
              <a:gd name="connsiteX67" fmla="*/ 3907640 w 6884912"/>
              <a:gd name="connsiteY67" fmla="*/ 207568 h 1161397"/>
              <a:gd name="connsiteX68" fmla="*/ 3910449 w 6884912"/>
              <a:gd name="connsiteY68" fmla="*/ 197808 h 1161397"/>
              <a:gd name="connsiteX69" fmla="*/ 3917197 w 6884912"/>
              <a:gd name="connsiteY69" fmla="*/ 196121 h 1161397"/>
              <a:gd name="connsiteX70" fmla="*/ 3922400 w 6884912"/>
              <a:gd name="connsiteY70" fmla="*/ 205056 h 1161397"/>
              <a:gd name="connsiteX71" fmla="*/ 4013061 w 6884912"/>
              <a:gd name="connsiteY71" fmla="*/ 224874 h 1161397"/>
              <a:gd name="connsiteX72" fmla="*/ 4220717 w 6884912"/>
              <a:gd name="connsiteY72" fmla="*/ 192946 h 1161397"/>
              <a:gd name="connsiteX73" fmla="*/ 4228802 w 6884912"/>
              <a:gd name="connsiteY73" fmla="*/ 201468 h 1161397"/>
              <a:gd name="connsiteX74" fmla="*/ 4289361 w 6884912"/>
              <a:gd name="connsiteY74" fmla="*/ 196642 h 1161397"/>
              <a:gd name="connsiteX75" fmla="*/ 4498913 w 6884912"/>
              <a:gd name="connsiteY75" fmla="*/ 118915 h 1161397"/>
              <a:gd name="connsiteX76" fmla="*/ 4617330 w 6884912"/>
              <a:gd name="connsiteY76" fmla="*/ 111163 h 1161397"/>
              <a:gd name="connsiteX77" fmla="*/ 4659778 w 6884912"/>
              <a:gd name="connsiteY77" fmla="*/ 118219 h 1161397"/>
              <a:gd name="connsiteX78" fmla="*/ 4730870 w 6884912"/>
              <a:gd name="connsiteY78" fmla="*/ 129432 h 1161397"/>
              <a:gd name="connsiteX79" fmla="*/ 4844073 w 6884912"/>
              <a:gd name="connsiteY79" fmla="*/ 161768 h 1161397"/>
              <a:gd name="connsiteX80" fmla="*/ 4856454 w 6884912"/>
              <a:gd name="connsiteY80" fmla="*/ 130488 h 1161397"/>
              <a:gd name="connsiteX81" fmla="*/ 4920038 w 6884912"/>
              <a:gd name="connsiteY81" fmla="*/ 140418 h 1161397"/>
              <a:gd name="connsiteX82" fmla="*/ 5016639 w 6884912"/>
              <a:gd name="connsiteY82" fmla="*/ 158905 h 1161397"/>
              <a:gd name="connsiteX83" fmla="*/ 5072009 w 6884912"/>
              <a:gd name="connsiteY83" fmla="*/ 161502 h 1161397"/>
              <a:gd name="connsiteX84" fmla="*/ 5223626 w 6884912"/>
              <a:gd name="connsiteY84" fmla="*/ 177356 h 1161397"/>
              <a:gd name="connsiteX85" fmla="*/ 5375773 w 6884912"/>
              <a:gd name="connsiteY85" fmla="*/ 199913 h 1161397"/>
              <a:gd name="connsiteX86" fmla="*/ 5467502 w 6884912"/>
              <a:gd name="connsiteY86" fmla="*/ 250963 h 1161397"/>
              <a:gd name="connsiteX87" fmla="*/ 5592395 w 6884912"/>
              <a:gd name="connsiteY87" fmla="*/ 265434 h 1161397"/>
              <a:gd name="connsiteX88" fmla="*/ 5613532 w 6884912"/>
              <a:gd name="connsiteY88" fmla="*/ 273379 h 1161397"/>
              <a:gd name="connsiteX89" fmla="*/ 5642173 w 6884912"/>
              <a:gd name="connsiteY89" fmla="*/ 266904 h 1161397"/>
              <a:gd name="connsiteX90" fmla="*/ 5756910 w 6884912"/>
              <a:gd name="connsiteY90" fmla="*/ 239211 h 1161397"/>
              <a:gd name="connsiteX91" fmla="*/ 5846667 w 6884912"/>
              <a:gd name="connsiteY91" fmla="*/ 201786 h 1161397"/>
              <a:gd name="connsiteX92" fmla="*/ 5960732 w 6884912"/>
              <a:gd name="connsiteY92" fmla="*/ 220708 h 1161397"/>
              <a:gd name="connsiteX93" fmla="*/ 6029542 w 6884912"/>
              <a:gd name="connsiteY93" fmla="*/ 210339 h 1161397"/>
              <a:gd name="connsiteX94" fmla="*/ 6141123 w 6884912"/>
              <a:gd name="connsiteY94" fmla="*/ 159923 h 1161397"/>
              <a:gd name="connsiteX95" fmla="*/ 6290640 w 6884912"/>
              <a:gd name="connsiteY95" fmla="*/ 167441 h 1161397"/>
              <a:gd name="connsiteX96" fmla="*/ 6322806 w 6884912"/>
              <a:gd name="connsiteY96" fmla="*/ 213293 h 1161397"/>
              <a:gd name="connsiteX97" fmla="*/ 6380420 w 6884912"/>
              <a:gd name="connsiteY97" fmla="*/ 173195 h 1161397"/>
              <a:gd name="connsiteX98" fmla="*/ 6507891 w 6884912"/>
              <a:gd name="connsiteY98" fmla="*/ 118474 h 1161397"/>
              <a:gd name="connsiteX99" fmla="*/ 6571807 w 6884912"/>
              <a:gd name="connsiteY99" fmla="*/ 98636 h 1161397"/>
              <a:gd name="connsiteX100" fmla="*/ 6671880 w 6884912"/>
              <a:gd name="connsiteY100" fmla="*/ 82931 h 1161397"/>
              <a:gd name="connsiteX101" fmla="*/ 6702266 w 6884912"/>
              <a:gd name="connsiteY101" fmla="*/ 75470 h 1161397"/>
              <a:gd name="connsiteX102" fmla="*/ 6845802 w 6884912"/>
              <a:gd name="connsiteY102" fmla="*/ 24496 h 1161397"/>
              <a:gd name="connsiteX103" fmla="*/ 6884912 w 6884912"/>
              <a:gd name="connsiteY103"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58800 w 6884912"/>
              <a:gd name="connsiteY16" fmla="*/ 700004 h 1161397"/>
              <a:gd name="connsiteX17" fmla="*/ 1166947 w 6884912"/>
              <a:gd name="connsiteY17" fmla="*/ 700762 h 1161397"/>
              <a:gd name="connsiteX18" fmla="*/ 1178135 w 6884912"/>
              <a:gd name="connsiteY18" fmla="*/ 698631 h 1161397"/>
              <a:gd name="connsiteX19" fmla="*/ 1178301 w 6884912"/>
              <a:gd name="connsiteY19" fmla="*/ 698094 h 1161397"/>
              <a:gd name="connsiteX20" fmla="*/ 1242716 w 6884912"/>
              <a:gd name="connsiteY20" fmla="*/ 698052 h 1161397"/>
              <a:gd name="connsiteX21" fmla="*/ 1299977 w 6884912"/>
              <a:gd name="connsiteY21" fmla="*/ 639196 h 1161397"/>
              <a:gd name="connsiteX22" fmla="*/ 1326190 w 6884912"/>
              <a:gd name="connsiteY22" fmla="*/ 625955 h 1161397"/>
              <a:gd name="connsiteX23" fmla="*/ 1339600 w 6884912"/>
              <a:gd name="connsiteY23" fmla="*/ 616295 h 1161397"/>
              <a:gd name="connsiteX24" fmla="*/ 1340054 w 6884912"/>
              <a:gd name="connsiteY24" fmla="*/ 614022 h 1161397"/>
              <a:gd name="connsiteX25" fmla="*/ 1391606 w 6884912"/>
              <a:gd name="connsiteY25" fmla="*/ 615229 h 1161397"/>
              <a:gd name="connsiteX26" fmla="*/ 1397565 w 6884912"/>
              <a:gd name="connsiteY26" fmla="*/ 611490 h 1161397"/>
              <a:gd name="connsiteX27" fmla="*/ 1432302 w 6884912"/>
              <a:gd name="connsiteY27" fmla="*/ 617267 h 1161397"/>
              <a:gd name="connsiteX28" fmla="*/ 1449644 w 6884912"/>
              <a:gd name="connsiteY28" fmla="*/ 617591 h 1161397"/>
              <a:gd name="connsiteX29" fmla="*/ 1455793 w 6884912"/>
              <a:gd name="connsiteY29" fmla="*/ 623174 h 1161397"/>
              <a:gd name="connsiteX30" fmla="*/ 1480758 w 6884912"/>
              <a:gd name="connsiteY30" fmla="*/ 620863 h 1161397"/>
              <a:gd name="connsiteX31" fmla="*/ 1483154 w 6884912"/>
              <a:gd name="connsiteY31" fmla="*/ 618527 h 1161397"/>
              <a:gd name="connsiteX32" fmla="*/ 1505495 w 6884912"/>
              <a:gd name="connsiteY32" fmla="*/ 624325 h 1161397"/>
              <a:gd name="connsiteX33" fmla="*/ 1526340 w 6884912"/>
              <a:gd name="connsiteY33" fmla="*/ 638496 h 1161397"/>
              <a:gd name="connsiteX34" fmla="*/ 1731986 w 6884912"/>
              <a:gd name="connsiteY34" fmla="*/ 589682 h 1161397"/>
              <a:gd name="connsiteX35" fmla="*/ 1927935 w 6884912"/>
              <a:gd name="connsiteY35" fmla="*/ 628540 h 1161397"/>
              <a:gd name="connsiteX36" fmla="*/ 2039075 w 6884912"/>
              <a:gd name="connsiteY36" fmla="*/ 599964 h 1161397"/>
              <a:gd name="connsiteX37" fmla="*/ 2066980 w 6884912"/>
              <a:gd name="connsiteY37" fmla="*/ 550413 h 1161397"/>
              <a:gd name="connsiteX38" fmla="*/ 2352236 w 6884912"/>
              <a:gd name="connsiteY38" fmla="*/ 519602 h 1161397"/>
              <a:gd name="connsiteX39" fmla="*/ 2420791 w 6884912"/>
              <a:gd name="connsiteY39" fmla="*/ 492826 h 1161397"/>
              <a:gd name="connsiteX40" fmla="*/ 2489932 w 6884912"/>
              <a:gd name="connsiteY40" fmla="*/ 507864 h 1161397"/>
              <a:gd name="connsiteX41" fmla="*/ 2512917 w 6884912"/>
              <a:gd name="connsiteY41" fmla="*/ 489127 h 1161397"/>
              <a:gd name="connsiteX42" fmla="*/ 2516783 w 6884912"/>
              <a:gd name="connsiteY42" fmla="*/ 485473 h 1161397"/>
              <a:gd name="connsiteX43" fmla="*/ 2534360 w 6884912"/>
              <a:gd name="connsiteY43" fmla="*/ 480064 h 1161397"/>
              <a:gd name="connsiteX44" fmla="*/ 2536691 w 6884912"/>
              <a:gd name="connsiteY44" fmla="*/ 467018 h 1161397"/>
              <a:gd name="connsiteX45" fmla="*/ 2561265 w 6884912"/>
              <a:gd name="connsiteY45" fmla="*/ 450623 h 1161397"/>
              <a:gd name="connsiteX46" fmla="*/ 2594349 w 6884912"/>
              <a:gd name="connsiteY46" fmla="*/ 443884 h 1161397"/>
              <a:gd name="connsiteX47" fmla="*/ 2754324 w 6884912"/>
              <a:gd name="connsiteY47" fmla="*/ 424766 h 1161397"/>
              <a:gd name="connsiteX48" fmla="*/ 2848470 w 6884912"/>
              <a:gd name="connsiteY48" fmla="*/ 405966 h 1161397"/>
              <a:gd name="connsiteX49" fmla="*/ 2881772 w 6884912"/>
              <a:gd name="connsiteY49" fmla="*/ 387260 h 1161397"/>
              <a:gd name="connsiteX50" fmla="*/ 2929932 w 6884912"/>
              <a:gd name="connsiteY50" fmla="*/ 368912 h 1161397"/>
              <a:gd name="connsiteX51" fmla="*/ 3013020 w 6884912"/>
              <a:gd name="connsiteY51" fmla="*/ 327578 h 1161397"/>
              <a:gd name="connsiteX52" fmla="*/ 3222191 w 6884912"/>
              <a:gd name="connsiteY52" fmla="*/ 307887 h 1161397"/>
              <a:gd name="connsiteX53" fmla="*/ 3227953 w 6884912"/>
              <a:gd name="connsiteY53" fmla="*/ 297650 h 1161397"/>
              <a:gd name="connsiteX54" fmla="*/ 3510042 w 6884912"/>
              <a:gd name="connsiteY54" fmla="*/ 311820 h 1161397"/>
              <a:gd name="connsiteX55" fmla="*/ 3626773 w 6884912"/>
              <a:gd name="connsiteY55" fmla="*/ 290452 h 1161397"/>
              <a:gd name="connsiteX56" fmla="*/ 3666217 w 6884912"/>
              <a:gd name="connsiteY56" fmla="*/ 273255 h 1161397"/>
              <a:gd name="connsiteX57" fmla="*/ 3732427 w 6884912"/>
              <a:gd name="connsiteY57" fmla="*/ 245039 h 1161397"/>
              <a:gd name="connsiteX58" fmla="*/ 3777022 w 6884912"/>
              <a:gd name="connsiteY58" fmla="*/ 200276 h 1161397"/>
              <a:gd name="connsiteX59" fmla="*/ 3791246 w 6884912"/>
              <a:gd name="connsiteY59" fmla="*/ 189996 h 1161397"/>
              <a:gd name="connsiteX60" fmla="*/ 3819864 w 6884912"/>
              <a:gd name="connsiteY60" fmla="*/ 194605 h 1161397"/>
              <a:gd name="connsiteX61" fmla="*/ 3830398 w 6884912"/>
              <a:gd name="connsiteY61" fmla="*/ 188383 h 1161397"/>
              <a:gd name="connsiteX62" fmla="*/ 3834360 w 6884912"/>
              <a:gd name="connsiteY62" fmla="*/ 188992 h 1161397"/>
              <a:gd name="connsiteX63" fmla="*/ 3843715 w 6884912"/>
              <a:gd name="connsiteY63" fmla="*/ 188752 h 1161397"/>
              <a:gd name="connsiteX64" fmla="*/ 3842609 w 6884912"/>
              <a:gd name="connsiteY64" fmla="*/ 197386 h 1161397"/>
              <a:gd name="connsiteX65" fmla="*/ 3853961 w 6884912"/>
              <a:gd name="connsiteY65" fmla="*/ 213380 h 1161397"/>
              <a:gd name="connsiteX66" fmla="*/ 3907640 w 6884912"/>
              <a:gd name="connsiteY66" fmla="*/ 207568 h 1161397"/>
              <a:gd name="connsiteX67" fmla="*/ 3910449 w 6884912"/>
              <a:gd name="connsiteY67" fmla="*/ 197808 h 1161397"/>
              <a:gd name="connsiteX68" fmla="*/ 3917197 w 6884912"/>
              <a:gd name="connsiteY68" fmla="*/ 196121 h 1161397"/>
              <a:gd name="connsiteX69" fmla="*/ 3922400 w 6884912"/>
              <a:gd name="connsiteY69" fmla="*/ 205056 h 1161397"/>
              <a:gd name="connsiteX70" fmla="*/ 4013061 w 6884912"/>
              <a:gd name="connsiteY70" fmla="*/ 224874 h 1161397"/>
              <a:gd name="connsiteX71" fmla="*/ 4220717 w 6884912"/>
              <a:gd name="connsiteY71" fmla="*/ 192946 h 1161397"/>
              <a:gd name="connsiteX72" fmla="*/ 4228802 w 6884912"/>
              <a:gd name="connsiteY72" fmla="*/ 201468 h 1161397"/>
              <a:gd name="connsiteX73" fmla="*/ 4289361 w 6884912"/>
              <a:gd name="connsiteY73" fmla="*/ 196642 h 1161397"/>
              <a:gd name="connsiteX74" fmla="*/ 4498913 w 6884912"/>
              <a:gd name="connsiteY74" fmla="*/ 118915 h 1161397"/>
              <a:gd name="connsiteX75" fmla="*/ 4617330 w 6884912"/>
              <a:gd name="connsiteY75" fmla="*/ 111163 h 1161397"/>
              <a:gd name="connsiteX76" fmla="*/ 4659778 w 6884912"/>
              <a:gd name="connsiteY76" fmla="*/ 118219 h 1161397"/>
              <a:gd name="connsiteX77" fmla="*/ 4730870 w 6884912"/>
              <a:gd name="connsiteY77" fmla="*/ 129432 h 1161397"/>
              <a:gd name="connsiteX78" fmla="*/ 4844073 w 6884912"/>
              <a:gd name="connsiteY78" fmla="*/ 161768 h 1161397"/>
              <a:gd name="connsiteX79" fmla="*/ 4856454 w 6884912"/>
              <a:gd name="connsiteY79" fmla="*/ 130488 h 1161397"/>
              <a:gd name="connsiteX80" fmla="*/ 4920038 w 6884912"/>
              <a:gd name="connsiteY80" fmla="*/ 140418 h 1161397"/>
              <a:gd name="connsiteX81" fmla="*/ 5016639 w 6884912"/>
              <a:gd name="connsiteY81" fmla="*/ 158905 h 1161397"/>
              <a:gd name="connsiteX82" fmla="*/ 5072009 w 6884912"/>
              <a:gd name="connsiteY82" fmla="*/ 161502 h 1161397"/>
              <a:gd name="connsiteX83" fmla="*/ 5223626 w 6884912"/>
              <a:gd name="connsiteY83" fmla="*/ 177356 h 1161397"/>
              <a:gd name="connsiteX84" fmla="*/ 5375773 w 6884912"/>
              <a:gd name="connsiteY84" fmla="*/ 199913 h 1161397"/>
              <a:gd name="connsiteX85" fmla="*/ 5467502 w 6884912"/>
              <a:gd name="connsiteY85" fmla="*/ 250963 h 1161397"/>
              <a:gd name="connsiteX86" fmla="*/ 5592395 w 6884912"/>
              <a:gd name="connsiteY86" fmla="*/ 265434 h 1161397"/>
              <a:gd name="connsiteX87" fmla="*/ 5613532 w 6884912"/>
              <a:gd name="connsiteY87" fmla="*/ 273379 h 1161397"/>
              <a:gd name="connsiteX88" fmla="*/ 5642173 w 6884912"/>
              <a:gd name="connsiteY88" fmla="*/ 266904 h 1161397"/>
              <a:gd name="connsiteX89" fmla="*/ 5756910 w 6884912"/>
              <a:gd name="connsiteY89" fmla="*/ 239211 h 1161397"/>
              <a:gd name="connsiteX90" fmla="*/ 5846667 w 6884912"/>
              <a:gd name="connsiteY90" fmla="*/ 201786 h 1161397"/>
              <a:gd name="connsiteX91" fmla="*/ 5960732 w 6884912"/>
              <a:gd name="connsiteY91" fmla="*/ 220708 h 1161397"/>
              <a:gd name="connsiteX92" fmla="*/ 6029542 w 6884912"/>
              <a:gd name="connsiteY92" fmla="*/ 210339 h 1161397"/>
              <a:gd name="connsiteX93" fmla="*/ 6141123 w 6884912"/>
              <a:gd name="connsiteY93" fmla="*/ 159923 h 1161397"/>
              <a:gd name="connsiteX94" fmla="*/ 6290640 w 6884912"/>
              <a:gd name="connsiteY94" fmla="*/ 167441 h 1161397"/>
              <a:gd name="connsiteX95" fmla="*/ 6322806 w 6884912"/>
              <a:gd name="connsiteY95" fmla="*/ 213293 h 1161397"/>
              <a:gd name="connsiteX96" fmla="*/ 6380420 w 6884912"/>
              <a:gd name="connsiteY96" fmla="*/ 173195 h 1161397"/>
              <a:gd name="connsiteX97" fmla="*/ 6507891 w 6884912"/>
              <a:gd name="connsiteY97" fmla="*/ 118474 h 1161397"/>
              <a:gd name="connsiteX98" fmla="*/ 6571807 w 6884912"/>
              <a:gd name="connsiteY98" fmla="*/ 98636 h 1161397"/>
              <a:gd name="connsiteX99" fmla="*/ 6671880 w 6884912"/>
              <a:gd name="connsiteY99" fmla="*/ 82931 h 1161397"/>
              <a:gd name="connsiteX100" fmla="*/ 6702266 w 6884912"/>
              <a:gd name="connsiteY100" fmla="*/ 75470 h 1161397"/>
              <a:gd name="connsiteX101" fmla="*/ 6845802 w 6884912"/>
              <a:gd name="connsiteY101" fmla="*/ 24496 h 1161397"/>
              <a:gd name="connsiteX102" fmla="*/ 6884912 w 6884912"/>
              <a:gd name="connsiteY102"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66947 w 6884912"/>
              <a:gd name="connsiteY16" fmla="*/ 700762 h 1161397"/>
              <a:gd name="connsiteX17" fmla="*/ 1178135 w 6884912"/>
              <a:gd name="connsiteY17" fmla="*/ 698631 h 1161397"/>
              <a:gd name="connsiteX18" fmla="*/ 1178301 w 6884912"/>
              <a:gd name="connsiteY18" fmla="*/ 698094 h 1161397"/>
              <a:gd name="connsiteX19" fmla="*/ 1242716 w 6884912"/>
              <a:gd name="connsiteY19" fmla="*/ 698052 h 1161397"/>
              <a:gd name="connsiteX20" fmla="*/ 1299977 w 6884912"/>
              <a:gd name="connsiteY20" fmla="*/ 639196 h 1161397"/>
              <a:gd name="connsiteX21" fmla="*/ 1326190 w 6884912"/>
              <a:gd name="connsiteY21" fmla="*/ 625955 h 1161397"/>
              <a:gd name="connsiteX22" fmla="*/ 1339600 w 6884912"/>
              <a:gd name="connsiteY22" fmla="*/ 616295 h 1161397"/>
              <a:gd name="connsiteX23" fmla="*/ 1340054 w 6884912"/>
              <a:gd name="connsiteY23" fmla="*/ 614022 h 1161397"/>
              <a:gd name="connsiteX24" fmla="*/ 1391606 w 6884912"/>
              <a:gd name="connsiteY24" fmla="*/ 615229 h 1161397"/>
              <a:gd name="connsiteX25" fmla="*/ 1397565 w 6884912"/>
              <a:gd name="connsiteY25" fmla="*/ 611490 h 1161397"/>
              <a:gd name="connsiteX26" fmla="*/ 1432302 w 6884912"/>
              <a:gd name="connsiteY26" fmla="*/ 617267 h 1161397"/>
              <a:gd name="connsiteX27" fmla="*/ 1449644 w 6884912"/>
              <a:gd name="connsiteY27" fmla="*/ 617591 h 1161397"/>
              <a:gd name="connsiteX28" fmla="*/ 1455793 w 6884912"/>
              <a:gd name="connsiteY28" fmla="*/ 623174 h 1161397"/>
              <a:gd name="connsiteX29" fmla="*/ 1480758 w 6884912"/>
              <a:gd name="connsiteY29" fmla="*/ 620863 h 1161397"/>
              <a:gd name="connsiteX30" fmla="*/ 1483154 w 6884912"/>
              <a:gd name="connsiteY30" fmla="*/ 618527 h 1161397"/>
              <a:gd name="connsiteX31" fmla="*/ 1505495 w 6884912"/>
              <a:gd name="connsiteY31" fmla="*/ 624325 h 1161397"/>
              <a:gd name="connsiteX32" fmla="*/ 1526340 w 6884912"/>
              <a:gd name="connsiteY32" fmla="*/ 638496 h 1161397"/>
              <a:gd name="connsiteX33" fmla="*/ 1731986 w 6884912"/>
              <a:gd name="connsiteY33" fmla="*/ 589682 h 1161397"/>
              <a:gd name="connsiteX34" fmla="*/ 1927935 w 6884912"/>
              <a:gd name="connsiteY34" fmla="*/ 628540 h 1161397"/>
              <a:gd name="connsiteX35" fmla="*/ 2039075 w 6884912"/>
              <a:gd name="connsiteY35" fmla="*/ 599964 h 1161397"/>
              <a:gd name="connsiteX36" fmla="*/ 2066980 w 6884912"/>
              <a:gd name="connsiteY36" fmla="*/ 550413 h 1161397"/>
              <a:gd name="connsiteX37" fmla="*/ 2352236 w 6884912"/>
              <a:gd name="connsiteY37" fmla="*/ 519602 h 1161397"/>
              <a:gd name="connsiteX38" fmla="*/ 2420791 w 6884912"/>
              <a:gd name="connsiteY38" fmla="*/ 492826 h 1161397"/>
              <a:gd name="connsiteX39" fmla="*/ 2489932 w 6884912"/>
              <a:gd name="connsiteY39" fmla="*/ 507864 h 1161397"/>
              <a:gd name="connsiteX40" fmla="*/ 2512917 w 6884912"/>
              <a:gd name="connsiteY40" fmla="*/ 489127 h 1161397"/>
              <a:gd name="connsiteX41" fmla="*/ 2516783 w 6884912"/>
              <a:gd name="connsiteY41" fmla="*/ 485473 h 1161397"/>
              <a:gd name="connsiteX42" fmla="*/ 2534360 w 6884912"/>
              <a:gd name="connsiteY42" fmla="*/ 480064 h 1161397"/>
              <a:gd name="connsiteX43" fmla="*/ 2536691 w 6884912"/>
              <a:gd name="connsiteY43" fmla="*/ 467018 h 1161397"/>
              <a:gd name="connsiteX44" fmla="*/ 2561265 w 6884912"/>
              <a:gd name="connsiteY44" fmla="*/ 450623 h 1161397"/>
              <a:gd name="connsiteX45" fmla="*/ 2594349 w 6884912"/>
              <a:gd name="connsiteY45" fmla="*/ 443884 h 1161397"/>
              <a:gd name="connsiteX46" fmla="*/ 2754324 w 6884912"/>
              <a:gd name="connsiteY46" fmla="*/ 424766 h 1161397"/>
              <a:gd name="connsiteX47" fmla="*/ 2848470 w 6884912"/>
              <a:gd name="connsiteY47" fmla="*/ 405966 h 1161397"/>
              <a:gd name="connsiteX48" fmla="*/ 2881772 w 6884912"/>
              <a:gd name="connsiteY48" fmla="*/ 387260 h 1161397"/>
              <a:gd name="connsiteX49" fmla="*/ 2929932 w 6884912"/>
              <a:gd name="connsiteY49" fmla="*/ 368912 h 1161397"/>
              <a:gd name="connsiteX50" fmla="*/ 3013020 w 6884912"/>
              <a:gd name="connsiteY50" fmla="*/ 327578 h 1161397"/>
              <a:gd name="connsiteX51" fmla="*/ 3222191 w 6884912"/>
              <a:gd name="connsiteY51" fmla="*/ 307887 h 1161397"/>
              <a:gd name="connsiteX52" fmla="*/ 3227953 w 6884912"/>
              <a:gd name="connsiteY52" fmla="*/ 297650 h 1161397"/>
              <a:gd name="connsiteX53" fmla="*/ 3510042 w 6884912"/>
              <a:gd name="connsiteY53" fmla="*/ 311820 h 1161397"/>
              <a:gd name="connsiteX54" fmla="*/ 3626773 w 6884912"/>
              <a:gd name="connsiteY54" fmla="*/ 290452 h 1161397"/>
              <a:gd name="connsiteX55" fmla="*/ 3666217 w 6884912"/>
              <a:gd name="connsiteY55" fmla="*/ 273255 h 1161397"/>
              <a:gd name="connsiteX56" fmla="*/ 3732427 w 6884912"/>
              <a:gd name="connsiteY56" fmla="*/ 245039 h 1161397"/>
              <a:gd name="connsiteX57" fmla="*/ 3777022 w 6884912"/>
              <a:gd name="connsiteY57" fmla="*/ 200276 h 1161397"/>
              <a:gd name="connsiteX58" fmla="*/ 3791246 w 6884912"/>
              <a:gd name="connsiteY58" fmla="*/ 189996 h 1161397"/>
              <a:gd name="connsiteX59" fmla="*/ 3819864 w 6884912"/>
              <a:gd name="connsiteY59" fmla="*/ 194605 h 1161397"/>
              <a:gd name="connsiteX60" fmla="*/ 3830398 w 6884912"/>
              <a:gd name="connsiteY60" fmla="*/ 188383 h 1161397"/>
              <a:gd name="connsiteX61" fmla="*/ 3834360 w 6884912"/>
              <a:gd name="connsiteY61" fmla="*/ 188992 h 1161397"/>
              <a:gd name="connsiteX62" fmla="*/ 3843715 w 6884912"/>
              <a:gd name="connsiteY62" fmla="*/ 188752 h 1161397"/>
              <a:gd name="connsiteX63" fmla="*/ 3842609 w 6884912"/>
              <a:gd name="connsiteY63" fmla="*/ 197386 h 1161397"/>
              <a:gd name="connsiteX64" fmla="*/ 3853961 w 6884912"/>
              <a:gd name="connsiteY64" fmla="*/ 213380 h 1161397"/>
              <a:gd name="connsiteX65" fmla="*/ 3907640 w 6884912"/>
              <a:gd name="connsiteY65" fmla="*/ 207568 h 1161397"/>
              <a:gd name="connsiteX66" fmla="*/ 3910449 w 6884912"/>
              <a:gd name="connsiteY66" fmla="*/ 197808 h 1161397"/>
              <a:gd name="connsiteX67" fmla="*/ 3917197 w 6884912"/>
              <a:gd name="connsiteY67" fmla="*/ 196121 h 1161397"/>
              <a:gd name="connsiteX68" fmla="*/ 3922400 w 6884912"/>
              <a:gd name="connsiteY68" fmla="*/ 205056 h 1161397"/>
              <a:gd name="connsiteX69" fmla="*/ 4013061 w 6884912"/>
              <a:gd name="connsiteY69" fmla="*/ 224874 h 1161397"/>
              <a:gd name="connsiteX70" fmla="*/ 4220717 w 6884912"/>
              <a:gd name="connsiteY70" fmla="*/ 192946 h 1161397"/>
              <a:gd name="connsiteX71" fmla="*/ 4228802 w 6884912"/>
              <a:gd name="connsiteY71" fmla="*/ 201468 h 1161397"/>
              <a:gd name="connsiteX72" fmla="*/ 4289361 w 6884912"/>
              <a:gd name="connsiteY72" fmla="*/ 196642 h 1161397"/>
              <a:gd name="connsiteX73" fmla="*/ 4498913 w 6884912"/>
              <a:gd name="connsiteY73" fmla="*/ 118915 h 1161397"/>
              <a:gd name="connsiteX74" fmla="*/ 4617330 w 6884912"/>
              <a:gd name="connsiteY74" fmla="*/ 111163 h 1161397"/>
              <a:gd name="connsiteX75" fmla="*/ 4659778 w 6884912"/>
              <a:gd name="connsiteY75" fmla="*/ 118219 h 1161397"/>
              <a:gd name="connsiteX76" fmla="*/ 4730870 w 6884912"/>
              <a:gd name="connsiteY76" fmla="*/ 129432 h 1161397"/>
              <a:gd name="connsiteX77" fmla="*/ 4844073 w 6884912"/>
              <a:gd name="connsiteY77" fmla="*/ 161768 h 1161397"/>
              <a:gd name="connsiteX78" fmla="*/ 4856454 w 6884912"/>
              <a:gd name="connsiteY78" fmla="*/ 130488 h 1161397"/>
              <a:gd name="connsiteX79" fmla="*/ 4920038 w 6884912"/>
              <a:gd name="connsiteY79" fmla="*/ 140418 h 1161397"/>
              <a:gd name="connsiteX80" fmla="*/ 5016639 w 6884912"/>
              <a:gd name="connsiteY80" fmla="*/ 158905 h 1161397"/>
              <a:gd name="connsiteX81" fmla="*/ 5072009 w 6884912"/>
              <a:gd name="connsiteY81" fmla="*/ 161502 h 1161397"/>
              <a:gd name="connsiteX82" fmla="*/ 5223626 w 6884912"/>
              <a:gd name="connsiteY82" fmla="*/ 177356 h 1161397"/>
              <a:gd name="connsiteX83" fmla="*/ 5375773 w 6884912"/>
              <a:gd name="connsiteY83" fmla="*/ 199913 h 1161397"/>
              <a:gd name="connsiteX84" fmla="*/ 5467502 w 6884912"/>
              <a:gd name="connsiteY84" fmla="*/ 250963 h 1161397"/>
              <a:gd name="connsiteX85" fmla="*/ 5592395 w 6884912"/>
              <a:gd name="connsiteY85" fmla="*/ 265434 h 1161397"/>
              <a:gd name="connsiteX86" fmla="*/ 5613532 w 6884912"/>
              <a:gd name="connsiteY86" fmla="*/ 273379 h 1161397"/>
              <a:gd name="connsiteX87" fmla="*/ 5642173 w 6884912"/>
              <a:gd name="connsiteY87" fmla="*/ 266904 h 1161397"/>
              <a:gd name="connsiteX88" fmla="*/ 5756910 w 6884912"/>
              <a:gd name="connsiteY88" fmla="*/ 239211 h 1161397"/>
              <a:gd name="connsiteX89" fmla="*/ 5846667 w 6884912"/>
              <a:gd name="connsiteY89" fmla="*/ 201786 h 1161397"/>
              <a:gd name="connsiteX90" fmla="*/ 5960732 w 6884912"/>
              <a:gd name="connsiteY90" fmla="*/ 220708 h 1161397"/>
              <a:gd name="connsiteX91" fmla="*/ 6029542 w 6884912"/>
              <a:gd name="connsiteY91" fmla="*/ 210339 h 1161397"/>
              <a:gd name="connsiteX92" fmla="*/ 6141123 w 6884912"/>
              <a:gd name="connsiteY92" fmla="*/ 159923 h 1161397"/>
              <a:gd name="connsiteX93" fmla="*/ 6290640 w 6884912"/>
              <a:gd name="connsiteY93" fmla="*/ 167441 h 1161397"/>
              <a:gd name="connsiteX94" fmla="*/ 6322806 w 6884912"/>
              <a:gd name="connsiteY94" fmla="*/ 213293 h 1161397"/>
              <a:gd name="connsiteX95" fmla="*/ 6380420 w 6884912"/>
              <a:gd name="connsiteY95" fmla="*/ 173195 h 1161397"/>
              <a:gd name="connsiteX96" fmla="*/ 6507891 w 6884912"/>
              <a:gd name="connsiteY96" fmla="*/ 118474 h 1161397"/>
              <a:gd name="connsiteX97" fmla="*/ 6571807 w 6884912"/>
              <a:gd name="connsiteY97" fmla="*/ 98636 h 1161397"/>
              <a:gd name="connsiteX98" fmla="*/ 6671880 w 6884912"/>
              <a:gd name="connsiteY98" fmla="*/ 82931 h 1161397"/>
              <a:gd name="connsiteX99" fmla="*/ 6702266 w 6884912"/>
              <a:gd name="connsiteY99" fmla="*/ 75470 h 1161397"/>
              <a:gd name="connsiteX100" fmla="*/ 6845802 w 6884912"/>
              <a:gd name="connsiteY100" fmla="*/ 24496 h 1161397"/>
              <a:gd name="connsiteX101" fmla="*/ 6884912 w 6884912"/>
              <a:gd name="connsiteY101"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38051 w 6884912"/>
              <a:gd name="connsiteY15" fmla="*/ 702034 h 1161397"/>
              <a:gd name="connsiteX16" fmla="*/ 1178135 w 6884912"/>
              <a:gd name="connsiteY16" fmla="*/ 698631 h 1161397"/>
              <a:gd name="connsiteX17" fmla="*/ 1178301 w 6884912"/>
              <a:gd name="connsiteY17" fmla="*/ 698094 h 1161397"/>
              <a:gd name="connsiteX18" fmla="*/ 1242716 w 6884912"/>
              <a:gd name="connsiteY18" fmla="*/ 698052 h 1161397"/>
              <a:gd name="connsiteX19" fmla="*/ 1299977 w 6884912"/>
              <a:gd name="connsiteY19" fmla="*/ 639196 h 1161397"/>
              <a:gd name="connsiteX20" fmla="*/ 1326190 w 6884912"/>
              <a:gd name="connsiteY20" fmla="*/ 625955 h 1161397"/>
              <a:gd name="connsiteX21" fmla="*/ 1339600 w 6884912"/>
              <a:gd name="connsiteY21" fmla="*/ 616295 h 1161397"/>
              <a:gd name="connsiteX22" fmla="*/ 1340054 w 6884912"/>
              <a:gd name="connsiteY22" fmla="*/ 614022 h 1161397"/>
              <a:gd name="connsiteX23" fmla="*/ 1391606 w 6884912"/>
              <a:gd name="connsiteY23" fmla="*/ 615229 h 1161397"/>
              <a:gd name="connsiteX24" fmla="*/ 1397565 w 6884912"/>
              <a:gd name="connsiteY24" fmla="*/ 611490 h 1161397"/>
              <a:gd name="connsiteX25" fmla="*/ 1432302 w 6884912"/>
              <a:gd name="connsiteY25" fmla="*/ 617267 h 1161397"/>
              <a:gd name="connsiteX26" fmla="*/ 1449644 w 6884912"/>
              <a:gd name="connsiteY26" fmla="*/ 617591 h 1161397"/>
              <a:gd name="connsiteX27" fmla="*/ 1455793 w 6884912"/>
              <a:gd name="connsiteY27" fmla="*/ 623174 h 1161397"/>
              <a:gd name="connsiteX28" fmla="*/ 1480758 w 6884912"/>
              <a:gd name="connsiteY28" fmla="*/ 620863 h 1161397"/>
              <a:gd name="connsiteX29" fmla="*/ 1483154 w 6884912"/>
              <a:gd name="connsiteY29" fmla="*/ 618527 h 1161397"/>
              <a:gd name="connsiteX30" fmla="*/ 1505495 w 6884912"/>
              <a:gd name="connsiteY30" fmla="*/ 624325 h 1161397"/>
              <a:gd name="connsiteX31" fmla="*/ 1526340 w 6884912"/>
              <a:gd name="connsiteY31" fmla="*/ 638496 h 1161397"/>
              <a:gd name="connsiteX32" fmla="*/ 1731986 w 6884912"/>
              <a:gd name="connsiteY32" fmla="*/ 589682 h 1161397"/>
              <a:gd name="connsiteX33" fmla="*/ 1927935 w 6884912"/>
              <a:gd name="connsiteY33" fmla="*/ 628540 h 1161397"/>
              <a:gd name="connsiteX34" fmla="*/ 2039075 w 6884912"/>
              <a:gd name="connsiteY34" fmla="*/ 599964 h 1161397"/>
              <a:gd name="connsiteX35" fmla="*/ 2066980 w 6884912"/>
              <a:gd name="connsiteY35" fmla="*/ 550413 h 1161397"/>
              <a:gd name="connsiteX36" fmla="*/ 2352236 w 6884912"/>
              <a:gd name="connsiteY36" fmla="*/ 519602 h 1161397"/>
              <a:gd name="connsiteX37" fmla="*/ 2420791 w 6884912"/>
              <a:gd name="connsiteY37" fmla="*/ 492826 h 1161397"/>
              <a:gd name="connsiteX38" fmla="*/ 2489932 w 6884912"/>
              <a:gd name="connsiteY38" fmla="*/ 507864 h 1161397"/>
              <a:gd name="connsiteX39" fmla="*/ 2512917 w 6884912"/>
              <a:gd name="connsiteY39" fmla="*/ 489127 h 1161397"/>
              <a:gd name="connsiteX40" fmla="*/ 2516783 w 6884912"/>
              <a:gd name="connsiteY40" fmla="*/ 485473 h 1161397"/>
              <a:gd name="connsiteX41" fmla="*/ 2534360 w 6884912"/>
              <a:gd name="connsiteY41" fmla="*/ 480064 h 1161397"/>
              <a:gd name="connsiteX42" fmla="*/ 2536691 w 6884912"/>
              <a:gd name="connsiteY42" fmla="*/ 467018 h 1161397"/>
              <a:gd name="connsiteX43" fmla="*/ 2561265 w 6884912"/>
              <a:gd name="connsiteY43" fmla="*/ 450623 h 1161397"/>
              <a:gd name="connsiteX44" fmla="*/ 2594349 w 6884912"/>
              <a:gd name="connsiteY44" fmla="*/ 443884 h 1161397"/>
              <a:gd name="connsiteX45" fmla="*/ 2754324 w 6884912"/>
              <a:gd name="connsiteY45" fmla="*/ 424766 h 1161397"/>
              <a:gd name="connsiteX46" fmla="*/ 2848470 w 6884912"/>
              <a:gd name="connsiteY46" fmla="*/ 405966 h 1161397"/>
              <a:gd name="connsiteX47" fmla="*/ 2881772 w 6884912"/>
              <a:gd name="connsiteY47" fmla="*/ 387260 h 1161397"/>
              <a:gd name="connsiteX48" fmla="*/ 2929932 w 6884912"/>
              <a:gd name="connsiteY48" fmla="*/ 368912 h 1161397"/>
              <a:gd name="connsiteX49" fmla="*/ 3013020 w 6884912"/>
              <a:gd name="connsiteY49" fmla="*/ 327578 h 1161397"/>
              <a:gd name="connsiteX50" fmla="*/ 3222191 w 6884912"/>
              <a:gd name="connsiteY50" fmla="*/ 307887 h 1161397"/>
              <a:gd name="connsiteX51" fmla="*/ 3227953 w 6884912"/>
              <a:gd name="connsiteY51" fmla="*/ 297650 h 1161397"/>
              <a:gd name="connsiteX52" fmla="*/ 3510042 w 6884912"/>
              <a:gd name="connsiteY52" fmla="*/ 311820 h 1161397"/>
              <a:gd name="connsiteX53" fmla="*/ 3626773 w 6884912"/>
              <a:gd name="connsiteY53" fmla="*/ 290452 h 1161397"/>
              <a:gd name="connsiteX54" fmla="*/ 3666217 w 6884912"/>
              <a:gd name="connsiteY54" fmla="*/ 273255 h 1161397"/>
              <a:gd name="connsiteX55" fmla="*/ 3732427 w 6884912"/>
              <a:gd name="connsiteY55" fmla="*/ 245039 h 1161397"/>
              <a:gd name="connsiteX56" fmla="*/ 3777022 w 6884912"/>
              <a:gd name="connsiteY56" fmla="*/ 200276 h 1161397"/>
              <a:gd name="connsiteX57" fmla="*/ 3791246 w 6884912"/>
              <a:gd name="connsiteY57" fmla="*/ 189996 h 1161397"/>
              <a:gd name="connsiteX58" fmla="*/ 3819864 w 6884912"/>
              <a:gd name="connsiteY58" fmla="*/ 194605 h 1161397"/>
              <a:gd name="connsiteX59" fmla="*/ 3830398 w 6884912"/>
              <a:gd name="connsiteY59" fmla="*/ 188383 h 1161397"/>
              <a:gd name="connsiteX60" fmla="*/ 3834360 w 6884912"/>
              <a:gd name="connsiteY60" fmla="*/ 188992 h 1161397"/>
              <a:gd name="connsiteX61" fmla="*/ 3843715 w 6884912"/>
              <a:gd name="connsiteY61" fmla="*/ 188752 h 1161397"/>
              <a:gd name="connsiteX62" fmla="*/ 3842609 w 6884912"/>
              <a:gd name="connsiteY62" fmla="*/ 197386 h 1161397"/>
              <a:gd name="connsiteX63" fmla="*/ 3853961 w 6884912"/>
              <a:gd name="connsiteY63" fmla="*/ 213380 h 1161397"/>
              <a:gd name="connsiteX64" fmla="*/ 3907640 w 6884912"/>
              <a:gd name="connsiteY64" fmla="*/ 207568 h 1161397"/>
              <a:gd name="connsiteX65" fmla="*/ 3910449 w 6884912"/>
              <a:gd name="connsiteY65" fmla="*/ 197808 h 1161397"/>
              <a:gd name="connsiteX66" fmla="*/ 3917197 w 6884912"/>
              <a:gd name="connsiteY66" fmla="*/ 196121 h 1161397"/>
              <a:gd name="connsiteX67" fmla="*/ 3922400 w 6884912"/>
              <a:gd name="connsiteY67" fmla="*/ 205056 h 1161397"/>
              <a:gd name="connsiteX68" fmla="*/ 4013061 w 6884912"/>
              <a:gd name="connsiteY68" fmla="*/ 224874 h 1161397"/>
              <a:gd name="connsiteX69" fmla="*/ 4220717 w 6884912"/>
              <a:gd name="connsiteY69" fmla="*/ 192946 h 1161397"/>
              <a:gd name="connsiteX70" fmla="*/ 4228802 w 6884912"/>
              <a:gd name="connsiteY70" fmla="*/ 201468 h 1161397"/>
              <a:gd name="connsiteX71" fmla="*/ 4289361 w 6884912"/>
              <a:gd name="connsiteY71" fmla="*/ 196642 h 1161397"/>
              <a:gd name="connsiteX72" fmla="*/ 4498913 w 6884912"/>
              <a:gd name="connsiteY72" fmla="*/ 118915 h 1161397"/>
              <a:gd name="connsiteX73" fmla="*/ 4617330 w 6884912"/>
              <a:gd name="connsiteY73" fmla="*/ 111163 h 1161397"/>
              <a:gd name="connsiteX74" fmla="*/ 4659778 w 6884912"/>
              <a:gd name="connsiteY74" fmla="*/ 118219 h 1161397"/>
              <a:gd name="connsiteX75" fmla="*/ 4730870 w 6884912"/>
              <a:gd name="connsiteY75" fmla="*/ 129432 h 1161397"/>
              <a:gd name="connsiteX76" fmla="*/ 4844073 w 6884912"/>
              <a:gd name="connsiteY76" fmla="*/ 161768 h 1161397"/>
              <a:gd name="connsiteX77" fmla="*/ 4856454 w 6884912"/>
              <a:gd name="connsiteY77" fmla="*/ 130488 h 1161397"/>
              <a:gd name="connsiteX78" fmla="*/ 4920038 w 6884912"/>
              <a:gd name="connsiteY78" fmla="*/ 140418 h 1161397"/>
              <a:gd name="connsiteX79" fmla="*/ 5016639 w 6884912"/>
              <a:gd name="connsiteY79" fmla="*/ 158905 h 1161397"/>
              <a:gd name="connsiteX80" fmla="*/ 5072009 w 6884912"/>
              <a:gd name="connsiteY80" fmla="*/ 161502 h 1161397"/>
              <a:gd name="connsiteX81" fmla="*/ 5223626 w 6884912"/>
              <a:gd name="connsiteY81" fmla="*/ 177356 h 1161397"/>
              <a:gd name="connsiteX82" fmla="*/ 5375773 w 6884912"/>
              <a:gd name="connsiteY82" fmla="*/ 199913 h 1161397"/>
              <a:gd name="connsiteX83" fmla="*/ 5467502 w 6884912"/>
              <a:gd name="connsiteY83" fmla="*/ 250963 h 1161397"/>
              <a:gd name="connsiteX84" fmla="*/ 5592395 w 6884912"/>
              <a:gd name="connsiteY84" fmla="*/ 265434 h 1161397"/>
              <a:gd name="connsiteX85" fmla="*/ 5613532 w 6884912"/>
              <a:gd name="connsiteY85" fmla="*/ 273379 h 1161397"/>
              <a:gd name="connsiteX86" fmla="*/ 5642173 w 6884912"/>
              <a:gd name="connsiteY86" fmla="*/ 266904 h 1161397"/>
              <a:gd name="connsiteX87" fmla="*/ 5756910 w 6884912"/>
              <a:gd name="connsiteY87" fmla="*/ 239211 h 1161397"/>
              <a:gd name="connsiteX88" fmla="*/ 5846667 w 6884912"/>
              <a:gd name="connsiteY88" fmla="*/ 201786 h 1161397"/>
              <a:gd name="connsiteX89" fmla="*/ 5960732 w 6884912"/>
              <a:gd name="connsiteY89" fmla="*/ 220708 h 1161397"/>
              <a:gd name="connsiteX90" fmla="*/ 6029542 w 6884912"/>
              <a:gd name="connsiteY90" fmla="*/ 210339 h 1161397"/>
              <a:gd name="connsiteX91" fmla="*/ 6141123 w 6884912"/>
              <a:gd name="connsiteY91" fmla="*/ 159923 h 1161397"/>
              <a:gd name="connsiteX92" fmla="*/ 6290640 w 6884912"/>
              <a:gd name="connsiteY92" fmla="*/ 167441 h 1161397"/>
              <a:gd name="connsiteX93" fmla="*/ 6322806 w 6884912"/>
              <a:gd name="connsiteY93" fmla="*/ 213293 h 1161397"/>
              <a:gd name="connsiteX94" fmla="*/ 6380420 w 6884912"/>
              <a:gd name="connsiteY94" fmla="*/ 173195 h 1161397"/>
              <a:gd name="connsiteX95" fmla="*/ 6507891 w 6884912"/>
              <a:gd name="connsiteY95" fmla="*/ 118474 h 1161397"/>
              <a:gd name="connsiteX96" fmla="*/ 6571807 w 6884912"/>
              <a:gd name="connsiteY96" fmla="*/ 98636 h 1161397"/>
              <a:gd name="connsiteX97" fmla="*/ 6671880 w 6884912"/>
              <a:gd name="connsiteY97" fmla="*/ 82931 h 1161397"/>
              <a:gd name="connsiteX98" fmla="*/ 6702266 w 6884912"/>
              <a:gd name="connsiteY98" fmla="*/ 75470 h 1161397"/>
              <a:gd name="connsiteX99" fmla="*/ 6845802 w 6884912"/>
              <a:gd name="connsiteY99" fmla="*/ 24496 h 1161397"/>
              <a:gd name="connsiteX100" fmla="*/ 6884912 w 6884912"/>
              <a:gd name="connsiteY100"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178301 w 6884912"/>
              <a:gd name="connsiteY16" fmla="*/ 698094 h 1161397"/>
              <a:gd name="connsiteX17" fmla="*/ 1242716 w 6884912"/>
              <a:gd name="connsiteY17" fmla="*/ 698052 h 1161397"/>
              <a:gd name="connsiteX18" fmla="*/ 1299977 w 6884912"/>
              <a:gd name="connsiteY18" fmla="*/ 639196 h 1161397"/>
              <a:gd name="connsiteX19" fmla="*/ 1326190 w 6884912"/>
              <a:gd name="connsiteY19" fmla="*/ 625955 h 1161397"/>
              <a:gd name="connsiteX20" fmla="*/ 1339600 w 6884912"/>
              <a:gd name="connsiteY20" fmla="*/ 616295 h 1161397"/>
              <a:gd name="connsiteX21" fmla="*/ 1340054 w 6884912"/>
              <a:gd name="connsiteY21" fmla="*/ 614022 h 1161397"/>
              <a:gd name="connsiteX22" fmla="*/ 1391606 w 6884912"/>
              <a:gd name="connsiteY22" fmla="*/ 615229 h 1161397"/>
              <a:gd name="connsiteX23" fmla="*/ 1397565 w 6884912"/>
              <a:gd name="connsiteY23" fmla="*/ 611490 h 1161397"/>
              <a:gd name="connsiteX24" fmla="*/ 1432302 w 6884912"/>
              <a:gd name="connsiteY24" fmla="*/ 617267 h 1161397"/>
              <a:gd name="connsiteX25" fmla="*/ 1449644 w 6884912"/>
              <a:gd name="connsiteY25" fmla="*/ 617591 h 1161397"/>
              <a:gd name="connsiteX26" fmla="*/ 1455793 w 6884912"/>
              <a:gd name="connsiteY26" fmla="*/ 623174 h 1161397"/>
              <a:gd name="connsiteX27" fmla="*/ 1480758 w 6884912"/>
              <a:gd name="connsiteY27" fmla="*/ 620863 h 1161397"/>
              <a:gd name="connsiteX28" fmla="*/ 1483154 w 6884912"/>
              <a:gd name="connsiteY28" fmla="*/ 618527 h 1161397"/>
              <a:gd name="connsiteX29" fmla="*/ 1505495 w 6884912"/>
              <a:gd name="connsiteY29" fmla="*/ 624325 h 1161397"/>
              <a:gd name="connsiteX30" fmla="*/ 1526340 w 6884912"/>
              <a:gd name="connsiteY30" fmla="*/ 638496 h 1161397"/>
              <a:gd name="connsiteX31" fmla="*/ 1731986 w 6884912"/>
              <a:gd name="connsiteY31" fmla="*/ 589682 h 1161397"/>
              <a:gd name="connsiteX32" fmla="*/ 1927935 w 6884912"/>
              <a:gd name="connsiteY32" fmla="*/ 628540 h 1161397"/>
              <a:gd name="connsiteX33" fmla="*/ 2039075 w 6884912"/>
              <a:gd name="connsiteY33" fmla="*/ 599964 h 1161397"/>
              <a:gd name="connsiteX34" fmla="*/ 2066980 w 6884912"/>
              <a:gd name="connsiteY34" fmla="*/ 550413 h 1161397"/>
              <a:gd name="connsiteX35" fmla="*/ 2352236 w 6884912"/>
              <a:gd name="connsiteY35" fmla="*/ 519602 h 1161397"/>
              <a:gd name="connsiteX36" fmla="*/ 2420791 w 6884912"/>
              <a:gd name="connsiteY36" fmla="*/ 492826 h 1161397"/>
              <a:gd name="connsiteX37" fmla="*/ 2489932 w 6884912"/>
              <a:gd name="connsiteY37" fmla="*/ 507864 h 1161397"/>
              <a:gd name="connsiteX38" fmla="*/ 2512917 w 6884912"/>
              <a:gd name="connsiteY38" fmla="*/ 489127 h 1161397"/>
              <a:gd name="connsiteX39" fmla="*/ 2516783 w 6884912"/>
              <a:gd name="connsiteY39" fmla="*/ 485473 h 1161397"/>
              <a:gd name="connsiteX40" fmla="*/ 2534360 w 6884912"/>
              <a:gd name="connsiteY40" fmla="*/ 480064 h 1161397"/>
              <a:gd name="connsiteX41" fmla="*/ 2536691 w 6884912"/>
              <a:gd name="connsiteY41" fmla="*/ 467018 h 1161397"/>
              <a:gd name="connsiteX42" fmla="*/ 2561265 w 6884912"/>
              <a:gd name="connsiteY42" fmla="*/ 450623 h 1161397"/>
              <a:gd name="connsiteX43" fmla="*/ 2594349 w 6884912"/>
              <a:gd name="connsiteY43" fmla="*/ 443884 h 1161397"/>
              <a:gd name="connsiteX44" fmla="*/ 2754324 w 6884912"/>
              <a:gd name="connsiteY44" fmla="*/ 424766 h 1161397"/>
              <a:gd name="connsiteX45" fmla="*/ 2848470 w 6884912"/>
              <a:gd name="connsiteY45" fmla="*/ 405966 h 1161397"/>
              <a:gd name="connsiteX46" fmla="*/ 2881772 w 6884912"/>
              <a:gd name="connsiteY46" fmla="*/ 387260 h 1161397"/>
              <a:gd name="connsiteX47" fmla="*/ 2929932 w 6884912"/>
              <a:gd name="connsiteY47" fmla="*/ 368912 h 1161397"/>
              <a:gd name="connsiteX48" fmla="*/ 3013020 w 6884912"/>
              <a:gd name="connsiteY48" fmla="*/ 327578 h 1161397"/>
              <a:gd name="connsiteX49" fmla="*/ 3222191 w 6884912"/>
              <a:gd name="connsiteY49" fmla="*/ 307887 h 1161397"/>
              <a:gd name="connsiteX50" fmla="*/ 3227953 w 6884912"/>
              <a:gd name="connsiteY50" fmla="*/ 297650 h 1161397"/>
              <a:gd name="connsiteX51" fmla="*/ 3510042 w 6884912"/>
              <a:gd name="connsiteY51" fmla="*/ 311820 h 1161397"/>
              <a:gd name="connsiteX52" fmla="*/ 3626773 w 6884912"/>
              <a:gd name="connsiteY52" fmla="*/ 290452 h 1161397"/>
              <a:gd name="connsiteX53" fmla="*/ 3666217 w 6884912"/>
              <a:gd name="connsiteY53" fmla="*/ 273255 h 1161397"/>
              <a:gd name="connsiteX54" fmla="*/ 3732427 w 6884912"/>
              <a:gd name="connsiteY54" fmla="*/ 245039 h 1161397"/>
              <a:gd name="connsiteX55" fmla="*/ 3777022 w 6884912"/>
              <a:gd name="connsiteY55" fmla="*/ 200276 h 1161397"/>
              <a:gd name="connsiteX56" fmla="*/ 3791246 w 6884912"/>
              <a:gd name="connsiteY56" fmla="*/ 189996 h 1161397"/>
              <a:gd name="connsiteX57" fmla="*/ 3819864 w 6884912"/>
              <a:gd name="connsiteY57" fmla="*/ 194605 h 1161397"/>
              <a:gd name="connsiteX58" fmla="*/ 3830398 w 6884912"/>
              <a:gd name="connsiteY58" fmla="*/ 188383 h 1161397"/>
              <a:gd name="connsiteX59" fmla="*/ 3834360 w 6884912"/>
              <a:gd name="connsiteY59" fmla="*/ 188992 h 1161397"/>
              <a:gd name="connsiteX60" fmla="*/ 3843715 w 6884912"/>
              <a:gd name="connsiteY60" fmla="*/ 188752 h 1161397"/>
              <a:gd name="connsiteX61" fmla="*/ 3842609 w 6884912"/>
              <a:gd name="connsiteY61" fmla="*/ 197386 h 1161397"/>
              <a:gd name="connsiteX62" fmla="*/ 3853961 w 6884912"/>
              <a:gd name="connsiteY62" fmla="*/ 213380 h 1161397"/>
              <a:gd name="connsiteX63" fmla="*/ 3907640 w 6884912"/>
              <a:gd name="connsiteY63" fmla="*/ 207568 h 1161397"/>
              <a:gd name="connsiteX64" fmla="*/ 3910449 w 6884912"/>
              <a:gd name="connsiteY64" fmla="*/ 197808 h 1161397"/>
              <a:gd name="connsiteX65" fmla="*/ 3917197 w 6884912"/>
              <a:gd name="connsiteY65" fmla="*/ 196121 h 1161397"/>
              <a:gd name="connsiteX66" fmla="*/ 3922400 w 6884912"/>
              <a:gd name="connsiteY66" fmla="*/ 205056 h 1161397"/>
              <a:gd name="connsiteX67" fmla="*/ 4013061 w 6884912"/>
              <a:gd name="connsiteY67" fmla="*/ 224874 h 1161397"/>
              <a:gd name="connsiteX68" fmla="*/ 4220717 w 6884912"/>
              <a:gd name="connsiteY68" fmla="*/ 192946 h 1161397"/>
              <a:gd name="connsiteX69" fmla="*/ 4228802 w 6884912"/>
              <a:gd name="connsiteY69" fmla="*/ 201468 h 1161397"/>
              <a:gd name="connsiteX70" fmla="*/ 4289361 w 6884912"/>
              <a:gd name="connsiteY70" fmla="*/ 196642 h 1161397"/>
              <a:gd name="connsiteX71" fmla="*/ 4498913 w 6884912"/>
              <a:gd name="connsiteY71" fmla="*/ 118915 h 1161397"/>
              <a:gd name="connsiteX72" fmla="*/ 4617330 w 6884912"/>
              <a:gd name="connsiteY72" fmla="*/ 111163 h 1161397"/>
              <a:gd name="connsiteX73" fmla="*/ 4659778 w 6884912"/>
              <a:gd name="connsiteY73" fmla="*/ 118219 h 1161397"/>
              <a:gd name="connsiteX74" fmla="*/ 4730870 w 6884912"/>
              <a:gd name="connsiteY74" fmla="*/ 129432 h 1161397"/>
              <a:gd name="connsiteX75" fmla="*/ 4844073 w 6884912"/>
              <a:gd name="connsiteY75" fmla="*/ 161768 h 1161397"/>
              <a:gd name="connsiteX76" fmla="*/ 4856454 w 6884912"/>
              <a:gd name="connsiteY76" fmla="*/ 130488 h 1161397"/>
              <a:gd name="connsiteX77" fmla="*/ 4920038 w 6884912"/>
              <a:gd name="connsiteY77" fmla="*/ 140418 h 1161397"/>
              <a:gd name="connsiteX78" fmla="*/ 5016639 w 6884912"/>
              <a:gd name="connsiteY78" fmla="*/ 158905 h 1161397"/>
              <a:gd name="connsiteX79" fmla="*/ 5072009 w 6884912"/>
              <a:gd name="connsiteY79" fmla="*/ 161502 h 1161397"/>
              <a:gd name="connsiteX80" fmla="*/ 5223626 w 6884912"/>
              <a:gd name="connsiteY80" fmla="*/ 177356 h 1161397"/>
              <a:gd name="connsiteX81" fmla="*/ 5375773 w 6884912"/>
              <a:gd name="connsiteY81" fmla="*/ 199913 h 1161397"/>
              <a:gd name="connsiteX82" fmla="*/ 5467502 w 6884912"/>
              <a:gd name="connsiteY82" fmla="*/ 250963 h 1161397"/>
              <a:gd name="connsiteX83" fmla="*/ 5592395 w 6884912"/>
              <a:gd name="connsiteY83" fmla="*/ 265434 h 1161397"/>
              <a:gd name="connsiteX84" fmla="*/ 5613532 w 6884912"/>
              <a:gd name="connsiteY84" fmla="*/ 273379 h 1161397"/>
              <a:gd name="connsiteX85" fmla="*/ 5642173 w 6884912"/>
              <a:gd name="connsiteY85" fmla="*/ 266904 h 1161397"/>
              <a:gd name="connsiteX86" fmla="*/ 5756910 w 6884912"/>
              <a:gd name="connsiteY86" fmla="*/ 239211 h 1161397"/>
              <a:gd name="connsiteX87" fmla="*/ 5846667 w 6884912"/>
              <a:gd name="connsiteY87" fmla="*/ 201786 h 1161397"/>
              <a:gd name="connsiteX88" fmla="*/ 5960732 w 6884912"/>
              <a:gd name="connsiteY88" fmla="*/ 220708 h 1161397"/>
              <a:gd name="connsiteX89" fmla="*/ 6029542 w 6884912"/>
              <a:gd name="connsiteY89" fmla="*/ 210339 h 1161397"/>
              <a:gd name="connsiteX90" fmla="*/ 6141123 w 6884912"/>
              <a:gd name="connsiteY90" fmla="*/ 159923 h 1161397"/>
              <a:gd name="connsiteX91" fmla="*/ 6290640 w 6884912"/>
              <a:gd name="connsiteY91" fmla="*/ 167441 h 1161397"/>
              <a:gd name="connsiteX92" fmla="*/ 6322806 w 6884912"/>
              <a:gd name="connsiteY92" fmla="*/ 213293 h 1161397"/>
              <a:gd name="connsiteX93" fmla="*/ 6380420 w 6884912"/>
              <a:gd name="connsiteY93" fmla="*/ 173195 h 1161397"/>
              <a:gd name="connsiteX94" fmla="*/ 6507891 w 6884912"/>
              <a:gd name="connsiteY94" fmla="*/ 118474 h 1161397"/>
              <a:gd name="connsiteX95" fmla="*/ 6571807 w 6884912"/>
              <a:gd name="connsiteY95" fmla="*/ 98636 h 1161397"/>
              <a:gd name="connsiteX96" fmla="*/ 6671880 w 6884912"/>
              <a:gd name="connsiteY96" fmla="*/ 82931 h 1161397"/>
              <a:gd name="connsiteX97" fmla="*/ 6702266 w 6884912"/>
              <a:gd name="connsiteY97" fmla="*/ 75470 h 1161397"/>
              <a:gd name="connsiteX98" fmla="*/ 6845802 w 6884912"/>
              <a:gd name="connsiteY98" fmla="*/ 24496 h 1161397"/>
              <a:gd name="connsiteX99" fmla="*/ 6884912 w 6884912"/>
              <a:gd name="connsiteY99"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178135 w 6884912"/>
              <a:gd name="connsiteY15" fmla="*/ 698631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1224 w 6884912"/>
              <a:gd name="connsiteY14" fmla="*/ 706160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11320 h 1161397"/>
              <a:gd name="connsiteX5" fmla="*/ 213420 w 6884912"/>
              <a:gd name="connsiteY5" fmla="*/ 1056868 h 1161397"/>
              <a:gd name="connsiteX6" fmla="*/ 454970 w 6884912"/>
              <a:gd name="connsiteY6" fmla="*/ 1023343 h 1161397"/>
              <a:gd name="connsiteX7" fmla="*/ 548162 w 6884912"/>
              <a:gd name="connsiteY7" fmla="*/ 984908 h 1161397"/>
              <a:gd name="connsiteX8" fmla="*/ 651408 w 6884912"/>
              <a:gd name="connsiteY8" fmla="*/ 984938 h 1161397"/>
              <a:gd name="connsiteX9" fmla="*/ 723108 w 6884912"/>
              <a:gd name="connsiteY9" fmla="*/ 941904 h 1161397"/>
              <a:gd name="connsiteX10" fmla="*/ 797699 w 6884912"/>
              <a:gd name="connsiteY10" fmla="*/ 931362 h 1161397"/>
              <a:gd name="connsiteX11" fmla="*/ 843359 w 6884912"/>
              <a:gd name="connsiteY11" fmla="*/ 910894 h 1161397"/>
              <a:gd name="connsiteX12" fmla="*/ 965215 w 6884912"/>
              <a:gd name="connsiteY12" fmla="*/ 846701 h 1161397"/>
              <a:gd name="connsiteX13" fmla="*/ 1085080 w 6884912"/>
              <a:gd name="connsiteY13" fmla="*/ 776086 h 1161397"/>
              <a:gd name="connsiteX14" fmla="*/ 1137166 w 6884912"/>
              <a:gd name="connsiteY14" fmla="*/ 744338 h 1161397"/>
              <a:gd name="connsiteX15" fmla="*/ 1207847 w 6884912"/>
              <a:gd name="connsiteY15" fmla="*/ 689087 h 1161397"/>
              <a:gd name="connsiteX16" fmla="*/ 1242716 w 6884912"/>
              <a:gd name="connsiteY16" fmla="*/ 698052 h 1161397"/>
              <a:gd name="connsiteX17" fmla="*/ 1299977 w 6884912"/>
              <a:gd name="connsiteY17" fmla="*/ 639196 h 1161397"/>
              <a:gd name="connsiteX18" fmla="*/ 1326190 w 6884912"/>
              <a:gd name="connsiteY18" fmla="*/ 625955 h 1161397"/>
              <a:gd name="connsiteX19" fmla="*/ 1339600 w 6884912"/>
              <a:gd name="connsiteY19" fmla="*/ 616295 h 1161397"/>
              <a:gd name="connsiteX20" fmla="*/ 1340054 w 6884912"/>
              <a:gd name="connsiteY20" fmla="*/ 614022 h 1161397"/>
              <a:gd name="connsiteX21" fmla="*/ 1391606 w 6884912"/>
              <a:gd name="connsiteY21" fmla="*/ 615229 h 1161397"/>
              <a:gd name="connsiteX22" fmla="*/ 1397565 w 6884912"/>
              <a:gd name="connsiteY22" fmla="*/ 611490 h 1161397"/>
              <a:gd name="connsiteX23" fmla="*/ 1432302 w 6884912"/>
              <a:gd name="connsiteY23" fmla="*/ 617267 h 1161397"/>
              <a:gd name="connsiteX24" fmla="*/ 1449644 w 6884912"/>
              <a:gd name="connsiteY24" fmla="*/ 617591 h 1161397"/>
              <a:gd name="connsiteX25" fmla="*/ 1455793 w 6884912"/>
              <a:gd name="connsiteY25" fmla="*/ 623174 h 1161397"/>
              <a:gd name="connsiteX26" fmla="*/ 1480758 w 6884912"/>
              <a:gd name="connsiteY26" fmla="*/ 620863 h 1161397"/>
              <a:gd name="connsiteX27" fmla="*/ 1483154 w 6884912"/>
              <a:gd name="connsiteY27" fmla="*/ 618527 h 1161397"/>
              <a:gd name="connsiteX28" fmla="*/ 1505495 w 6884912"/>
              <a:gd name="connsiteY28" fmla="*/ 624325 h 1161397"/>
              <a:gd name="connsiteX29" fmla="*/ 1526340 w 6884912"/>
              <a:gd name="connsiteY29" fmla="*/ 638496 h 1161397"/>
              <a:gd name="connsiteX30" fmla="*/ 1731986 w 6884912"/>
              <a:gd name="connsiteY30" fmla="*/ 589682 h 1161397"/>
              <a:gd name="connsiteX31" fmla="*/ 1927935 w 6884912"/>
              <a:gd name="connsiteY31" fmla="*/ 628540 h 1161397"/>
              <a:gd name="connsiteX32" fmla="*/ 2039075 w 6884912"/>
              <a:gd name="connsiteY32" fmla="*/ 599964 h 1161397"/>
              <a:gd name="connsiteX33" fmla="*/ 2066980 w 6884912"/>
              <a:gd name="connsiteY33" fmla="*/ 550413 h 1161397"/>
              <a:gd name="connsiteX34" fmla="*/ 2352236 w 6884912"/>
              <a:gd name="connsiteY34" fmla="*/ 519602 h 1161397"/>
              <a:gd name="connsiteX35" fmla="*/ 2420791 w 6884912"/>
              <a:gd name="connsiteY35" fmla="*/ 492826 h 1161397"/>
              <a:gd name="connsiteX36" fmla="*/ 2489932 w 6884912"/>
              <a:gd name="connsiteY36" fmla="*/ 507864 h 1161397"/>
              <a:gd name="connsiteX37" fmla="*/ 2512917 w 6884912"/>
              <a:gd name="connsiteY37" fmla="*/ 489127 h 1161397"/>
              <a:gd name="connsiteX38" fmla="*/ 2516783 w 6884912"/>
              <a:gd name="connsiteY38" fmla="*/ 485473 h 1161397"/>
              <a:gd name="connsiteX39" fmla="*/ 2534360 w 6884912"/>
              <a:gd name="connsiteY39" fmla="*/ 480064 h 1161397"/>
              <a:gd name="connsiteX40" fmla="*/ 2536691 w 6884912"/>
              <a:gd name="connsiteY40" fmla="*/ 467018 h 1161397"/>
              <a:gd name="connsiteX41" fmla="*/ 2561265 w 6884912"/>
              <a:gd name="connsiteY41" fmla="*/ 450623 h 1161397"/>
              <a:gd name="connsiteX42" fmla="*/ 2594349 w 6884912"/>
              <a:gd name="connsiteY42" fmla="*/ 443884 h 1161397"/>
              <a:gd name="connsiteX43" fmla="*/ 2754324 w 6884912"/>
              <a:gd name="connsiteY43" fmla="*/ 424766 h 1161397"/>
              <a:gd name="connsiteX44" fmla="*/ 2848470 w 6884912"/>
              <a:gd name="connsiteY44" fmla="*/ 405966 h 1161397"/>
              <a:gd name="connsiteX45" fmla="*/ 2881772 w 6884912"/>
              <a:gd name="connsiteY45" fmla="*/ 387260 h 1161397"/>
              <a:gd name="connsiteX46" fmla="*/ 2929932 w 6884912"/>
              <a:gd name="connsiteY46" fmla="*/ 368912 h 1161397"/>
              <a:gd name="connsiteX47" fmla="*/ 3013020 w 6884912"/>
              <a:gd name="connsiteY47" fmla="*/ 327578 h 1161397"/>
              <a:gd name="connsiteX48" fmla="*/ 3222191 w 6884912"/>
              <a:gd name="connsiteY48" fmla="*/ 307887 h 1161397"/>
              <a:gd name="connsiteX49" fmla="*/ 3227953 w 6884912"/>
              <a:gd name="connsiteY49" fmla="*/ 297650 h 1161397"/>
              <a:gd name="connsiteX50" fmla="*/ 3510042 w 6884912"/>
              <a:gd name="connsiteY50" fmla="*/ 311820 h 1161397"/>
              <a:gd name="connsiteX51" fmla="*/ 3626773 w 6884912"/>
              <a:gd name="connsiteY51" fmla="*/ 290452 h 1161397"/>
              <a:gd name="connsiteX52" fmla="*/ 3666217 w 6884912"/>
              <a:gd name="connsiteY52" fmla="*/ 273255 h 1161397"/>
              <a:gd name="connsiteX53" fmla="*/ 3732427 w 6884912"/>
              <a:gd name="connsiteY53" fmla="*/ 245039 h 1161397"/>
              <a:gd name="connsiteX54" fmla="*/ 3777022 w 6884912"/>
              <a:gd name="connsiteY54" fmla="*/ 200276 h 1161397"/>
              <a:gd name="connsiteX55" fmla="*/ 3791246 w 6884912"/>
              <a:gd name="connsiteY55" fmla="*/ 189996 h 1161397"/>
              <a:gd name="connsiteX56" fmla="*/ 3819864 w 6884912"/>
              <a:gd name="connsiteY56" fmla="*/ 194605 h 1161397"/>
              <a:gd name="connsiteX57" fmla="*/ 3830398 w 6884912"/>
              <a:gd name="connsiteY57" fmla="*/ 188383 h 1161397"/>
              <a:gd name="connsiteX58" fmla="*/ 3834360 w 6884912"/>
              <a:gd name="connsiteY58" fmla="*/ 188992 h 1161397"/>
              <a:gd name="connsiteX59" fmla="*/ 3843715 w 6884912"/>
              <a:gd name="connsiteY59" fmla="*/ 188752 h 1161397"/>
              <a:gd name="connsiteX60" fmla="*/ 3842609 w 6884912"/>
              <a:gd name="connsiteY60" fmla="*/ 197386 h 1161397"/>
              <a:gd name="connsiteX61" fmla="*/ 3853961 w 6884912"/>
              <a:gd name="connsiteY61" fmla="*/ 213380 h 1161397"/>
              <a:gd name="connsiteX62" fmla="*/ 3907640 w 6884912"/>
              <a:gd name="connsiteY62" fmla="*/ 207568 h 1161397"/>
              <a:gd name="connsiteX63" fmla="*/ 3910449 w 6884912"/>
              <a:gd name="connsiteY63" fmla="*/ 197808 h 1161397"/>
              <a:gd name="connsiteX64" fmla="*/ 3917197 w 6884912"/>
              <a:gd name="connsiteY64" fmla="*/ 196121 h 1161397"/>
              <a:gd name="connsiteX65" fmla="*/ 3922400 w 6884912"/>
              <a:gd name="connsiteY65" fmla="*/ 205056 h 1161397"/>
              <a:gd name="connsiteX66" fmla="*/ 4013061 w 6884912"/>
              <a:gd name="connsiteY66" fmla="*/ 224874 h 1161397"/>
              <a:gd name="connsiteX67" fmla="*/ 4220717 w 6884912"/>
              <a:gd name="connsiteY67" fmla="*/ 192946 h 1161397"/>
              <a:gd name="connsiteX68" fmla="*/ 4228802 w 6884912"/>
              <a:gd name="connsiteY68" fmla="*/ 201468 h 1161397"/>
              <a:gd name="connsiteX69" fmla="*/ 4289361 w 6884912"/>
              <a:gd name="connsiteY69" fmla="*/ 196642 h 1161397"/>
              <a:gd name="connsiteX70" fmla="*/ 4498913 w 6884912"/>
              <a:gd name="connsiteY70" fmla="*/ 118915 h 1161397"/>
              <a:gd name="connsiteX71" fmla="*/ 4617330 w 6884912"/>
              <a:gd name="connsiteY71" fmla="*/ 111163 h 1161397"/>
              <a:gd name="connsiteX72" fmla="*/ 4659778 w 6884912"/>
              <a:gd name="connsiteY72" fmla="*/ 118219 h 1161397"/>
              <a:gd name="connsiteX73" fmla="*/ 4730870 w 6884912"/>
              <a:gd name="connsiteY73" fmla="*/ 129432 h 1161397"/>
              <a:gd name="connsiteX74" fmla="*/ 4844073 w 6884912"/>
              <a:gd name="connsiteY74" fmla="*/ 161768 h 1161397"/>
              <a:gd name="connsiteX75" fmla="*/ 4856454 w 6884912"/>
              <a:gd name="connsiteY75" fmla="*/ 130488 h 1161397"/>
              <a:gd name="connsiteX76" fmla="*/ 4920038 w 6884912"/>
              <a:gd name="connsiteY76" fmla="*/ 140418 h 1161397"/>
              <a:gd name="connsiteX77" fmla="*/ 5016639 w 6884912"/>
              <a:gd name="connsiteY77" fmla="*/ 158905 h 1161397"/>
              <a:gd name="connsiteX78" fmla="*/ 5072009 w 6884912"/>
              <a:gd name="connsiteY78" fmla="*/ 161502 h 1161397"/>
              <a:gd name="connsiteX79" fmla="*/ 5223626 w 6884912"/>
              <a:gd name="connsiteY79" fmla="*/ 177356 h 1161397"/>
              <a:gd name="connsiteX80" fmla="*/ 5375773 w 6884912"/>
              <a:gd name="connsiteY80" fmla="*/ 199913 h 1161397"/>
              <a:gd name="connsiteX81" fmla="*/ 5467502 w 6884912"/>
              <a:gd name="connsiteY81" fmla="*/ 250963 h 1161397"/>
              <a:gd name="connsiteX82" fmla="*/ 5592395 w 6884912"/>
              <a:gd name="connsiteY82" fmla="*/ 265434 h 1161397"/>
              <a:gd name="connsiteX83" fmla="*/ 5613532 w 6884912"/>
              <a:gd name="connsiteY83" fmla="*/ 273379 h 1161397"/>
              <a:gd name="connsiteX84" fmla="*/ 5642173 w 6884912"/>
              <a:gd name="connsiteY84" fmla="*/ 266904 h 1161397"/>
              <a:gd name="connsiteX85" fmla="*/ 5756910 w 6884912"/>
              <a:gd name="connsiteY85" fmla="*/ 239211 h 1161397"/>
              <a:gd name="connsiteX86" fmla="*/ 5846667 w 6884912"/>
              <a:gd name="connsiteY86" fmla="*/ 201786 h 1161397"/>
              <a:gd name="connsiteX87" fmla="*/ 5960732 w 6884912"/>
              <a:gd name="connsiteY87" fmla="*/ 220708 h 1161397"/>
              <a:gd name="connsiteX88" fmla="*/ 6029542 w 6884912"/>
              <a:gd name="connsiteY88" fmla="*/ 210339 h 1161397"/>
              <a:gd name="connsiteX89" fmla="*/ 6141123 w 6884912"/>
              <a:gd name="connsiteY89" fmla="*/ 159923 h 1161397"/>
              <a:gd name="connsiteX90" fmla="*/ 6290640 w 6884912"/>
              <a:gd name="connsiteY90" fmla="*/ 167441 h 1161397"/>
              <a:gd name="connsiteX91" fmla="*/ 6322806 w 6884912"/>
              <a:gd name="connsiteY91" fmla="*/ 213293 h 1161397"/>
              <a:gd name="connsiteX92" fmla="*/ 6380420 w 6884912"/>
              <a:gd name="connsiteY92" fmla="*/ 173195 h 1161397"/>
              <a:gd name="connsiteX93" fmla="*/ 6507891 w 6884912"/>
              <a:gd name="connsiteY93" fmla="*/ 118474 h 1161397"/>
              <a:gd name="connsiteX94" fmla="*/ 6571807 w 6884912"/>
              <a:gd name="connsiteY94" fmla="*/ 98636 h 1161397"/>
              <a:gd name="connsiteX95" fmla="*/ 6671880 w 6884912"/>
              <a:gd name="connsiteY95" fmla="*/ 82931 h 1161397"/>
              <a:gd name="connsiteX96" fmla="*/ 6702266 w 6884912"/>
              <a:gd name="connsiteY96" fmla="*/ 75470 h 1161397"/>
              <a:gd name="connsiteX97" fmla="*/ 6845802 w 6884912"/>
              <a:gd name="connsiteY97" fmla="*/ 24496 h 1161397"/>
              <a:gd name="connsiteX98" fmla="*/ 6884912 w 6884912"/>
              <a:gd name="connsiteY98" fmla="*/ 0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884912" h="1161397">
                <a:moveTo>
                  <a:pt x="6884912" y="0"/>
                </a:moveTo>
                <a:lnTo>
                  <a:pt x="6884912" y="1161397"/>
                </a:lnTo>
                <a:lnTo>
                  <a:pt x="0" y="1161397"/>
                </a:lnTo>
                <a:lnTo>
                  <a:pt x="27135" y="1147460"/>
                </a:lnTo>
                <a:cubicBezTo>
                  <a:pt x="57431" y="1167048"/>
                  <a:pt x="61886" y="1088181"/>
                  <a:pt x="115388" y="1111320"/>
                </a:cubicBezTo>
                <a:cubicBezTo>
                  <a:pt x="146435" y="1096221"/>
                  <a:pt x="156823" y="1079485"/>
                  <a:pt x="213420" y="1056868"/>
                </a:cubicBezTo>
                <a:cubicBezTo>
                  <a:pt x="288217" y="1040787"/>
                  <a:pt x="383333" y="1044881"/>
                  <a:pt x="454970" y="1023343"/>
                </a:cubicBezTo>
                <a:cubicBezTo>
                  <a:pt x="440966" y="999969"/>
                  <a:pt x="571419" y="1006841"/>
                  <a:pt x="548162" y="984908"/>
                </a:cubicBezTo>
                <a:cubicBezTo>
                  <a:pt x="561321" y="956563"/>
                  <a:pt x="637415" y="1010272"/>
                  <a:pt x="651408" y="984938"/>
                </a:cubicBezTo>
                <a:cubicBezTo>
                  <a:pt x="671652" y="980952"/>
                  <a:pt x="698726" y="950833"/>
                  <a:pt x="723108" y="941904"/>
                </a:cubicBezTo>
                <a:cubicBezTo>
                  <a:pt x="760262" y="946949"/>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6251" y="768649"/>
                  <a:pt x="1137166" y="744338"/>
                </a:cubicBezTo>
                <a:lnTo>
                  <a:pt x="1207847" y="689087"/>
                </a:lnTo>
                <a:cubicBezTo>
                  <a:pt x="1226429" y="687736"/>
                  <a:pt x="1222409" y="707958"/>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cubicBezTo>
                  <a:pt x="1339751" y="615537"/>
                  <a:pt x="1339903" y="614780"/>
                  <a:pt x="1340054" y="614022"/>
                </a:cubicBez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61730" y="317407"/>
                  <a:pt x="3186369" y="312875"/>
                  <a:pt x="3222191" y="307887"/>
                </a:cubicBezTo>
                <a:cubicBezTo>
                  <a:pt x="3223593" y="304249"/>
                  <a:pt x="3179978" y="296995"/>
                  <a:pt x="3227953" y="297650"/>
                </a:cubicBezTo>
                <a:cubicBezTo>
                  <a:pt x="3275928" y="298306"/>
                  <a:pt x="3443572" y="313020"/>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62781" y="222856"/>
                  <a:pt x="4184760" y="196847"/>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61586" y="136690"/>
                  <a:pt x="4823142" y="161592"/>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7769" y="214252"/>
                  <a:pt x="6349573" y="188998"/>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lnTo>
                  <a:pt x="6884912"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A63313B7-3007-48A7-BE97-9A74C1121E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6473" y="792481"/>
            <a:ext cx="4067694" cy="5310206"/>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descr="A piece of paper on a cork board&#10;&#10;Description automatically generated">
            <a:extLst>
              <a:ext uri="{FF2B5EF4-FFF2-40B4-BE49-F238E27FC236}">
                <a16:creationId xmlns:a16="http://schemas.microsoft.com/office/drawing/2014/main" id="{010A73E0-DACC-6A28-F53C-745DD4B4C6B1}"/>
              </a:ext>
            </a:extLst>
          </p:cNvPr>
          <p:cNvPicPr>
            <a:picLocks noChangeAspect="1"/>
          </p:cNvPicPr>
          <p:nvPr/>
        </p:nvPicPr>
        <p:blipFill rotWithShape="1">
          <a:blip r:embed="rId2">
            <a:extLst>
              <a:ext uri="{28A0092B-C50C-407E-A947-70E740481C1C}">
                <a14:useLocalDpi xmlns:a14="http://schemas.microsoft.com/office/drawing/2010/main" val="0"/>
              </a:ext>
            </a:extLst>
          </a:blip>
          <a:srcRect l="25092" r="26908" b="-1"/>
          <a:stretch/>
        </p:blipFill>
        <p:spPr>
          <a:xfrm>
            <a:off x="723899" y="969818"/>
            <a:ext cx="3338147" cy="4976553"/>
          </a:xfrm>
          <a:prstGeom prst="rect">
            <a:avLst/>
          </a:prstGeom>
        </p:spPr>
      </p:pic>
      <p:sp>
        <p:nvSpPr>
          <p:cNvPr id="18" name="Rectangle 6">
            <a:extLst>
              <a:ext uri="{FF2B5EF4-FFF2-40B4-BE49-F238E27FC236}">
                <a16:creationId xmlns:a16="http://schemas.microsoft.com/office/drawing/2014/main" id="{3FD46A31-BFB8-4D6E-8A49-A2DC0DEDAC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76507" y="5869654"/>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1A919A5-6755-57C9-176E-1C05E8F56FA0}"/>
              </a:ext>
            </a:extLst>
          </p:cNvPr>
          <p:cNvSpPr>
            <a:spLocks noGrp="1"/>
          </p:cNvSpPr>
          <p:nvPr>
            <p:ph idx="1"/>
          </p:nvPr>
        </p:nvSpPr>
        <p:spPr>
          <a:xfrm>
            <a:off x="5215854" y="2007314"/>
            <a:ext cx="5982132" cy="4015346"/>
          </a:xfrm>
        </p:spPr>
        <p:txBody>
          <a:bodyPr>
            <a:normAutofit/>
          </a:bodyPr>
          <a:lstStyle/>
          <a:p>
            <a:pPr marL="0" indent="0">
              <a:buNone/>
            </a:pPr>
            <a:r>
              <a:rPr lang="en-US" sz="2400" dirty="0"/>
              <a:t>Communicate with the public to showcase public announcements to potential DBEs.</a:t>
            </a:r>
          </a:p>
          <a:p>
            <a:pPr marL="514350" indent="-514350">
              <a:buAutoNum type="arabicPeriod"/>
            </a:pPr>
            <a:endParaRPr lang="en-US" sz="2400" dirty="0"/>
          </a:p>
          <a:p>
            <a:pPr marL="514350" indent="-514350">
              <a:buAutoNum type="arabicPeriod"/>
            </a:pPr>
            <a:r>
              <a:rPr lang="en-US" sz="2400" dirty="0"/>
              <a:t>Hang your advertisement on the announcement board of a governmental entity that ensures access to potential DBEs.</a:t>
            </a:r>
          </a:p>
          <a:p>
            <a:pPr marL="514350" indent="-514350">
              <a:buAutoNum type="arabicPeriod"/>
            </a:pPr>
            <a:r>
              <a:rPr lang="en-US" sz="2400" dirty="0"/>
              <a:t>Provide your solicitation to the front desk of a governmental agency for easy access and retrieval. </a:t>
            </a:r>
          </a:p>
          <a:p>
            <a:pPr marL="514350" indent="-514350">
              <a:buAutoNum type="arabicPeriod"/>
            </a:pPr>
            <a:endParaRPr lang="en-US" sz="2000" dirty="0"/>
          </a:p>
          <a:p>
            <a:pPr marL="0" indent="0">
              <a:buNone/>
            </a:pPr>
            <a:endParaRPr lang="en-US" sz="2000" dirty="0"/>
          </a:p>
        </p:txBody>
      </p:sp>
    </p:spTree>
    <p:extLst>
      <p:ext uri="{BB962C8B-B14F-4D97-AF65-F5344CB8AC3E}">
        <p14:creationId xmlns:p14="http://schemas.microsoft.com/office/powerpoint/2010/main" val="2027668308"/>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2AC5-C154-48D0-E30A-83E7E4438217}"/>
              </a:ext>
            </a:extLst>
          </p:cNvPr>
          <p:cNvSpPr>
            <a:spLocks noGrp="1"/>
          </p:cNvSpPr>
          <p:nvPr>
            <p:ph type="title"/>
          </p:nvPr>
        </p:nvSpPr>
        <p:spPr>
          <a:xfrm>
            <a:off x="838202" y="365125"/>
            <a:ext cx="10515600" cy="1460500"/>
          </a:xfrm>
        </p:spPr>
        <p:txBody>
          <a:bodyPr>
            <a:normAutofit fontScale="90000"/>
          </a:bodyPr>
          <a:lstStyle/>
          <a:p>
            <a:pPr algn="ctr"/>
            <a:br>
              <a:rPr lang="en-US" b="1" dirty="0">
                <a:solidFill>
                  <a:schemeClr val="accent1">
                    <a:lumMod val="75000"/>
                  </a:schemeClr>
                </a:solidFill>
              </a:rPr>
            </a:br>
            <a:r>
              <a:rPr lang="en-US" b="1" dirty="0">
                <a:solidFill>
                  <a:schemeClr val="accent1">
                    <a:lumMod val="75000"/>
                  </a:schemeClr>
                </a:solidFill>
                <a:effectLst>
                  <a:outerShdw blurRad="38100" dist="38100" dir="2700000" algn="tl">
                    <a:srgbClr val="000000">
                      <a:alpha val="43137"/>
                    </a:srgbClr>
                  </a:outerShdw>
                </a:effectLst>
              </a:rPr>
              <a:t>PERTINENT DBE LANGUAGE</a:t>
            </a:r>
            <a:br>
              <a:rPr lang="en-US" b="1" dirty="0">
                <a:solidFill>
                  <a:schemeClr val="accent1">
                    <a:lumMod val="75000"/>
                  </a:schemeClr>
                </a:solidFill>
              </a:rPr>
            </a:br>
            <a:r>
              <a:rPr lang="en-US" sz="2700" dirty="0">
                <a:solidFill>
                  <a:schemeClr val="accent1">
                    <a:lumMod val="75000"/>
                  </a:schemeClr>
                </a:solidFill>
              </a:rPr>
              <a:t>To ensure compliance, the TWDB highly encourages the following DBE statement    be included in required solicitation methods. </a:t>
            </a:r>
            <a:br>
              <a:rPr lang="en-US" b="1" dirty="0">
                <a:solidFill>
                  <a:schemeClr val="accent1">
                    <a:lumMod val="75000"/>
                  </a:schemeClr>
                </a:solidFill>
              </a:rPr>
            </a:b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D1A919A5-6755-57C9-176E-1C05E8F56FA0}"/>
              </a:ext>
            </a:extLst>
          </p:cNvPr>
          <p:cNvSpPr>
            <a:spLocks noGrp="1"/>
          </p:cNvSpPr>
          <p:nvPr>
            <p:ph idx="1"/>
          </p:nvPr>
        </p:nvSpPr>
        <p:spPr>
          <a:xfrm>
            <a:off x="838202" y="2237361"/>
            <a:ext cx="10515600" cy="3939602"/>
          </a:xfrm>
        </p:spPr>
        <p:txBody>
          <a:bodyPr>
            <a:normAutofit/>
          </a:bodyPr>
          <a:lstStyle/>
          <a:p>
            <a:pPr marL="0" indent="0">
              <a:buNone/>
            </a:pPr>
            <a:endParaRPr lang="en-US" dirty="0"/>
          </a:p>
          <a:p>
            <a:pPr marL="0" indent="0">
              <a:buNone/>
            </a:pPr>
            <a:r>
              <a:rPr lang="en-US" sz="2400" i="1" dirty="0"/>
              <a:t>This contract is subject to the Environmental Protection Agency's (EPA) Disadvantaged Business Enterprise (DBE) Program, which includes EPA-approved fair share goals toward procurement of Minority and Women-owned Business Enterprise (M/WBE) businesses. EPA rules require that applicants and prime contractors make a good faith effort to award a fair share of contracts, subcontracts, and procurements to M/WBEs through demonstration of the six affirmative steps. For more details of the DBE Program and the current, applicable fair share goals, please visit www.twdb.texas.gov/dbe.</a:t>
            </a:r>
          </a:p>
        </p:txBody>
      </p:sp>
      <p:sp>
        <p:nvSpPr>
          <p:cNvPr id="8" name="Arrow: Down 7">
            <a:extLst>
              <a:ext uri="{FF2B5EF4-FFF2-40B4-BE49-F238E27FC236}">
                <a16:creationId xmlns:a16="http://schemas.microsoft.com/office/drawing/2014/main" id="{649364E3-A702-5F4F-309F-D5300C4F7475}"/>
              </a:ext>
            </a:extLst>
          </p:cNvPr>
          <p:cNvSpPr/>
          <p:nvPr/>
        </p:nvSpPr>
        <p:spPr>
          <a:xfrm>
            <a:off x="5836597" y="2042809"/>
            <a:ext cx="259404" cy="5447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Tree>
    <p:extLst>
      <p:ext uri="{BB962C8B-B14F-4D97-AF65-F5344CB8AC3E}">
        <p14:creationId xmlns:p14="http://schemas.microsoft.com/office/powerpoint/2010/main" val="788714241"/>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20137-696C-9CAB-CFA7-5118CD6490F9}"/>
              </a:ext>
            </a:extLst>
          </p:cNvPr>
          <p:cNvSpPr>
            <a:spLocks noGrp="1"/>
          </p:cNvSpPr>
          <p:nvPr>
            <p:ph type="title"/>
          </p:nvPr>
        </p:nvSpPr>
        <p:spPr/>
        <p:txBody>
          <a:bodyPr>
            <a:normAutofit/>
          </a:bodyPr>
          <a:lstStyle/>
          <a:p>
            <a:pPr algn="ctr"/>
            <a:r>
              <a:rPr lang="en-US" sz="4000" b="1" dirty="0">
                <a:solidFill>
                  <a:schemeClr val="accent1">
                    <a:lumMod val="75000"/>
                  </a:schemeClr>
                </a:solidFill>
                <a:effectLst>
                  <a:outerShdw blurRad="38100" dist="38100" dir="2700000" algn="tl">
                    <a:srgbClr val="000000">
                      <a:alpha val="43137"/>
                    </a:srgbClr>
                  </a:outerShdw>
                </a:effectLst>
              </a:rPr>
              <a:t>REQUIRED TWDB DBE FORMS</a:t>
            </a:r>
          </a:p>
        </p:txBody>
      </p:sp>
      <p:sp>
        <p:nvSpPr>
          <p:cNvPr id="5" name="Content Placeholder 4">
            <a:extLst>
              <a:ext uri="{FF2B5EF4-FFF2-40B4-BE49-F238E27FC236}">
                <a16:creationId xmlns:a16="http://schemas.microsoft.com/office/drawing/2014/main" id="{003AD0DE-F071-BA7D-4639-984A4BA1D5AE}"/>
              </a:ext>
            </a:extLst>
          </p:cNvPr>
          <p:cNvSpPr>
            <a:spLocks noGrp="1"/>
          </p:cNvSpPr>
          <p:nvPr>
            <p:ph idx="1"/>
          </p:nvPr>
        </p:nvSpPr>
        <p:spPr>
          <a:xfrm>
            <a:off x="5183188" y="987426"/>
            <a:ext cx="6172201" cy="5238277"/>
          </a:xfrm>
        </p:spPr>
        <p:txBody>
          <a:bodyPr>
            <a:normAutofit fontScale="92500" lnSpcReduction="20000"/>
          </a:bodyPr>
          <a:lstStyle/>
          <a:p>
            <a:pPr>
              <a:buFont typeface="Wingdings" panose="05000000000000000000" pitchFamily="2" charset="2"/>
              <a:buChar char="q"/>
            </a:pPr>
            <a:endParaRPr lang="en-US" sz="2800" dirty="0"/>
          </a:p>
          <a:p>
            <a:pPr>
              <a:buFont typeface="Wingdings" panose="05000000000000000000" pitchFamily="2" charset="2"/>
              <a:buChar char="q"/>
            </a:pPr>
            <a:r>
              <a:rPr lang="en-US" sz="2601" b="1" dirty="0">
                <a:solidFill>
                  <a:schemeClr val="tx2">
                    <a:lumMod val="75000"/>
                  </a:schemeClr>
                </a:solidFill>
                <a:effectLst>
                  <a:outerShdw blurRad="38100" dist="38100" dir="2700000" algn="tl">
                    <a:srgbClr val="000000">
                      <a:alpha val="43137"/>
                    </a:srgbClr>
                  </a:outerShdw>
                </a:effectLst>
                <a:cs typeface="Aharoni" panose="020B0604020202020204" pitchFamily="2" charset="-79"/>
              </a:rPr>
              <a:t>TWDB Form 215 </a:t>
            </a:r>
            <a:r>
              <a:rPr lang="en-US" sz="2601" dirty="0">
                <a:cs typeface="Aharoni" panose="020B0604020202020204" pitchFamily="2" charset="-79"/>
              </a:rPr>
              <a:t>– APPLICANT/ENTITY</a:t>
            </a:r>
          </a:p>
          <a:p>
            <a:pPr marL="0" indent="0">
              <a:buNone/>
            </a:pPr>
            <a:r>
              <a:rPr lang="en-US" sz="2601" dirty="0">
                <a:cs typeface="Aharoni" panose="020B0604020202020204" pitchFamily="2" charset="-79"/>
              </a:rPr>
              <a:t>AFFIRMATIVE STEPS CERTIFICATION and GOALS</a:t>
            </a:r>
          </a:p>
          <a:p>
            <a:pPr marL="0" indent="0">
              <a:buNone/>
            </a:pPr>
            <a:endParaRPr lang="en-US" sz="2601" dirty="0">
              <a:cs typeface="Aharoni" panose="020B0604020202020204" pitchFamily="2" charset="-79"/>
            </a:endParaRPr>
          </a:p>
          <a:p>
            <a:pPr>
              <a:buFont typeface="Wingdings" panose="05000000000000000000" pitchFamily="2" charset="2"/>
              <a:buChar char="q"/>
            </a:pPr>
            <a:r>
              <a:rPr lang="en-US" sz="2601" b="1" dirty="0">
                <a:solidFill>
                  <a:schemeClr val="tx2">
                    <a:lumMod val="75000"/>
                  </a:schemeClr>
                </a:solidFill>
                <a:effectLst>
                  <a:outerShdw blurRad="38100" dist="38100" dir="2700000" algn="tl">
                    <a:srgbClr val="000000">
                      <a:alpha val="43137"/>
                    </a:srgbClr>
                  </a:outerShdw>
                </a:effectLst>
                <a:cs typeface="Aharoni" panose="020B0604020202020204" pitchFamily="2" charset="-79"/>
              </a:rPr>
              <a:t>TWDB Form 216 </a:t>
            </a:r>
            <a:r>
              <a:rPr lang="en-US" sz="2601" dirty="0">
                <a:cs typeface="Aharoni" panose="020B0604020202020204" pitchFamily="2" charset="-79"/>
              </a:rPr>
              <a:t>– AFFIRMATIVE STEPS SOLICITATION REPORT</a:t>
            </a:r>
          </a:p>
          <a:p>
            <a:pPr marL="0" indent="0">
              <a:buNone/>
            </a:pPr>
            <a:endParaRPr lang="en-US" sz="2601" dirty="0">
              <a:cs typeface="Aharoni" panose="020B0604020202020204" pitchFamily="2" charset="-79"/>
            </a:endParaRPr>
          </a:p>
          <a:p>
            <a:pPr>
              <a:buFont typeface="Wingdings" panose="05000000000000000000" pitchFamily="2" charset="2"/>
              <a:buChar char="q"/>
            </a:pPr>
            <a:r>
              <a:rPr lang="en-US" sz="2601" b="1" dirty="0">
                <a:solidFill>
                  <a:schemeClr val="tx2">
                    <a:lumMod val="75000"/>
                  </a:schemeClr>
                </a:solidFill>
                <a:effectLst>
                  <a:outerShdw blurRad="38100" dist="38100" dir="2700000" algn="tl">
                    <a:srgbClr val="000000">
                      <a:alpha val="43137"/>
                    </a:srgbClr>
                  </a:outerShdw>
                </a:effectLst>
                <a:cs typeface="Aharoni" panose="020B0604020202020204" pitchFamily="2" charset="-79"/>
              </a:rPr>
              <a:t>TWDB Form 373 </a:t>
            </a:r>
            <a:r>
              <a:rPr lang="en-US" sz="2601" dirty="0">
                <a:cs typeface="Aharoni" panose="020B0604020202020204" pitchFamily="2" charset="-79"/>
              </a:rPr>
              <a:t>– PARTICIPATION SUMMARY</a:t>
            </a:r>
          </a:p>
          <a:p>
            <a:pPr marL="0" indent="0">
              <a:buNone/>
            </a:pPr>
            <a:endParaRPr lang="en-US" sz="2601" dirty="0">
              <a:cs typeface="Aharoni" panose="020B0604020202020204" pitchFamily="2" charset="-79"/>
            </a:endParaRPr>
          </a:p>
          <a:p>
            <a:pPr>
              <a:buFont typeface="Wingdings" panose="05000000000000000000" pitchFamily="2" charset="2"/>
              <a:buChar char="q"/>
            </a:pPr>
            <a:r>
              <a:rPr lang="en-US" sz="2601" b="1" dirty="0">
                <a:solidFill>
                  <a:schemeClr val="tx2">
                    <a:lumMod val="75000"/>
                  </a:schemeClr>
                </a:solidFill>
                <a:effectLst>
                  <a:outerShdw blurRad="38100" dist="38100" dir="2700000" algn="tl">
                    <a:srgbClr val="000000">
                      <a:alpha val="43137"/>
                    </a:srgbClr>
                  </a:outerShdw>
                </a:effectLst>
                <a:cs typeface="Aharoni" panose="020B0604020202020204" pitchFamily="2" charset="-79"/>
              </a:rPr>
              <a:t>TWDB Form 217 </a:t>
            </a:r>
            <a:r>
              <a:rPr lang="en-US" sz="2601" dirty="0">
                <a:cs typeface="Aharoni" panose="020B0604020202020204" pitchFamily="2" charset="-79"/>
              </a:rPr>
              <a:t>– PRIME CONSULTANT/CONTRACTOR CERTIFICATION</a:t>
            </a:r>
          </a:p>
          <a:p>
            <a:pPr marL="0" indent="0">
              <a:buNone/>
            </a:pPr>
            <a:endParaRPr lang="en-US" sz="2800" dirty="0"/>
          </a:p>
          <a:p>
            <a:pPr marL="0" indent="0" algn="ctr">
              <a:buNone/>
            </a:pPr>
            <a:r>
              <a:rPr lang="en-US" sz="2800" dirty="0"/>
              <a:t>Links to forms are located on slide 28.</a:t>
            </a:r>
          </a:p>
          <a:p>
            <a:pPr marL="0" indent="0">
              <a:buNone/>
            </a:pPr>
            <a:endParaRPr lang="en-US" dirty="0"/>
          </a:p>
        </p:txBody>
      </p:sp>
      <p:sp>
        <p:nvSpPr>
          <p:cNvPr id="6" name="Text Placeholder 5">
            <a:extLst>
              <a:ext uri="{FF2B5EF4-FFF2-40B4-BE49-F238E27FC236}">
                <a16:creationId xmlns:a16="http://schemas.microsoft.com/office/drawing/2014/main" id="{598DA713-7109-1757-5898-F0EE955BF1B7}"/>
              </a:ext>
            </a:extLst>
          </p:cNvPr>
          <p:cNvSpPr>
            <a:spLocks noGrp="1"/>
          </p:cNvSpPr>
          <p:nvPr>
            <p:ph type="body" sz="half" idx="2"/>
          </p:nvPr>
        </p:nvSpPr>
        <p:spPr>
          <a:xfrm>
            <a:off x="839790" y="2057399"/>
            <a:ext cx="3932236" cy="4554415"/>
          </a:xfrm>
        </p:spPr>
        <p:txBody>
          <a:bodyPr>
            <a:normAutofit fontScale="92500" lnSpcReduction="20000"/>
          </a:bodyPr>
          <a:lstStyle/>
          <a:p>
            <a:pPr marL="342904" indent="-342904">
              <a:buFont typeface="Wingdings" panose="05000000000000000000" pitchFamily="2" charset="2"/>
              <a:buChar char="Ø"/>
            </a:pPr>
            <a:r>
              <a:rPr lang="en-US" sz="2400" dirty="0">
                <a:solidFill>
                  <a:srgbClr val="000000"/>
                </a:solidFill>
                <a:ea typeface="Cambria Math" panose="02040503050406030204" pitchFamily="18" charset="0"/>
              </a:rPr>
              <a:t>Recipients of financial assistance through the SRF programs will be required to submit DBE support documentation </a:t>
            </a:r>
            <a:r>
              <a:rPr lang="en-US" sz="2400" u="sng" dirty="0">
                <a:solidFill>
                  <a:srgbClr val="000000"/>
                </a:solidFill>
                <a:ea typeface="Cambria Math" panose="02040503050406030204" pitchFamily="18" charset="0"/>
              </a:rPr>
              <a:t>and forms </a:t>
            </a:r>
            <a:r>
              <a:rPr lang="en-US" sz="2400" dirty="0">
                <a:solidFill>
                  <a:srgbClr val="000000"/>
                </a:solidFill>
                <a:ea typeface="Cambria Math" panose="02040503050406030204" pitchFamily="18" charset="0"/>
              </a:rPr>
              <a:t>at different phases during the project’s lifecycle.</a:t>
            </a:r>
          </a:p>
          <a:p>
            <a:pPr marL="342904" indent="-342904">
              <a:buFont typeface="Wingdings" panose="05000000000000000000" pitchFamily="2" charset="2"/>
              <a:buChar char="Ø"/>
            </a:pPr>
            <a:r>
              <a:rPr lang="en-US" sz="2400" dirty="0"/>
              <a:t>Submitting DBE forms to the TWDB alone will not meet the EPA’s fair share policy.</a:t>
            </a:r>
          </a:p>
          <a:p>
            <a:pPr marL="342904" indent="-342904">
              <a:buFont typeface="Wingdings" panose="05000000000000000000" pitchFamily="2" charset="2"/>
              <a:buChar char="Ø"/>
            </a:pPr>
            <a:r>
              <a:rPr lang="en-US" sz="2400" dirty="0"/>
              <a:t>Forms are required by the entity for prime procurements </a:t>
            </a:r>
            <a:r>
              <a:rPr lang="en-US" sz="2400" b="1" dirty="0"/>
              <a:t>AND</a:t>
            </a:r>
            <a:r>
              <a:rPr lang="en-US" sz="2400" dirty="0"/>
              <a:t> required by the prime for sub procurements. </a:t>
            </a:r>
            <a:r>
              <a:rPr lang="en-US" sz="2400" i="1" dirty="0"/>
              <a:t>Form 215 is not required by primes</a:t>
            </a:r>
            <a:r>
              <a:rPr lang="en-US" sz="2400" dirty="0"/>
              <a:t>.</a:t>
            </a:r>
          </a:p>
        </p:txBody>
      </p:sp>
    </p:spTree>
    <p:extLst>
      <p:ext uri="{BB962C8B-B14F-4D97-AF65-F5344CB8AC3E}">
        <p14:creationId xmlns:p14="http://schemas.microsoft.com/office/powerpoint/2010/main" val="2367309263"/>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B1E00-7A8E-6C45-7B58-D0258D68F2CB}"/>
              </a:ext>
            </a:extLst>
          </p:cNvPr>
          <p:cNvSpPr>
            <a:spLocks noGrp="1"/>
          </p:cNvSpPr>
          <p:nvPr>
            <p:ph type="title"/>
          </p:nvPr>
        </p:nvSpPr>
        <p:spPr>
          <a:xfrm>
            <a:off x="574431" y="457200"/>
            <a:ext cx="4197595" cy="1172308"/>
          </a:xfrm>
        </p:spPr>
        <p:txBody>
          <a:bodyPr/>
          <a:lstStyle/>
          <a:p>
            <a:r>
              <a:rPr lang="en-US" b="1" dirty="0"/>
              <a:t>Prepare for Your DBE Compliance Review</a:t>
            </a:r>
          </a:p>
        </p:txBody>
      </p:sp>
      <p:sp>
        <p:nvSpPr>
          <p:cNvPr id="3" name="Content Placeholder 2">
            <a:extLst>
              <a:ext uri="{FF2B5EF4-FFF2-40B4-BE49-F238E27FC236}">
                <a16:creationId xmlns:a16="http://schemas.microsoft.com/office/drawing/2014/main" id="{B31917A5-AA22-573F-BB1A-354029102571}"/>
              </a:ext>
            </a:extLst>
          </p:cNvPr>
          <p:cNvSpPr>
            <a:spLocks noGrp="1"/>
          </p:cNvSpPr>
          <p:nvPr>
            <p:ph idx="1"/>
          </p:nvPr>
        </p:nvSpPr>
        <p:spPr>
          <a:xfrm>
            <a:off x="5183188" y="539262"/>
            <a:ext cx="6172201" cy="5896707"/>
          </a:xfrm>
        </p:spPr>
        <p:txBody>
          <a:bodyPr>
            <a:normAutofit fontScale="92500"/>
          </a:bodyPr>
          <a:lstStyle/>
          <a:p>
            <a:r>
              <a:rPr lang="en-US" sz="2800" b="1" dirty="0">
                <a:solidFill>
                  <a:schemeClr val="accent1">
                    <a:lumMod val="75000"/>
                  </a:schemeClr>
                </a:solidFill>
              </a:rPr>
              <a:t>Gather support documents to show proof of two solicitation methods. </a:t>
            </a:r>
            <a:r>
              <a:rPr lang="en-US" sz="2000" dirty="0"/>
              <a:t>Documents should support each method selected on form 216, section II.</a:t>
            </a:r>
          </a:p>
          <a:p>
            <a:r>
              <a:rPr lang="en-US" sz="2800" b="1" dirty="0">
                <a:solidFill>
                  <a:schemeClr val="accent1">
                    <a:lumMod val="75000"/>
                  </a:schemeClr>
                </a:solidFill>
              </a:rPr>
              <a:t>Complete form 216 in its entirety.</a:t>
            </a:r>
            <a:r>
              <a:rPr lang="en-US" sz="2200" dirty="0"/>
              <a:t> The form must be signed by the entity, prime, or representative depending on the type of procurement.</a:t>
            </a:r>
          </a:p>
          <a:p>
            <a:r>
              <a:rPr lang="en-US" sz="2800" b="1" dirty="0">
                <a:solidFill>
                  <a:schemeClr val="accent1">
                    <a:lumMod val="75000"/>
                  </a:schemeClr>
                </a:solidFill>
              </a:rPr>
              <a:t>Complete form 373 in its entirety. </a:t>
            </a:r>
            <a:r>
              <a:rPr lang="en-US" sz="2200" dirty="0"/>
              <a:t>The form must be signed by the entity, prime, or representative depending on the type of procurement.</a:t>
            </a:r>
          </a:p>
          <a:p>
            <a:r>
              <a:rPr lang="en-US" sz="2800" b="1" dirty="0">
                <a:solidFill>
                  <a:schemeClr val="accent1">
                    <a:lumMod val="75000"/>
                  </a:schemeClr>
                </a:solidFill>
              </a:rPr>
              <a:t>Awarded primes complete form 217 in its entirety.</a:t>
            </a:r>
            <a:r>
              <a:rPr lang="en-US" sz="2800" dirty="0"/>
              <a:t> </a:t>
            </a:r>
            <a:r>
              <a:rPr lang="en-US" sz="2200" dirty="0"/>
              <a:t>The form must be signed by awarded prime contractors and prime consultants. </a:t>
            </a:r>
          </a:p>
          <a:p>
            <a:r>
              <a:rPr lang="en-US" sz="2800" b="1" dirty="0">
                <a:solidFill>
                  <a:schemeClr val="accent1">
                    <a:lumMod val="75000"/>
                  </a:schemeClr>
                </a:solidFill>
              </a:rPr>
              <a:t>Review packet content and submit to TWDB DBE staff for approval. </a:t>
            </a:r>
            <a:r>
              <a:rPr lang="en-US" sz="2200" dirty="0"/>
              <a:t>Submit to: DBE@twdb.texas.gov</a:t>
            </a:r>
          </a:p>
          <a:p>
            <a:endParaRPr lang="en-US" sz="2800" dirty="0"/>
          </a:p>
          <a:p>
            <a:endParaRPr lang="en-US" sz="2200" dirty="0"/>
          </a:p>
        </p:txBody>
      </p:sp>
      <p:sp>
        <p:nvSpPr>
          <p:cNvPr id="4" name="Text Placeholder 3">
            <a:extLst>
              <a:ext uri="{FF2B5EF4-FFF2-40B4-BE49-F238E27FC236}">
                <a16:creationId xmlns:a16="http://schemas.microsoft.com/office/drawing/2014/main" id="{5A719FC8-81B2-38C1-C909-E5300208B8DC}"/>
              </a:ext>
            </a:extLst>
          </p:cNvPr>
          <p:cNvSpPr>
            <a:spLocks noGrp="1"/>
          </p:cNvSpPr>
          <p:nvPr>
            <p:ph type="body" sz="half" idx="2"/>
          </p:nvPr>
        </p:nvSpPr>
        <p:spPr/>
        <p:txBody>
          <a:bodyPr/>
          <a:lstStyle/>
          <a:p>
            <a:endParaRPr lang="en-US" dirty="0"/>
          </a:p>
        </p:txBody>
      </p:sp>
      <p:pic>
        <p:nvPicPr>
          <p:cNvPr id="6" name="Picture 5" descr="A row of folders with green and white folders&#10;&#10;Description automatically generated">
            <a:extLst>
              <a:ext uri="{FF2B5EF4-FFF2-40B4-BE49-F238E27FC236}">
                <a16:creationId xmlns:a16="http://schemas.microsoft.com/office/drawing/2014/main" id="{4AFCC1D3-2D80-EF60-98EC-9B6C7B7061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611" y="2057399"/>
            <a:ext cx="3932236" cy="3897923"/>
          </a:xfrm>
          <a:prstGeom prst="rect">
            <a:avLst/>
          </a:prstGeom>
        </p:spPr>
      </p:pic>
    </p:spTree>
    <p:extLst>
      <p:ext uri="{BB962C8B-B14F-4D97-AF65-F5344CB8AC3E}">
        <p14:creationId xmlns:p14="http://schemas.microsoft.com/office/powerpoint/2010/main" val="14473155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9361D0E-0B35-42DA-8779-9780B96F5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AE0D2C0-94C4-D141-7954-5C6F6CE9C5CF}"/>
              </a:ext>
            </a:extLst>
          </p:cNvPr>
          <p:cNvSpPr>
            <a:spLocks noGrp="1"/>
          </p:cNvSpPr>
          <p:nvPr>
            <p:ph type="title"/>
          </p:nvPr>
        </p:nvSpPr>
        <p:spPr>
          <a:xfrm>
            <a:off x="887819" y="351691"/>
            <a:ext cx="3141440" cy="5908431"/>
          </a:xfrm>
        </p:spPr>
        <p:txBody>
          <a:bodyPr vert="horz" lIns="91440" tIns="45720" rIns="91440" bIns="45720" rtlCol="0" anchor="ctr">
            <a:normAutofit fontScale="90000"/>
          </a:bodyPr>
          <a:lstStyle/>
          <a:p>
            <a:pPr algn="ctr" defTabSz="914400"/>
            <a:r>
              <a:rPr lang="en-US" sz="2000" b="1" kern="1200" dirty="0">
                <a:solidFill>
                  <a:schemeClr val="tx1">
                    <a:lumMod val="65000"/>
                    <a:lumOff val="35000"/>
                  </a:schemeClr>
                </a:solidFill>
                <a:latin typeface="+mj-lt"/>
                <a:ea typeface="+mj-ea"/>
                <a:cs typeface="+mj-cs"/>
              </a:rPr>
              <a:t>Texas Water Development Board</a:t>
            </a:r>
            <a:br>
              <a:rPr lang="en-US" sz="2000" b="1" kern="1200" dirty="0">
                <a:solidFill>
                  <a:schemeClr val="tx1">
                    <a:lumMod val="65000"/>
                    <a:lumOff val="35000"/>
                  </a:schemeClr>
                </a:solidFill>
                <a:latin typeface="+mj-lt"/>
                <a:ea typeface="+mj-ea"/>
                <a:cs typeface="+mj-cs"/>
              </a:rPr>
            </a:br>
            <a:r>
              <a:rPr lang="en-US" sz="2000" b="1" kern="1200" dirty="0">
                <a:solidFill>
                  <a:schemeClr val="tx1">
                    <a:lumMod val="65000"/>
                    <a:lumOff val="35000"/>
                  </a:schemeClr>
                </a:solidFill>
                <a:latin typeface="+mj-lt"/>
                <a:ea typeface="+mj-ea"/>
                <a:cs typeface="+mj-cs"/>
              </a:rPr>
              <a:t>Disadvantaged Business Enterprise (DBE) Program </a:t>
            </a: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r>
              <a:rPr lang="en-US" sz="2800" b="1" dirty="0">
                <a:solidFill>
                  <a:srgbClr val="002060"/>
                </a:solidFill>
              </a:rPr>
              <a:t>Future</a:t>
            </a:r>
            <a:r>
              <a:rPr lang="en-US" sz="2800" b="1" kern="1200" dirty="0">
                <a:solidFill>
                  <a:srgbClr val="002060"/>
                </a:solidFill>
                <a:latin typeface="+mj-lt"/>
                <a:ea typeface="+mj-ea"/>
                <a:cs typeface="+mj-cs"/>
              </a:rPr>
              <a:t> Trainings</a:t>
            </a:r>
            <a:br>
              <a:rPr lang="en-US" sz="2800" b="1" kern="1200" dirty="0">
                <a:solidFill>
                  <a:srgbClr val="002060"/>
                </a:solidFill>
                <a:latin typeface="+mj-lt"/>
                <a:ea typeface="+mj-ea"/>
                <a:cs typeface="+mj-cs"/>
              </a:rPr>
            </a:br>
            <a:r>
              <a:rPr lang="en-US" sz="2800" b="1" kern="1200" dirty="0">
                <a:solidFill>
                  <a:srgbClr val="002060"/>
                </a:solidFill>
                <a:latin typeface="+mj-lt"/>
                <a:ea typeface="+mj-ea"/>
                <a:cs typeface="+mj-cs"/>
              </a:rPr>
              <a:t>&amp; </a:t>
            </a:r>
            <a:br>
              <a:rPr lang="en-US" sz="2800" b="1" kern="1200" dirty="0">
                <a:solidFill>
                  <a:srgbClr val="002060"/>
                </a:solidFill>
                <a:latin typeface="+mj-lt"/>
                <a:ea typeface="+mj-ea"/>
                <a:cs typeface="+mj-cs"/>
              </a:rPr>
            </a:br>
            <a:r>
              <a:rPr lang="en-US" sz="2800" b="1" kern="1200" dirty="0">
                <a:solidFill>
                  <a:srgbClr val="002060"/>
                </a:solidFill>
                <a:latin typeface="+mj-lt"/>
                <a:ea typeface="+mj-ea"/>
                <a:cs typeface="+mj-cs"/>
              </a:rPr>
              <a:t>Links to Forms:</a:t>
            </a:r>
            <a:br>
              <a:rPr lang="en-US" sz="2800" b="1" kern="1200" dirty="0">
                <a:solidFill>
                  <a:srgbClr val="002060"/>
                </a:solidFill>
                <a:latin typeface="+mj-lt"/>
                <a:ea typeface="+mj-ea"/>
                <a:cs typeface="+mj-cs"/>
              </a:rPr>
            </a:br>
            <a:br>
              <a:rPr lang="en-US" sz="2800" b="1" kern="1200" dirty="0">
                <a:solidFill>
                  <a:srgbClr val="002060"/>
                </a:solidFill>
                <a:latin typeface="+mj-lt"/>
                <a:ea typeface="+mj-ea"/>
                <a:cs typeface="+mj-cs"/>
              </a:rPr>
            </a:br>
            <a:r>
              <a:rPr lang="en-US" sz="1800" b="1" kern="1200" dirty="0">
                <a:solidFill>
                  <a:srgbClr val="002060"/>
                </a:solidFill>
                <a:latin typeface="+mj-lt"/>
                <a:ea typeface="+mj-ea"/>
                <a:cs typeface="+mj-cs"/>
                <a:hlinkClick r:id="rId2"/>
              </a:rPr>
              <a:t>TWDB-DBE 210 Guidance</a:t>
            </a:r>
            <a:br>
              <a:rPr lang="en-US" sz="1800" b="1" kern="1200" dirty="0">
                <a:solidFill>
                  <a:srgbClr val="002060"/>
                </a:solidFill>
                <a:latin typeface="+mj-lt"/>
                <a:ea typeface="+mj-ea"/>
                <a:cs typeface="+mj-cs"/>
              </a:rPr>
            </a:br>
            <a:br>
              <a:rPr lang="en-US" sz="1800" b="1" kern="1200" dirty="0">
                <a:solidFill>
                  <a:srgbClr val="002060"/>
                </a:solidFill>
                <a:latin typeface="+mj-lt"/>
                <a:ea typeface="+mj-ea"/>
                <a:cs typeface="+mj-cs"/>
              </a:rPr>
            </a:br>
            <a:r>
              <a:rPr lang="en-US" sz="1800" b="1" kern="1200" dirty="0">
                <a:solidFill>
                  <a:srgbClr val="002060"/>
                </a:solidFill>
                <a:latin typeface="+mj-lt"/>
                <a:ea typeface="+mj-ea"/>
                <a:cs typeface="+mj-cs"/>
                <a:hlinkClick r:id="rId2"/>
              </a:rPr>
              <a:t>TWDB-DBE Form 215</a:t>
            </a:r>
            <a:br>
              <a:rPr lang="en-US" sz="1800" b="1" kern="1200" dirty="0">
                <a:solidFill>
                  <a:srgbClr val="002060"/>
                </a:solidFill>
                <a:latin typeface="+mj-lt"/>
                <a:ea typeface="+mj-ea"/>
                <a:cs typeface="+mj-cs"/>
              </a:rPr>
            </a:br>
            <a:br>
              <a:rPr lang="en-US" sz="1800" b="1" kern="1200" dirty="0">
                <a:solidFill>
                  <a:srgbClr val="002060"/>
                </a:solidFill>
                <a:latin typeface="+mj-lt"/>
                <a:ea typeface="+mj-ea"/>
                <a:cs typeface="+mj-cs"/>
              </a:rPr>
            </a:br>
            <a:r>
              <a:rPr lang="en-US" sz="1800" b="1" kern="1200" dirty="0">
                <a:solidFill>
                  <a:srgbClr val="002060"/>
                </a:solidFill>
                <a:latin typeface="+mj-lt"/>
                <a:ea typeface="+mj-ea"/>
                <a:cs typeface="+mj-cs"/>
                <a:hlinkClick r:id="rId2"/>
              </a:rPr>
              <a:t>TWDB-DBE Form 216</a:t>
            </a:r>
            <a:br>
              <a:rPr lang="en-US" sz="1800" b="1" kern="1200" dirty="0">
                <a:solidFill>
                  <a:srgbClr val="002060"/>
                </a:solidFill>
                <a:latin typeface="+mj-lt"/>
                <a:ea typeface="+mj-ea"/>
                <a:cs typeface="+mj-cs"/>
              </a:rPr>
            </a:br>
            <a:br>
              <a:rPr lang="en-US" sz="1800" b="1" kern="1200" dirty="0">
                <a:solidFill>
                  <a:srgbClr val="002060"/>
                </a:solidFill>
                <a:latin typeface="+mj-lt"/>
                <a:ea typeface="+mj-ea"/>
                <a:cs typeface="+mj-cs"/>
              </a:rPr>
            </a:br>
            <a:r>
              <a:rPr lang="en-US" sz="1800" b="1" kern="1200" dirty="0">
                <a:solidFill>
                  <a:srgbClr val="002060"/>
                </a:solidFill>
                <a:latin typeface="+mj-lt"/>
                <a:ea typeface="+mj-ea"/>
                <a:cs typeface="+mj-cs"/>
                <a:hlinkClick r:id="rId2"/>
              </a:rPr>
              <a:t>TWDB-DBE Form 373</a:t>
            </a:r>
            <a:br>
              <a:rPr lang="en-US" sz="1800" b="1" kern="1200" dirty="0">
                <a:solidFill>
                  <a:srgbClr val="002060"/>
                </a:solidFill>
                <a:latin typeface="+mj-lt"/>
                <a:ea typeface="+mj-ea"/>
                <a:cs typeface="+mj-cs"/>
              </a:rPr>
            </a:br>
            <a:br>
              <a:rPr lang="en-US" sz="1800" b="1" kern="1200" dirty="0">
                <a:solidFill>
                  <a:srgbClr val="002060"/>
                </a:solidFill>
                <a:latin typeface="+mj-lt"/>
                <a:ea typeface="+mj-ea"/>
                <a:cs typeface="+mj-cs"/>
              </a:rPr>
            </a:br>
            <a:r>
              <a:rPr lang="en-US" sz="1800" b="1" kern="1200" dirty="0">
                <a:solidFill>
                  <a:srgbClr val="002060"/>
                </a:solidFill>
                <a:latin typeface="+mj-lt"/>
                <a:ea typeface="+mj-ea"/>
                <a:cs typeface="+mj-cs"/>
                <a:hlinkClick r:id="rId2"/>
              </a:rPr>
              <a:t>TWDB-DBE Form 217</a:t>
            </a:r>
            <a:br>
              <a:rPr lang="en-US" sz="1800" b="1" kern="1200" dirty="0">
                <a:solidFill>
                  <a:srgbClr val="002060"/>
                </a:solidFill>
                <a:latin typeface="+mj-lt"/>
                <a:ea typeface="+mj-ea"/>
                <a:cs typeface="+mj-cs"/>
              </a:rPr>
            </a:br>
            <a:br>
              <a:rPr lang="en-US" sz="1800" b="1" kern="1200" dirty="0">
                <a:solidFill>
                  <a:srgbClr val="002060"/>
                </a:solidFill>
                <a:latin typeface="+mj-lt"/>
                <a:ea typeface="+mj-ea"/>
                <a:cs typeface="+mj-cs"/>
              </a:rPr>
            </a:br>
            <a:r>
              <a:rPr lang="en-US" sz="1800" b="1" kern="1200" dirty="0">
                <a:solidFill>
                  <a:srgbClr val="002060"/>
                </a:solidFill>
                <a:latin typeface="+mj-lt"/>
                <a:ea typeface="+mj-ea"/>
                <a:cs typeface="+mj-cs"/>
              </a:rPr>
              <a:t>DBE email address:</a:t>
            </a:r>
            <a:br>
              <a:rPr lang="en-US" sz="1800" b="1" kern="1200" dirty="0">
                <a:solidFill>
                  <a:srgbClr val="002060"/>
                </a:solidFill>
                <a:latin typeface="+mj-lt"/>
                <a:ea typeface="+mj-ea"/>
                <a:cs typeface="+mj-cs"/>
              </a:rPr>
            </a:br>
            <a:r>
              <a:rPr lang="en-US" sz="1800" b="1" kern="1200" dirty="0">
                <a:solidFill>
                  <a:srgbClr val="002060"/>
                </a:solidFill>
                <a:latin typeface="+mj-lt"/>
                <a:ea typeface="+mj-ea"/>
                <a:cs typeface="+mj-cs"/>
              </a:rPr>
              <a:t>DBE@twdb.texas.gov</a:t>
            </a:r>
          </a:p>
        </p:txBody>
      </p:sp>
      <p:sp>
        <p:nvSpPr>
          <p:cNvPr id="22" name="Rectangle 21">
            <a:extLst>
              <a:ext uri="{FF2B5EF4-FFF2-40B4-BE49-F238E27FC236}">
                <a16:creationId xmlns:a16="http://schemas.microsoft.com/office/drawing/2014/main" id="{6EECC08E-F4F5-429A-B70B-B378AC0B0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791" y="0"/>
            <a:ext cx="7416205"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Calibri" panose="020F0502020204030204"/>
              <a:ea typeface="+mn-ea"/>
              <a:cs typeface="+mn-cs"/>
            </a:endParaRPr>
          </a:p>
        </p:txBody>
      </p:sp>
      <p:pic>
        <p:nvPicPr>
          <p:cNvPr id="10" name="Content Placeholder 9" descr="A computer and a cup of coffee&#10;&#10;Description automatically generated">
            <a:extLst>
              <a:ext uri="{FF2B5EF4-FFF2-40B4-BE49-F238E27FC236}">
                <a16:creationId xmlns:a16="http://schemas.microsoft.com/office/drawing/2014/main" id="{2C7C44F1-8283-6407-45B4-AD9A00303A6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647233" y="351691"/>
            <a:ext cx="5673320" cy="2236371"/>
          </a:xfrm>
          <a:prstGeom prst="rect">
            <a:avLst/>
          </a:prstGeom>
        </p:spPr>
      </p:pic>
      <p:sp>
        <p:nvSpPr>
          <p:cNvPr id="4" name="Text Placeholder 3">
            <a:extLst>
              <a:ext uri="{FF2B5EF4-FFF2-40B4-BE49-F238E27FC236}">
                <a16:creationId xmlns:a16="http://schemas.microsoft.com/office/drawing/2014/main" id="{09A3710E-4852-BD53-8A80-1F47465039C4}"/>
              </a:ext>
            </a:extLst>
          </p:cNvPr>
          <p:cNvSpPr>
            <a:spLocks noGrp="1"/>
          </p:cNvSpPr>
          <p:nvPr>
            <p:ph type="body" sz="half" idx="2"/>
          </p:nvPr>
        </p:nvSpPr>
        <p:spPr>
          <a:xfrm>
            <a:off x="5122985" y="2801815"/>
            <a:ext cx="6963507" cy="3786554"/>
          </a:xfrm>
        </p:spPr>
        <p:txBody>
          <a:bodyPr vert="horz" lIns="91440" tIns="45720" rIns="91440" bIns="45720" rtlCol="0" anchor="t">
            <a:normAutofit/>
          </a:bodyPr>
          <a:lstStyle/>
          <a:p>
            <a:pPr algn="ctr" defTabSz="914400"/>
            <a:r>
              <a:rPr lang="en-US" sz="1800" b="1" dirty="0">
                <a:solidFill>
                  <a:schemeClr val="accent1">
                    <a:lumMod val="75000"/>
                  </a:schemeClr>
                </a:solidFill>
              </a:rPr>
              <a:t>TWDB Disadvantage Business Enterprise</a:t>
            </a:r>
          </a:p>
          <a:p>
            <a:pPr algn="ctr" defTabSz="914400"/>
            <a:r>
              <a:rPr lang="en-US" sz="1800" b="1" dirty="0">
                <a:solidFill>
                  <a:schemeClr val="accent1">
                    <a:lumMod val="75000"/>
                  </a:schemeClr>
                </a:solidFill>
              </a:rPr>
              <a:t>External Learning </a:t>
            </a:r>
          </a:p>
          <a:p>
            <a:pPr algn="ctr" defTabSz="914400"/>
            <a:r>
              <a:rPr lang="en-US" sz="1800" b="1" dirty="0">
                <a:solidFill>
                  <a:schemeClr val="accent1">
                    <a:lumMod val="75000"/>
                  </a:schemeClr>
                </a:solidFill>
              </a:rPr>
              <a:t>UPCOMING Series in 2024-2025</a:t>
            </a:r>
          </a:p>
          <a:p>
            <a:pPr algn="ctr" defTabSz="914400"/>
            <a:endParaRPr lang="en-US" sz="1800" b="1" dirty="0">
              <a:solidFill>
                <a:srgbClr val="595959"/>
              </a:solidFill>
            </a:endParaRPr>
          </a:p>
          <a:p>
            <a:pPr algn="ctr" defTabSz="914400"/>
            <a:r>
              <a:rPr lang="en-US" sz="1800" b="1" dirty="0">
                <a:solidFill>
                  <a:srgbClr val="595959"/>
                </a:solidFill>
              </a:rPr>
              <a:t>SERIES #2</a:t>
            </a:r>
            <a:r>
              <a:rPr lang="en-US" sz="1800" dirty="0">
                <a:solidFill>
                  <a:srgbClr val="595959"/>
                </a:solidFill>
              </a:rPr>
              <a:t> </a:t>
            </a:r>
          </a:p>
          <a:p>
            <a:pPr algn="ctr" defTabSz="914400"/>
            <a:r>
              <a:rPr lang="en-US" sz="1800" dirty="0">
                <a:solidFill>
                  <a:srgbClr val="595959"/>
                </a:solidFill>
              </a:rPr>
              <a:t>Intro to Special Procurement Circumstances</a:t>
            </a:r>
          </a:p>
          <a:p>
            <a:pPr algn="ctr" defTabSz="914400"/>
            <a:r>
              <a:rPr lang="en-US" sz="1800" b="1">
                <a:solidFill>
                  <a:srgbClr val="595959"/>
                </a:solidFill>
              </a:rPr>
              <a:t>SERIES </a:t>
            </a:r>
            <a:r>
              <a:rPr lang="en-US" sz="1800" b="1" dirty="0">
                <a:solidFill>
                  <a:srgbClr val="595959"/>
                </a:solidFill>
              </a:rPr>
              <a:t>#3</a:t>
            </a:r>
          </a:p>
          <a:p>
            <a:pPr algn="ctr" defTabSz="914400"/>
            <a:r>
              <a:rPr lang="en-US" sz="1800" dirty="0">
                <a:solidFill>
                  <a:srgbClr val="595959"/>
                </a:solidFill>
              </a:rPr>
              <a:t>Common Solicitation/Procurement Mistakes</a:t>
            </a:r>
          </a:p>
          <a:p>
            <a:pPr algn="ctr" defTabSz="914400"/>
            <a:endParaRPr lang="en-US" sz="1800" b="1" u="sng" dirty="0">
              <a:solidFill>
                <a:srgbClr val="595959"/>
              </a:solidFill>
            </a:endParaRPr>
          </a:p>
          <a:p>
            <a:pPr algn="ctr" defTabSz="914400"/>
            <a:endParaRPr lang="en-US" sz="1800" b="1" u="sng" dirty="0">
              <a:solidFill>
                <a:srgbClr val="595959"/>
              </a:solidFill>
            </a:endParaRPr>
          </a:p>
        </p:txBody>
      </p:sp>
    </p:spTree>
    <p:extLst>
      <p:ext uri="{BB962C8B-B14F-4D97-AF65-F5344CB8AC3E}">
        <p14:creationId xmlns:p14="http://schemas.microsoft.com/office/powerpoint/2010/main" val="168903394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9361D0E-0B35-42DA-8779-9780B96F5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AE0D2C0-94C4-D141-7954-5C6F6CE9C5CF}"/>
              </a:ext>
            </a:extLst>
          </p:cNvPr>
          <p:cNvSpPr>
            <a:spLocks noGrp="1"/>
          </p:cNvSpPr>
          <p:nvPr>
            <p:ph type="title"/>
          </p:nvPr>
        </p:nvSpPr>
        <p:spPr>
          <a:xfrm>
            <a:off x="539263" y="690026"/>
            <a:ext cx="3798276" cy="5407259"/>
          </a:xfrm>
        </p:spPr>
        <p:txBody>
          <a:bodyPr vert="horz" lIns="91440" tIns="45720" rIns="91440" bIns="45720" rtlCol="0" anchor="ctr">
            <a:normAutofit fontScale="90000"/>
          </a:bodyPr>
          <a:lstStyle/>
          <a:p>
            <a:pPr algn="ctr" defTabSz="914400"/>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r>
              <a:rPr lang="en-US" sz="2200" b="1" kern="1200" dirty="0">
                <a:solidFill>
                  <a:schemeClr val="accent1">
                    <a:lumMod val="75000"/>
                  </a:schemeClr>
                </a:solidFill>
                <a:latin typeface="+mj-lt"/>
                <a:ea typeface="+mj-ea"/>
                <a:cs typeface="+mj-cs"/>
              </a:rPr>
              <a:t>Texas Water Development Board</a:t>
            </a:r>
            <a:br>
              <a:rPr lang="en-US" sz="2000" b="1" kern="1200" dirty="0">
                <a:solidFill>
                  <a:schemeClr val="accent1">
                    <a:lumMod val="75000"/>
                  </a:schemeClr>
                </a:solidFill>
                <a:latin typeface="+mj-lt"/>
                <a:ea typeface="+mj-ea"/>
                <a:cs typeface="+mj-cs"/>
              </a:rPr>
            </a:br>
            <a:br>
              <a:rPr lang="en-US" sz="2000" b="1" kern="1200" dirty="0">
                <a:solidFill>
                  <a:schemeClr val="accent1">
                    <a:lumMod val="75000"/>
                  </a:schemeClr>
                </a:solidFill>
                <a:latin typeface="+mj-lt"/>
                <a:ea typeface="+mj-ea"/>
                <a:cs typeface="+mj-cs"/>
              </a:rPr>
            </a:br>
            <a:r>
              <a:rPr lang="en-US" sz="2000" b="1" kern="1200" dirty="0">
                <a:solidFill>
                  <a:schemeClr val="accent1">
                    <a:lumMod val="75000"/>
                  </a:schemeClr>
                </a:solidFill>
                <a:effectLst>
                  <a:outerShdw blurRad="38100" dist="38100" dir="2700000" algn="tl">
                    <a:srgbClr val="000000">
                      <a:alpha val="43137"/>
                    </a:srgbClr>
                  </a:outerShdw>
                </a:effectLst>
                <a:latin typeface="+mj-lt"/>
                <a:ea typeface="+mj-ea"/>
                <a:cs typeface="+mj-cs"/>
              </a:rPr>
              <a:t>Disadvantaged Business Enterprise (DBE) Program </a:t>
            </a:r>
            <a:br>
              <a:rPr lang="en-US" sz="2000" b="1" kern="1200" dirty="0">
                <a:solidFill>
                  <a:schemeClr val="accent1">
                    <a:lumMod val="7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r>
              <a:rPr lang="en-US" sz="2000" b="1" u="sng" kern="1200" dirty="0">
                <a:solidFill>
                  <a:schemeClr val="tx1">
                    <a:lumMod val="65000"/>
                    <a:lumOff val="35000"/>
                  </a:schemeClr>
                </a:solidFill>
                <a:latin typeface="+mj-lt"/>
                <a:ea typeface="+mj-ea"/>
                <a:cs typeface="+mj-cs"/>
              </a:rPr>
              <a:t>Contact Information</a:t>
            </a: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Jo Carol Bradshaw </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Program Specialist </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DBE Coordinator</a:t>
            </a:r>
            <a:br>
              <a:rPr lang="en-US" sz="2000" kern="1200" dirty="0">
                <a:solidFill>
                  <a:schemeClr val="tx1">
                    <a:lumMod val="65000"/>
                    <a:lumOff val="35000"/>
                  </a:schemeClr>
                </a:solidFill>
                <a:latin typeface="+mj-lt"/>
                <a:ea typeface="+mj-ea"/>
                <a:cs typeface="+mj-cs"/>
              </a:rPr>
            </a:br>
            <a:r>
              <a:rPr lang="en-US" sz="1800" u="sng" dirty="0">
                <a:solidFill>
                  <a:srgbClr val="0563C1"/>
                </a:solidFill>
                <a:effectLst/>
                <a:latin typeface="Arial Narrow" panose="020B0606020202030204" pitchFamily="34" charset="0"/>
                <a:ea typeface="Calibri" panose="020F0502020204030204" pitchFamily="34" charset="0"/>
                <a:cs typeface="Calibri" panose="020F0502020204030204" pitchFamily="34" charset="0"/>
                <a:hlinkClick r:id="rId2"/>
              </a:rPr>
              <a:t>Jo.Bradshaw@twdb.texas.gov</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512-463-4841</a:t>
            </a:r>
            <a:br>
              <a:rPr lang="en-US" sz="2000" kern="1200" dirty="0">
                <a:solidFill>
                  <a:schemeClr val="tx1">
                    <a:lumMod val="65000"/>
                    <a:lumOff val="35000"/>
                  </a:schemeClr>
                </a:solidFill>
                <a:latin typeface="+mj-lt"/>
                <a:ea typeface="+mj-ea"/>
                <a:cs typeface="+mj-cs"/>
              </a:rPr>
            </a:b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Tehrene Hart </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Program Specialist </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DBE Coordinator</a:t>
            </a:r>
            <a:br>
              <a:rPr lang="en-US" sz="2000" kern="1200" dirty="0">
                <a:solidFill>
                  <a:schemeClr val="tx1">
                    <a:lumMod val="65000"/>
                    <a:lumOff val="35000"/>
                  </a:schemeClr>
                </a:solidFill>
                <a:latin typeface="+mj-lt"/>
                <a:ea typeface="+mj-ea"/>
                <a:cs typeface="+mj-cs"/>
              </a:rPr>
            </a:br>
            <a:r>
              <a:rPr lang="en-US" sz="1800" u="sng" kern="1200" dirty="0">
                <a:solidFill>
                  <a:srgbClr val="0563C1"/>
                </a:solidFill>
                <a:latin typeface="Arial Narrow" panose="020B0606020202030204" pitchFamily="34" charset="0"/>
                <a:cs typeface="Calibri" panose="020F0502020204030204" pitchFamily="34" charset="0"/>
              </a:rPr>
              <a:t>T</a:t>
            </a:r>
            <a:r>
              <a:rPr lang="en-US" sz="1800" u="sng" dirty="0">
                <a:solidFill>
                  <a:srgbClr val="0563C1"/>
                </a:solidFill>
                <a:effectLst/>
                <a:latin typeface="Arial Narrow" panose="020B0606020202030204" pitchFamily="34" charset="0"/>
                <a:ea typeface="Calibri" panose="020F0502020204030204" pitchFamily="34" charset="0"/>
                <a:cs typeface="Calibri" panose="020F0502020204030204" pitchFamily="34" charset="0"/>
                <a:hlinkClick r:id="rId3"/>
              </a:rPr>
              <a:t>ehrene.hart@twdb.texas.gov</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512-475-1898</a:t>
            </a:r>
            <a:br>
              <a:rPr lang="en-US" sz="2000" kern="1200" dirty="0">
                <a:solidFill>
                  <a:schemeClr val="tx1">
                    <a:lumMod val="65000"/>
                    <a:lumOff val="35000"/>
                  </a:schemeClr>
                </a:solidFill>
                <a:latin typeface="+mj-lt"/>
                <a:ea typeface="+mj-ea"/>
                <a:cs typeface="+mj-cs"/>
              </a:rPr>
            </a:b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Nicki Hise </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Reporting Manager</a:t>
            </a:r>
            <a:br>
              <a:rPr lang="en-US" sz="2000" b="1" kern="1200" dirty="0">
                <a:solidFill>
                  <a:schemeClr val="tx1">
                    <a:lumMod val="65000"/>
                    <a:lumOff val="35000"/>
                  </a:schemeClr>
                </a:solidFill>
                <a:latin typeface="+mj-lt"/>
                <a:ea typeface="+mj-ea"/>
                <a:cs typeface="+mj-cs"/>
              </a:rPr>
            </a:br>
            <a:r>
              <a:rPr lang="en-US" sz="1800" u="sng" dirty="0">
                <a:solidFill>
                  <a:srgbClr val="0000FF"/>
                </a:solidFill>
                <a:effectLst/>
                <a:latin typeface="Calibri" panose="020F0502020204030204" pitchFamily="34" charset="0"/>
                <a:ea typeface="Calibri" panose="020F0502020204030204" pitchFamily="34" charset="0"/>
                <a:hlinkClick r:id="rId4"/>
              </a:rPr>
              <a:t>Nicki.hise@twdb.texas.gov</a:t>
            </a:r>
            <a:br>
              <a:rPr lang="en-US" sz="2000" kern="1200" dirty="0">
                <a:solidFill>
                  <a:schemeClr val="tx1">
                    <a:lumMod val="65000"/>
                    <a:lumOff val="35000"/>
                  </a:schemeClr>
                </a:solidFill>
                <a:latin typeface="+mj-lt"/>
                <a:ea typeface="+mj-ea"/>
                <a:cs typeface="+mj-cs"/>
              </a:rPr>
            </a:br>
            <a:r>
              <a:rPr lang="en-US" sz="2000" kern="1200" dirty="0">
                <a:solidFill>
                  <a:schemeClr val="tx1">
                    <a:lumMod val="65000"/>
                    <a:lumOff val="35000"/>
                  </a:schemeClr>
                </a:solidFill>
                <a:latin typeface="+mj-lt"/>
                <a:ea typeface="+mj-ea"/>
                <a:cs typeface="+mj-cs"/>
              </a:rPr>
              <a:t>512-936-4304</a:t>
            </a: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br>
              <a:rPr lang="en-US" sz="2000" b="1" kern="1200" dirty="0">
                <a:solidFill>
                  <a:schemeClr val="tx1">
                    <a:lumMod val="65000"/>
                    <a:lumOff val="35000"/>
                  </a:schemeClr>
                </a:solidFill>
                <a:latin typeface="+mj-lt"/>
                <a:ea typeface="+mj-ea"/>
                <a:cs typeface="+mj-cs"/>
              </a:rPr>
            </a:br>
            <a:endParaRPr lang="en-US" sz="2400" b="1" kern="1200" dirty="0">
              <a:solidFill>
                <a:srgbClr val="002060"/>
              </a:solidFill>
              <a:latin typeface="+mj-lt"/>
              <a:ea typeface="+mj-ea"/>
              <a:cs typeface="+mj-cs"/>
            </a:endParaRPr>
          </a:p>
        </p:txBody>
      </p:sp>
      <p:sp>
        <p:nvSpPr>
          <p:cNvPr id="22" name="Rectangle 21">
            <a:extLst>
              <a:ext uri="{FF2B5EF4-FFF2-40B4-BE49-F238E27FC236}">
                <a16:creationId xmlns:a16="http://schemas.microsoft.com/office/drawing/2014/main" id="{6EECC08E-F4F5-429A-B70B-B378AC0B0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5791" y="0"/>
            <a:ext cx="7416205"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lumMod val="95000"/>
                </a:prstClr>
              </a:solidFill>
              <a:effectLst/>
              <a:uLnTx/>
              <a:uFillTx/>
              <a:latin typeface="Calibri" panose="020F0502020204030204"/>
              <a:ea typeface="+mn-ea"/>
              <a:cs typeface="+mn-cs"/>
            </a:endParaRPr>
          </a:p>
        </p:txBody>
      </p:sp>
      <p:pic>
        <p:nvPicPr>
          <p:cNvPr id="10" name="Content Placeholder 9" descr="A computer and a cup of coffee&#10;&#10;Description automatically generated">
            <a:extLst>
              <a:ext uri="{FF2B5EF4-FFF2-40B4-BE49-F238E27FC236}">
                <a16:creationId xmlns:a16="http://schemas.microsoft.com/office/drawing/2014/main" id="{2C7C44F1-8283-6407-45B4-AD9A00303A6B}"/>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5630861" y="690026"/>
            <a:ext cx="5673320" cy="2236371"/>
          </a:xfrm>
          <a:prstGeom prst="rect">
            <a:avLst/>
          </a:prstGeom>
        </p:spPr>
      </p:pic>
      <p:sp>
        <p:nvSpPr>
          <p:cNvPr id="4" name="Text Placeholder 3">
            <a:extLst>
              <a:ext uri="{FF2B5EF4-FFF2-40B4-BE49-F238E27FC236}">
                <a16:creationId xmlns:a16="http://schemas.microsoft.com/office/drawing/2014/main" id="{09A3710E-4852-BD53-8A80-1F47465039C4}"/>
              </a:ext>
            </a:extLst>
          </p:cNvPr>
          <p:cNvSpPr>
            <a:spLocks noGrp="1"/>
          </p:cNvSpPr>
          <p:nvPr>
            <p:ph type="body" sz="half" idx="2"/>
          </p:nvPr>
        </p:nvSpPr>
        <p:spPr>
          <a:xfrm>
            <a:off x="5647234" y="3616423"/>
            <a:ext cx="5673320" cy="2866439"/>
          </a:xfrm>
        </p:spPr>
        <p:txBody>
          <a:bodyPr vert="horz" lIns="91440" tIns="45720" rIns="91440" bIns="45720" rtlCol="0" anchor="t">
            <a:normAutofit/>
          </a:bodyPr>
          <a:lstStyle/>
          <a:p>
            <a:pPr algn="ctr" defTabSz="914400"/>
            <a:r>
              <a:rPr lang="en-US" sz="3200" dirty="0">
                <a:solidFill>
                  <a:srgbClr val="595959"/>
                </a:solidFill>
                <a:latin typeface="Abadi" panose="020F0502020204030204" pitchFamily="34" charset="0"/>
                <a:ea typeface="ADLaM Display" panose="020F0502020204030204" pitchFamily="2" charset="0"/>
                <a:cs typeface="ADLaM Display" panose="020F0502020204030204" pitchFamily="2" charset="0"/>
              </a:rPr>
              <a:t>Questions?</a:t>
            </a:r>
          </a:p>
          <a:p>
            <a:pPr algn="ctr" defTabSz="914400"/>
            <a:r>
              <a:rPr lang="en-US" sz="2000" dirty="0">
                <a:solidFill>
                  <a:srgbClr val="595959"/>
                </a:solidFill>
              </a:rPr>
              <a:t>Send us your questions via email:</a:t>
            </a:r>
          </a:p>
          <a:p>
            <a:pPr algn="ctr" defTabSz="914400"/>
            <a:r>
              <a:rPr lang="en-US" sz="1800" dirty="0">
                <a:solidFill>
                  <a:srgbClr val="595959"/>
                </a:solidFill>
                <a:hlinkClick r:id="rId6"/>
              </a:rPr>
              <a:t>DBE@twdb.texas.gov</a:t>
            </a:r>
            <a:endParaRPr lang="en-US" sz="1800" dirty="0">
              <a:solidFill>
                <a:srgbClr val="595959"/>
              </a:solidFill>
            </a:endParaRPr>
          </a:p>
          <a:p>
            <a:pPr algn="ctr" defTabSz="914400"/>
            <a:endParaRPr lang="en-US" sz="1800" dirty="0">
              <a:solidFill>
                <a:srgbClr val="595959"/>
              </a:solidFill>
            </a:endParaRPr>
          </a:p>
          <a:p>
            <a:pPr algn="ctr" defTabSz="914400"/>
            <a:r>
              <a:rPr lang="en-US" sz="2000" dirty="0">
                <a:solidFill>
                  <a:srgbClr val="595959"/>
                </a:solidFill>
              </a:rPr>
              <a:t>Place in subject line</a:t>
            </a:r>
            <a:r>
              <a:rPr lang="en-US" sz="2000">
                <a:solidFill>
                  <a:srgbClr val="595959"/>
                </a:solidFill>
              </a:rPr>
              <a:t>: </a:t>
            </a:r>
            <a:r>
              <a:rPr lang="en-US" sz="2000" u="sng">
                <a:solidFill>
                  <a:srgbClr val="595959"/>
                </a:solidFill>
              </a:rPr>
              <a:t>“</a:t>
            </a:r>
            <a:r>
              <a:rPr lang="en-US" sz="2000" u="sng" dirty="0">
                <a:solidFill>
                  <a:srgbClr val="595959"/>
                </a:solidFill>
              </a:rPr>
              <a:t>External DBE Training Question”</a:t>
            </a:r>
          </a:p>
        </p:txBody>
      </p:sp>
    </p:spTree>
    <p:extLst>
      <p:ext uri="{BB962C8B-B14F-4D97-AF65-F5344CB8AC3E}">
        <p14:creationId xmlns:p14="http://schemas.microsoft.com/office/powerpoint/2010/main" val="2680645234"/>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lstStyle/>
          <a:p>
            <a:r>
              <a:rPr lang="en-US" b="1" dirty="0">
                <a:solidFill>
                  <a:schemeClr val="accent1">
                    <a:lumMod val="75000"/>
                  </a:schemeClr>
                </a:solidFill>
                <a:effectLst>
                  <a:outerShdw blurRad="38100" dist="38100" dir="2700000" algn="tl">
                    <a:srgbClr val="000000">
                      <a:alpha val="43137"/>
                    </a:srgbClr>
                  </a:outerShdw>
                </a:effectLst>
              </a:rPr>
              <a:t>DBE Program Overview</a:t>
            </a: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lstStyle/>
          <a:p>
            <a:r>
              <a:rPr lang="en-US" sz="3200" dirty="0"/>
              <a:t>The Minority Business Enterprise (MBE) and Women Business Enterprise (WBE) goals are neither standards nor quotas; they are goals. Recipients of financial assistance are not required to meet the fair share objectives. They must, however, acknowledge that they are aware of and are actively pursuing the fair share objectives with their procurements.</a:t>
            </a:r>
          </a:p>
          <a:p>
            <a:endParaRPr lang="en-US" dirty="0"/>
          </a:p>
        </p:txBody>
      </p:sp>
    </p:spTree>
    <p:extLst>
      <p:ext uri="{BB962C8B-B14F-4D97-AF65-F5344CB8AC3E}">
        <p14:creationId xmlns:p14="http://schemas.microsoft.com/office/powerpoint/2010/main" val="511138973"/>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lstStyle/>
          <a:p>
            <a:r>
              <a:rPr lang="en-US" b="1" dirty="0">
                <a:solidFill>
                  <a:schemeClr val="accent1">
                    <a:lumMod val="75000"/>
                  </a:schemeClr>
                </a:solidFill>
                <a:effectLst>
                  <a:outerShdw blurRad="38100" dist="38100" dir="2700000" algn="tl">
                    <a:srgbClr val="000000">
                      <a:alpha val="43137"/>
                    </a:srgbClr>
                  </a:outerShdw>
                </a:effectLst>
              </a:rPr>
              <a:t>DBE Program Mission</a:t>
            </a: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lstStyle/>
          <a:p>
            <a:r>
              <a:rPr lang="en-US" sz="3200" dirty="0"/>
              <a:t>The TWDB’s DBE Program intends to ensure that applicants, recipients, consultants, and contractors are provided with information and guidance to successfully meet the EPA’s DBE program requirements.</a:t>
            </a:r>
          </a:p>
          <a:p>
            <a:endParaRPr lang="en-US" dirty="0"/>
          </a:p>
        </p:txBody>
      </p:sp>
    </p:spTree>
    <p:extLst>
      <p:ext uri="{BB962C8B-B14F-4D97-AF65-F5344CB8AC3E}">
        <p14:creationId xmlns:p14="http://schemas.microsoft.com/office/powerpoint/2010/main" val="961118216"/>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lstStyle/>
          <a:p>
            <a:r>
              <a:rPr lang="en-US" b="1" dirty="0">
                <a:solidFill>
                  <a:schemeClr val="accent1">
                    <a:lumMod val="75000"/>
                  </a:schemeClr>
                </a:solidFill>
                <a:effectLst>
                  <a:outerShdw blurRad="38100" dist="38100" dir="2700000" algn="tl">
                    <a:srgbClr val="000000">
                      <a:alpha val="43137"/>
                    </a:srgbClr>
                  </a:outerShdw>
                </a:effectLst>
              </a:rPr>
              <a:t>DBE Program Mission</a:t>
            </a: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a:xfrm>
            <a:off x="838202" y="1690688"/>
            <a:ext cx="10515600" cy="4802187"/>
          </a:xfrm>
        </p:spPr>
        <p:txBody>
          <a:bodyPr>
            <a:normAutofit fontScale="92500"/>
          </a:bodyPr>
          <a:lstStyle/>
          <a:p>
            <a:r>
              <a:rPr lang="en-US" sz="3200" dirty="0"/>
              <a:t>To oversee the solicitation process of TWDB financial assistance recipients in compliance with the </a:t>
            </a:r>
            <a:r>
              <a:rPr lang="en-US" sz="3200" b="1" dirty="0"/>
              <a:t>Six Good Faith Efforts </a:t>
            </a:r>
            <a:r>
              <a:rPr lang="en-US" sz="3200" dirty="0"/>
              <a:t>to procurements utilizing applicable State Revolving Funds.</a:t>
            </a:r>
          </a:p>
          <a:p>
            <a:pPr marL="0" indent="0">
              <a:buNone/>
            </a:pPr>
            <a:endParaRPr lang="en-US" sz="1300" dirty="0"/>
          </a:p>
          <a:p>
            <a:r>
              <a:rPr lang="en-US" sz="3200" dirty="0"/>
              <a:t>To ensure that financial recipients understand the overall DBE process to meet requirements and conditions of contract.</a:t>
            </a:r>
          </a:p>
          <a:p>
            <a:pPr marL="0" indent="0">
              <a:buNone/>
            </a:pPr>
            <a:endParaRPr lang="en-US" sz="1300" dirty="0"/>
          </a:p>
          <a:p>
            <a:r>
              <a:rPr lang="en-US" sz="3500" dirty="0"/>
              <a:t>To ensure that DBE program requirements are met.</a:t>
            </a:r>
          </a:p>
          <a:p>
            <a:pPr marL="0" indent="0">
              <a:buNone/>
            </a:pPr>
            <a:endParaRPr lang="en-US" sz="1300" dirty="0"/>
          </a:p>
          <a:p>
            <a:r>
              <a:rPr lang="en-US" sz="3500" dirty="0"/>
              <a:t>To develop confidence and competence of the DBE process from implementation to completion.</a:t>
            </a:r>
          </a:p>
          <a:p>
            <a:pPr marL="0" indent="0">
              <a:buNone/>
            </a:pPr>
            <a:endParaRPr lang="en-US" dirty="0"/>
          </a:p>
        </p:txBody>
      </p:sp>
    </p:spTree>
    <p:extLst>
      <p:ext uri="{BB962C8B-B14F-4D97-AF65-F5344CB8AC3E}">
        <p14:creationId xmlns:p14="http://schemas.microsoft.com/office/powerpoint/2010/main" val="757603154"/>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normAutofit fontScale="90000"/>
          </a:bodyPr>
          <a:lstStyle/>
          <a:p>
            <a:r>
              <a:rPr lang="en-US" b="1" dirty="0">
                <a:solidFill>
                  <a:schemeClr val="accent1">
                    <a:lumMod val="75000"/>
                  </a:schemeClr>
                </a:solidFill>
                <a:effectLst>
                  <a:outerShdw blurRad="38100" dist="38100" dir="2700000" algn="tl">
                    <a:srgbClr val="000000">
                      <a:alpha val="43137"/>
                    </a:srgbClr>
                  </a:outerShdw>
                </a:effectLst>
              </a:rPr>
              <a:t>What is the purpose of the Six Good Faith Efforts?</a:t>
            </a:r>
            <a:br>
              <a:rPr lang="en-US" dirty="0"/>
            </a:br>
            <a:r>
              <a:rPr lang="en-US" sz="2201" b="1" dirty="0">
                <a:solidFill>
                  <a:schemeClr val="accent5">
                    <a:lumMod val="75000"/>
                  </a:schemeClr>
                </a:solidFill>
              </a:rPr>
              <a:t>Title 40, Chapter I, Subchapter B, Part 33, Subpart C</a:t>
            </a: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normAutofit/>
          </a:bodyPr>
          <a:lstStyle/>
          <a:p>
            <a:pPr marL="0" indent="0">
              <a:buNone/>
            </a:pPr>
            <a:r>
              <a:rPr lang="en-US" sz="3200" dirty="0"/>
              <a:t>The Six Good Faith Efforts are methods employed by all EPA financial assistance agreement recipients to ensure that the disadvantaged business enterprises (DBEs) have the opportunity to compete for procurements funded by EPA financial assistance funds.</a:t>
            </a:r>
          </a:p>
        </p:txBody>
      </p:sp>
    </p:spTree>
    <p:extLst>
      <p:ext uri="{BB962C8B-B14F-4D97-AF65-F5344CB8AC3E}">
        <p14:creationId xmlns:p14="http://schemas.microsoft.com/office/powerpoint/2010/main" val="328412455"/>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normAutofit/>
          </a:bodyPr>
          <a:lstStyle/>
          <a:p>
            <a:pPr algn="ctr"/>
            <a:r>
              <a:rPr lang="en-US" b="1" dirty="0">
                <a:solidFill>
                  <a:schemeClr val="accent1">
                    <a:lumMod val="75000"/>
                  </a:schemeClr>
                </a:solidFill>
                <a:effectLst>
                  <a:outerShdw blurRad="38100" dist="38100" dir="2700000" algn="tl">
                    <a:srgbClr val="000000">
                      <a:alpha val="43137"/>
                    </a:srgbClr>
                  </a:outerShdw>
                </a:effectLst>
              </a:rPr>
              <a:t>Good Faith Effort #1</a:t>
            </a:r>
            <a:endParaRPr lang="en-US" sz="2700"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normAutofit/>
          </a:bodyPr>
          <a:lstStyle/>
          <a:p>
            <a:pPr marL="0" indent="0">
              <a:buNone/>
            </a:pPr>
            <a:r>
              <a:rPr lang="en-US" sz="3200" dirty="0"/>
              <a:t>Ensure DBEs are made aware of contracting opportunities to the fullest extent practicable through outreach and recruitment activities. For Indian tribal and state and local government recipients, this will include placing DBEs on solicitation lists and soliciting them whenever they are potential sources.</a:t>
            </a:r>
          </a:p>
          <a:p>
            <a:pPr marL="0" indent="0">
              <a:buNone/>
            </a:pPr>
            <a:endParaRPr lang="en-US" dirty="0"/>
          </a:p>
        </p:txBody>
      </p:sp>
    </p:spTree>
    <p:extLst>
      <p:ext uri="{BB962C8B-B14F-4D97-AF65-F5344CB8AC3E}">
        <p14:creationId xmlns:p14="http://schemas.microsoft.com/office/powerpoint/2010/main" val="2693872789"/>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normAutofit/>
          </a:bodyPr>
          <a:lstStyle/>
          <a:p>
            <a:pPr algn="ctr"/>
            <a:r>
              <a:rPr lang="en-US" b="1" dirty="0">
                <a:solidFill>
                  <a:schemeClr val="accent1">
                    <a:lumMod val="75000"/>
                  </a:schemeClr>
                </a:solidFill>
                <a:effectLst>
                  <a:outerShdw blurRad="38100" dist="38100" dir="2700000" algn="tl">
                    <a:srgbClr val="000000">
                      <a:alpha val="43137"/>
                    </a:srgbClr>
                  </a:outerShdw>
                </a:effectLst>
              </a:rPr>
              <a:t>Good Faith Effort #2</a:t>
            </a:r>
            <a:endParaRPr lang="en-US" sz="2700"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normAutofit/>
          </a:bodyPr>
          <a:lstStyle/>
          <a:p>
            <a:pPr marL="0" indent="0">
              <a:buNone/>
            </a:pPr>
            <a:r>
              <a:rPr lang="en-US" sz="3200" dirty="0"/>
              <a:t>Make information on forthcoming opportunities available to DBEs, arrange time frames for contracts, and establish delivery schedules, where the requirements permit, in a way that encourages and facilitates participation by DBEs in the competitive process. This includes, whenever possible, posting solicitations for bids or proposals for a minimum of 30 calendar days before the bid or proposal closing date.</a:t>
            </a:r>
          </a:p>
          <a:p>
            <a:pPr marL="0" indent="0">
              <a:buNone/>
            </a:pPr>
            <a:endParaRPr lang="en-US" dirty="0"/>
          </a:p>
        </p:txBody>
      </p:sp>
    </p:spTree>
    <p:extLst>
      <p:ext uri="{BB962C8B-B14F-4D97-AF65-F5344CB8AC3E}">
        <p14:creationId xmlns:p14="http://schemas.microsoft.com/office/powerpoint/2010/main" val="252739581"/>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F6A9-AEF7-301A-2DB6-B7327513FEB5}"/>
              </a:ext>
            </a:extLst>
          </p:cNvPr>
          <p:cNvSpPr>
            <a:spLocks noGrp="1"/>
          </p:cNvSpPr>
          <p:nvPr>
            <p:ph type="title"/>
          </p:nvPr>
        </p:nvSpPr>
        <p:spPr/>
        <p:txBody>
          <a:bodyPr>
            <a:normAutofit/>
          </a:bodyPr>
          <a:lstStyle/>
          <a:p>
            <a:pPr algn="ctr"/>
            <a:r>
              <a:rPr lang="en-US" b="1" dirty="0">
                <a:solidFill>
                  <a:schemeClr val="accent1">
                    <a:lumMod val="75000"/>
                  </a:schemeClr>
                </a:solidFill>
                <a:effectLst>
                  <a:outerShdw blurRad="38100" dist="38100" dir="2700000" algn="tl">
                    <a:srgbClr val="000000">
                      <a:alpha val="43137"/>
                    </a:srgbClr>
                  </a:outerShdw>
                </a:effectLst>
              </a:rPr>
              <a:t>Good Faith Effort #3</a:t>
            </a:r>
            <a:endParaRPr lang="en-US" sz="2700" b="1"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41B9F6E-937E-886C-AC5E-F5AE02F9C3F4}"/>
              </a:ext>
            </a:extLst>
          </p:cNvPr>
          <p:cNvSpPr>
            <a:spLocks noGrp="1"/>
          </p:cNvSpPr>
          <p:nvPr>
            <p:ph idx="1"/>
          </p:nvPr>
        </p:nvSpPr>
        <p:spPr/>
        <p:txBody>
          <a:bodyPr>
            <a:normAutofit/>
          </a:bodyPr>
          <a:lstStyle/>
          <a:p>
            <a:pPr marL="0" indent="0">
              <a:buNone/>
            </a:pPr>
            <a:r>
              <a:rPr lang="en-US" sz="3200" dirty="0"/>
              <a:t>Consider in the contracting process whether firms competing for large contracts could subcontract with DBEs. For Indian tribal and state and local government recipients, this will include dividing total requirements when economically feasible into smaller tasks or quantities to permit maximum participation by DBEs in the competitive process.</a:t>
            </a:r>
          </a:p>
          <a:p>
            <a:pPr marL="0" indent="0">
              <a:buNone/>
            </a:pPr>
            <a:endParaRPr lang="en-US" dirty="0"/>
          </a:p>
        </p:txBody>
      </p:sp>
    </p:spTree>
    <p:extLst>
      <p:ext uri="{BB962C8B-B14F-4D97-AF65-F5344CB8AC3E}">
        <p14:creationId xmlns:p14="http://schemas.microsoft.com/office/powerpoint/2010/main" val="1863965079"/>
      </p:ext>
    </p:extLst>
  </p:cSld>
  <p:clrMapOvr>
    <a:masterClrMapping/>
  </p:clrMapOvr>
  <mc:AlternateContent xmlns:mc="http://schemas.openxmlformats.org/markup-compatibility/2006" xmlns:p14="http://schemas.microsoft.com/office/powerpoint/2010/main">
    <mc:Choice Requires="p14">
      <p:transition spd="slow" p14:dur="4000" advTm="15000">
        <p:fade/>
      </p:transition>
    </mc:Choice>
    <mc:Fallback xmlns="">
      <p:transition spd="slow" advTm="15000">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5875</TotalTime>
  <Words>1902</Words>
  <Application>Microsoft Office PowerPoint</Application>
  <PresentationFormat>Widescreen</PresentationFormat>
  <Paragraphs>141</Paragraphs>
  <Slides>29</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Abadi</vt:lpstr>
      <vt:lpstr>Aharoni</vt:lpstr>
      <vt:lpstr>Arial</vt:lpstr>
      <vt:lpstr>Arial Narrow</vt:lpstr>
      <vt:lpstr>Calibri</vt:lpstr>
      <vt:lpstr>Calibri Light</vt:lpstr>
      <vt:lpstr>Cambria Math</vt:lpstr>
      <vt:lpstr>Wingdings</vt:lpstr>
      <vt:lpstr>Office Theme</vt:lpstr>
      <vt:lpstr>Texas Water Development Board Disadvantaged Business Enterprise (DBE) Training for State Revolving/Equivalency Funded Projects</vt:lpstr>
      <vt:lpstr>DBE Training Overview</vt:lpstr>
      <vt:lpstr>DBE Program Overview</vt:lpstr>
      <vt:lpstr>DBE Program Mission</vt:lpstr>
      <vt:lpstr>DBE Program Mission</vt:lpstr>
      <vt:lpstr>What is the purpose of the Six Good Faith Efforts? Title 40, Chapter I, Subchapter B, Part 33, Subpart C</vt:lpstr>
      <vt:lpstr>Good Faith Effort #1</vt:lpstr>
      <vt:lpstr>Good Faith Effort #2</vt:lpstr>
      <vt:lpstr>Good Faith Effort #3</vt:lpstr>
      <vt:lpstr>Good Faith Effort #4</vt:lpstr>
      <vt:lpstr>Good Faith Effort #5</vt:lpstr>
      <vt:lpstr>Good Faith Effort #6</vt:lpstr>
      <vt:lpstr>                            Good Faith Effort                                Exemption  There are no exemptions to bypass the Six Good Faith Effort requirements.  The Six Good Faith Efforts must be executed on every procurement action that is subject to competitive bid and receiving SRF funds.  </vt:lpstr>
      <vt:lpstr>Compliance With Requirements</vt:lpstr>
      <vt:lpstr>Compliance With Requirements</vt:lpstr>
      <vt:lpstr>Procurement Steps Let’s get started!</vt:lpstr>
      <vt:lpstr>Determine Your  Solicitation Methods</vt:lpstr>
      <vt:lpstr>Method Requirement: Newspaper Advertisements</vt:lpstr>
      <vt:lpstr>Method Requirement:  Direct Contact </vt:lpstr>
      <vt:lpstr>Method Requirement: Meetings and Conferences  </vt:lpstr>
      <vt:lpstr>Method Requirement: Minority Media Posting</vt:lpstr>
      <vt:lpstr>Method Requirement: Internet/Web Posting</vt:lpstr>
      <vt:lpstr>Method Requirement:  Trade Association Publications  </vt:lpstr>
      <vt:lpstr>Method Requirement: Other Governmental Publications  </vt:lpstr>
      <vt:lpstr> PERTINENT DBE LANGUAGE To ensure compliance, the TWDB highly encourages the following DBE statement    be included in required solicitation methods.  </vt:lpstr>
      <vt:lpstr>REQUIRED TWDB DBE FORMS</vt:lpstr>
      <vt:lpstr>Prepare for Your DBE Compliance Review</vt:lpstr>
      <vt:lpstr>Texas Water Development Board Disadvantaged Business Enterprise (DBE) Program    Future Trainings &amp;  Links to Forms:  TWDB-DBE 210 Guidance  TWDB-DBE Form 215  TWDB-DBE Form 216  TWDB-DBE Form 373  TWDB-DBE Form 217  DBE email address: DBE@twdb.texas.gov</vt:lpstr>
      <vt:lpstr>     Texas Water Development Board  Disadvantaged Business Enterprise (DBE) Program   Contact Information  Jo Carol Bradshaw  Program Specialist  DBE Coordinator Jo.Bradshaw@twdb.texas.gov 512-463-4841  Tehrene Hart  Program Specialist  DBE Coordinator Tehrene.hart@twdb.texas.gov 512-475-1898  Nicki Hise  Reporting Manager Nicki.hise@twdb.texas.gov 512-936-4304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Texas Water Development Board Disadvantaged Business Enterprise  Program (DBE)  for State Revolving Fund Projects</dc:title>
  <dc:creator>Jo Bradshaw</dc:creator>
  <cp:lastModifiedBy>Jo Bradshaw</cp:lastModifiedBy>
  <cp:revision>97</cp:revision>
  <dcterms:created xsi:type="dcterms:W3CDTF">2023-04-17T18:50:58Z</dcterms:created>
  <dcterms:modified xsi:type="dcterms:W3CDTF">2024-02-23T16:16:35Z</dcterms:modified>
</cp:coreProperties>
</file>