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handoutMasterIdLst>
    <p:handoutMasterId r:id="rId51"/>
  </p:handoutMasterIdLst>
  <p:sldIdLst>
    <p:sldId id="256" r:id="rId3"/>
    <p:sldId id="276" r:id="rId4"/>
    <p:sldId id="344" r:id="rId5"/>
    <p:sldId id="277" r:id="rId6"/>
    <p:sldId id="278" r:id="rId7"/>
    <p:sldId id="279" r:id="rId8"/>
    <p:sldId id="280" r:id="rId9"/>
    <p:sldId id="281" r:id="rId10"/>
    <p:sldId id="283" r:id="rId11"/>
    <p:sldId id="287" r:id="rId12"/>
    <p:sldId id="288" r:id="rId13"/>
    <p:sldId id="286" r:id="rId14"/>
    <p:sldId id="289" r:id="rId15"/>
    <p:sldId id="291" r:id="rId16"/>
    <p:sldId id="290" r:id="rId17"/>
    <p:sldId id="292" r:id="rId18"/>
    <p:sldId id="267" r:id="rId19"/>
    <p:sldId id="293" r:id="rId20"/>
    <p:sldId id="295" r:id="rId21"/>
    <p:sldId id="296" r:id="rId22"/>
    <p:sldId id="334" r:id="rId23"/>
    <p:sldId id="340" r:id="rId24"/>
    <p:sldId id="341" r:id="rId25"/>
    <p:sldId id="299" r:id="rId26"/>
    <p:sldId id="300" r:id="rId27"/>
    <p:sldId id="345" r:id="rId28"/>
    <p:sldId id="302" r:id="rId29"/>
    <p:sldId id="303" r:id="rId30"/>
    <p:sldId id="304" r:id="rId31"/>
    <p:sldId id="306" r:id="rId32"/>
    <p:sldId id="312" r:id="rId33"/>
    <p:sldId id="311" r:id="rId34"/>
    <p:sldId id="309" r:id="rId35"/>
    <p:sldId id="313" r:id="rId36"/>
    <p:sldId id="315" r:id="rId37"/>
    <p:sldId id="317" r:id="rId38"/>
    <p:sldId id="318" r:id="rId39"/>
    <p:sldId id="335" r:id="rId40"/>
    <p:sldId id="323" r:id="rId41"/>
    <p:sldId id="321" r:id="rId42"/>
    <p:sldId id="325" r:id="rId43"/>
    <p:sldId id="326" r:id="rId44"/>
    <p:sldId id="337" r:id="rId45"/>
    <p:sldId id="338" r:id="rId46"/>
    <p:sldId id="328" r:id="rId47"/>
    <p:sldId id="329" r:id="rId48"/>
    <p:sldId id="331" r:id="rId49"/>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D63A"/>
    <a:srgbClr val="75B07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9" autoAdjust="0"/>
    <p:restoredTop sz="87738" autoAdjust="0"/>
  </p:normalViewPr>
  <p:slideViewPr>
    <p:cSldViewPr>
      <p:cViewPr>
        <p:scale>
          <a:sx n="150" d="100"/>
          <a:sy n="150" d="100"/>
        </p:scale>
        <p:origin x="24" y="19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4"/>
            <a:ext cx="3037735" cy="461489"/>
          </a:xfrm>
          <a:prstGeom prst="rect">
            <a:avLst/>
          </a:prstGeom>
        </p:spPr>
        <p:txBody>
          <a:bodyPr vert="horz" lIns="89618" tIns="44810" rIns="89618" bIns="44810" rtlCol="0"/>
          <a:lstStyle>
            <a:lvl1pPr algn="l">
              <a:defRPr sz="1200"/>
            </a:lvl1pPr>
          </a:lstStyle>
          <a:p>
            <a:endParaRPr lang="en-US"/>
          </a:p>
        </p:txBody>
      </p:sp>
      <p:sp>
        <p:nvSpPr>
          <p:cNvPr id="3" name="Date Placeholder 2"/>
          <p:cNvSpPr>
            <a:spLocks noGrp="1"/>
          </p:cNvSpPr>
          <p:nvPr>
            <p:ph type="dt" sz="quarter" idx="1"/>
          </p:nvPr>
        </p:nvSpPr>
        <p:spPr>
          <a:xfrm>
            <a:off x="3971083" y="4"/>
            <a:ext cx="3037735" cy="461489"/>
          </a:xfrm>
          <a:prstGeom prst="rect">
            <a:avLst/>
          </a:prstGeom>
        </p:spPr>
        <p:txBody>
          <a:bodyPr vert="horz" lIns="89618" tIns="44810" rIns="89618" bIns="44810" rtlCol="0"/>
          <a:lstStyle>
            <a:lvl1pPr algn="r">
              <a:defRPr sz="1200"/>
            </a:lvl1pPr>
          </a:lstStyle>
          <a:p>
            <a:fld id="{C7A41E0D-1DA4-48BB-814B-14206DBB3087}" type="datetimeFigureOut">
              <a:rPr lang="en-US" smtClean="0"/>
              <a:t>4/29/2013</a:t>
            </a:fld>
            <a:endParaRPr lang="en-US"/>
          </a:p>
        </p:txBody>
      </p:sp>
      <p:sp>
        <p:nvSpPr>
          <p:cNvPr id="4" name="Footer Placeholder 3"/>
          <p:cNvSpPr>
            <a:spLocks noGrp="1"/>
          </p:cNvSpPr>
          <p:nvPr>
            <p:ph type="ftr" sz="quarter" idx="2"/>
          </p:nvPr>
        </p:nvSpPr>
        <p:spPr>
          <a:xfrm>
            <a:off x="1" y="8773017"/>
            <a:ext cx="3037735" cy="461489"/>
          </a:xfrm>
          <a:prstGeom prst="rect">
            <a:avLst/>
          </a:prstGeom>
        </p:spPr>
        <p:txBody>
          <a:bodyPr vert="horz" lIns="89618" tIns="44810" rIns="89618" bIns="44810" rtlCol="0" anchor="b"/>
          <a:lstStyle>
            <a:lvl1pPr algn="l">
              <a:defRPr sz="1200"/>
            </a:lvl1pPr>
          </a:lstStyle>
          <a:p>
            <a:endParaRPr lang="en-US"/>
          </a:p>
        </p:txBody>
      </p:sp>
      <p:sp>
        <p:nvSpPr>
          <p:cNvPr id="5" name="Slide Number Placeholder 4"/>
          <p:cNvSpPr>
            <a:spLocks noGrp="1"/>
          </p:cNvSpPr>
          <p:nvPr>
            <p:ph type="sldNum" sz="quarter" idx="3"/>
          </p:nvPr>
        </p:nvSpPr>
        <p:spPr>
          <a:xfrm>
            <a:off x="3971083" y="8773017"/>
            <a:ext cx="3037735" cy="461489"/>
          </a:xfrm>
          <a:prstGeom prst="rect">
            <a:avLst/>
          </a:prstGeom>
        </p:spPr>
        <p:txBody>
          <a:bodyPr vert="horz" lIns="89618" tIns="44810" rIns="89618" bIns="44810" rtlCol="0" anchor="b"/>
          <a:lstStyle>
            <a:lvl1pPr algn="r">
              <a:defRPr sz="1200"/>
            </a:lvl1pPr>
          </a:lstStyle>
          <a:p>
            <a:fld id="{19C1003C-7F80-41E1-934D-D6504F4117A2}" type="slidenum">
              <a:rPr lang="en-US" smtClean="0"/>
              <a:t>‹#›</a:t>
            </a:fld>
            <a:endParaRPr lang="en-US"/>
          </a:p>
        </p:txBody>
      </p:sp>
    </p:spTree>
    <p:extLst>
      <p:ext uri="{BB962C8B-B14F-4D97-AF65-F5344CB8AC3E}">
        <p14:creationId xmlns:p14="http://schemas.microsoft.com/office/powerpoint/2010/main" val="389387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73F7B00D-7DE9-6E4E-863F-86003DD45585}" type="datetimeFigureOut">
              <a:rPr lang="en-US" smtClean="0"/>
              <a:t>4/29/2013</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a:defRPr sz="1200"/>
            </a:lvl1pPr>
          </a:lstStyle>
          <a:p>
            <a:fld id="{721C2920-2F47-524F-A3B2-6DE35B766C0D}" type="slidenum">
              <a:rPr lang="en-US" smtClean="0"/>
              <a:t>‹#›</a:t>
            </a:fld>
            <a:endParaRPr lang="en-US"/>
          </a:p>
        </p:txBody>
      </p:sp>
    </p:spTree>
    <p:extLst>
      <p:ext uri="{BB962C8B-B14F-4D97-AF65-F5344CB8AC3E}">
        <p14:creationId xmlns:p14="http://schemas.microsoft.com/office/powerpoint/2010/main" val="28456349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Welcome to the TWDB application process.</a:t>
            </a:r>
            <a:r>
              <a:rPr lang="en-US" baseline="0" dirty="0" smtClean="0"/>
              <a:t>  This process will be partitioned into 8 segments.  You may review these in order or individually. Audio supplementation will be made available on the portions that generates the most questions .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a:t>
            </a:fld>
            <a:endParaRPr lang="en-US" dirty="0"/>
          </a:p>
        </p:txBody>
      </p:sp>
    </p:spTree>
    <p:extLst>
      <p:ext uri="{BB962C8B-B14F-4D97-AF65-F5344CB8AC3E}">
        <p14:creationId xmlns:p14="http://schemas.microsoft.com/office/powerpoint/2010/main" val="341487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Welcome to the Financial</a:t>
            </a:r>
            <a:r>
              <a:rPr lang="en-US" baseline="0" dirty="0" smtClean="0"/>
              <a:t> </a:t>
            </a:r>
            <a:r>
              <a:rPr lang="en-US" dirty="0" smtClean="0"/>
              <a:t>section of the application.</a:t>
            </a:r>
            <a:r>
              <a:rPr lang="en-US" baseline="0" dirty="0" smtClean="0"/>
              <a:t>  During this presentation we will be discussing the financial review process and portions of the application that generate the most questions.  Not every slide includes audio supplementation.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10</a:t>
            </a:fld>
            <a:endParaRPr lang="en-US"/>
          </a:p>
        </p:txBody>
      </p:sp>
    </p:spTree>
    <p:extLst>
      <p:ext uri="{BB962C8B-B14F-4D97-AF65-F5344CB8AC3E}">
        <p14:creationId xmlns:p14="http://schemas.microsoft.com/office/powerpoint/2010/main" val="3607616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5 year Comparative Operating</a:t>
            </a:r>
            <a:r>
              <a:rPr lang="en-US" baseline="0" dirty="0" smtClean="0"/>
              <a:t> statement is used by TWDB staff to get a sense of the trend in the financial mgmt. of the applicant. </a:t>
            </a:r>
          </a:p>
          <a:p>
            <a:r>
              <a:rPr lang="en-US" baseline="0" dirty="0" smtClean="0"/>
              <a:t>Staff also uses this statement to see the revenues with which the applicant anticipates to repay the proposed loan. </a:t>
            </a:r>
          </a:p>
          <a:p>
            <a:r>
              <a:rPr lang="en-US" dirty="0" smtClean="0"/>
              <a:t>Using</a:t>
            </a:r>
            <a:r>
              <a:rPr lang="en-US" baseline="0" dirty="0" smtClean="0"/>
              <a:t> the guidelines listed on this slide, please prepare your statement in the preferred format.</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12</a:t>
            </a:fld>
            <a:endParaRPr lang="en-US"/>
          </a:p>
        </p:txBody>
      </p:sp>
    </p:spTree>
    <p:extLst>
      <p:ext uri="{BB962C8B-B14F-4D97-AF65-F5344CB8AC3E}">
        <p14:creationId xmlns:p14="http://schemas.microsoft.com/office/powerpoint/2010/main" val="2363343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information requested on this slide, along with other information, is used by the financial analyst to determine the customer rate needed to repay the debt.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13</a:t>
            </a:fld>
            <a:endParaRPr lang="en-US"/>
          </a:p>
        </p:txBody>
      </p:sp>
    </p:spTree>
    <p:extLst>
      <p:ext uri="{BB962C8B-B14F-4D97-AF65-F5344CB8AC3E}">
        <p14:creationId xmlns:p14="http://schemas.microsoft.com/office/powerpoint/2010/main" val="4011368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submitting an annual audit please include a management letter for the preceding FY.  Both the audit and letter must be prepared by a Certified Public Accountant.</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14</a:t>
            </a:fld>
            <a:endParaRPr lang="en-US"/>
          </a:p>
        </p:txBody>
      </p:sp>
    </p:spTree>
    <p:extLst>
      <p:ext uri="{BB962C8B-B14F-4D97-AF65-F5344CB8AC3E}">
        <p14:creationId xmlns:p14="http://schemas.microsoft.com/office/powerpoint/2010/main" val="3586581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information requested on this and the next slide are used by the staff in their financial analysis of the applicant.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15</a:t>
            </a:fld>
            <a:endParaRPr lang="en-US"/>
          </a:p>
        </p:txBody>
      </p:sp>
    </p:spTree>
    <p:extLst>
      <p:ext uri="{BB962C8B-B14F-4D97-AF65-F5344CB8AC3E}">
        <p14:creationId xmlns:p14="http://schemas.microsoft.com/office/powerpoint/2010/main" val="576592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information will be utilized</a:t>
            </a:r>
            <a:r>
              <a:rPr lang="en-US" baseline="0" dirty="0" smtClean="0"/>
              <a:t> to prepare the </a:t>
            </a:r>
            <a:r>
              <a:rPr lang="en-US" dirty="0" smtClean="0"/>
              <a:t>debt service schedule used in the packet submitted to Board members for commitment approval. </a:t>
            </a:r>
            <a:r>
              <a:rPr lang="en-US" baseline="0" dirty="0" smtClean="0"/>
              <a:t>The guidelines shown on this slide, will aid the applicant in preparing their pro forma in the preferred format.</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17</a:t>
            </a:fld>
            <a:endParaRPr lang="en-US"/>
          </a:p>
        </p:txBody>
      </p:sp>
    </p:spTree>
    <p:extLst>
      <p:ext uri="{BB962C8B-B14F-4D97-AF65-F5344CB8AC3E}">
        <p14:creationId xmlns:p14="http://schemas.microsoft.com/office/powerpoint/2010/main" val="213421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links provided in this slide will assist the applicant in gathering the requested information.  In the comment section please indicate the source from which this information was obtained.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19</a:t>
            </a:fld>
            <a:endParaRPr lang="en-US"/>
          </a:p>
        </p:txBody>
      </p:sp>
    </p:spTree>
    <p:extLst>
      <p:ext uri="{BB962C8B-B14F-4D97-AF65-F5344CB8AC3E}">
        <p14:creationId xmlns:p14="http://schemas.microsoft.com/office/powerpoint/2010/main" val="2003811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Welcome to the Legal section of the application.</a:t>
            </a:r>
            <a:r>
              <a:rPr lang="en-US" baseline="0" dirty="0" smtClean="0"/>
              <a:t>  During this presentation we will be discussing the legal review process and portions of the application that generate the most questions.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20</a:t>
            </a:fld>
            <a:endParaRPr lang="en-US"/>
          </a:p>
        </p:txBody>
      </p:sp>
    </p:spTree>
    <p:extLst>
      <p:ext uri="{BB962C8B-B14F-4D97-AF65-F5344CB8AC3E}">
        <p14:creationId xmlns:p14="http://schemas.microsoft.com/office/powerpoint/2010/main" val="3351468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state the legal authority under which the applicant was created.  The links on this slide will assist you in acquiring this information.</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21</a:t>
            </a:fld>
            <a:endParaRPr lang="en-US"/>
          </a:p>
        </p:txBody>
      </p:sp>
    </p:spTree>
    <p:extLst>
      <p:ext uri="{BB962C8B-B14F-4D97-AF65-F5344CB8AC3E}">
        <p14:creationId xmlns:p14="http://schemas.microsoft.com/office/powerpoint/2010/main" val="4078720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State the legal authority to issue debt and whether the debt will be paid by taxes or revenues or a combination. </a:t>
            </a:r>
          </a:p>
          <a:p>
            <a:r>
              <a:rPr lang="en-US" baseline="0" dirty="0" smtClean="0"/>
              <a:t>Please provide a clear statement of the pledge describing the source of the payment.  </a:t>
            </a:r>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22</a:t>
            </a:fld>
            <a:endParaRPr lang="en-US"/>
          </a:p>
        </p:txBody>
      </p:sp>
    </p:spTree>
    <p:extLst>
      <p:ext uri="{BB962C8B-B14F-4D97-AF65-F5344CB8AC3E}">
        <p14:creationId xmlns:p14="http://schemas.microsoft.com/office/powerpoint/2010/main" val="31317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submit 2 applications and an electronic</a:t>
            </a:r>
            <a:r>
              <a:rPr lang="en-US" baseline="0" dirty="0" smtClean="0"/>
              <a:t> copy according to the directions on this slide.</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a:t>
            </a:fld>
            <a:endParaRPr lang="en-US" dirty="0"/>
          </a:p>
        </p:txBody>
      </p:sp>
    </p:spTree>
    <p:extLst>
      <p:ext uri="{BB962C8B-B14F-4D97-AF65-F5344CB8AC3E}">
        <p14:creationId xmlns:p14="http://schemas.microsoft.com/office/powerpoint/2010/main" val="445198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Please provide exact language of the pledge.  </a:t>
            </a:r>
          </a:p>
          <a:p>
            <a:r>
              <a:rPr lang="en-US" baseline="0" dirty="0" smtClean="0"/>
              <a:t>If revenue bonds, describe the source of revenue and if net revenue, describe all deductions from gross revenue.  </a:t>
            </a:r>
          </a:p>
          <a:p>
            <a:r>
              <a:rPr lang="en-US" baseline="0" dirty="0" smtClean="0"/>
              <a:t>Examples are shown on this slide.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23</a:t>
            </a:fld>
            <a:endParaRPr lang="en-US"/>
          </a:p>
        </p:txBody>
      </p:sp>
    </p:spTree>
    <p:extLst>
      <p:ext uri="{BB962C8B-B14F-4D97-AF65-F5344CB8AC3E}">
        <p14:creationId xmlns:p14="http://schemas.microsoft.com/office/powerpoint/2010/main" val="221827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documents ensure</a:t>
            </a:r>
            <a:r>
              <a:rPr lang="en-US" baseline="0" dirty="0" smtClean="0"/>
              <a:t> that </a:t>
            </a:r>
            <a:r>
              <a:rPr lang="en-US" dirty="0" smtClean="0"/>
              <a:t> proper authorization has</a:t>
            </a:r>
            <a:r>
              <a:rPr lang="en-US" baseline="0" dirty="0" smtClean="0"/>
              <a:t> been obtained from the applicant’s governing body </a:t>
            </a:r>
            <a:r>
              <a:rPr lang="en-US" dirty="0" smtClean="0"/>
              <a:t>to apply for financial assistance. </a:t>
            </a:r>
          </a:p>
          <a:p>
            <a:r>
              <a:rPr lang="en-US" dirty="0" smtClean="0"/>
              <a:t>Notice of the meeting must comply with the Texas Open Meetings Act.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24</a:t>
            </a:fld>
            <a:endParaRPr lang="en-US"/>
          </a:p>
        </p:txBody>
      </p:sp>
    </p:spTree>
    <p:extLst>
      <p:ext uri="{BB962C8B-B14F-4D97-AF65-F5344CB8AC3E}">
        <p14:creationId xmlns:p14="http://schemas.microsoft.com/office/powerpoint/2010/main" val="3052755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plan to use loan proceeds to pay for consultant services,</a:t>
            </a:r>
            <a:r>
              <a:rPr lang="en-US" baseline="0" dirty="0" smtClean="0"/>
              <a:t> such as an</a:t>
            </a:r>
            <a:r>
              <a:rPr lang="en-US" dirty="0" smtClean="0"/>
              <a:t> engineer, a bond counsel and a </a:t>
            </a:r>
            <a:r>
              <a:rPr lang="en-US" baseline="0" dirty="0" smtClean="0"/>
              <a:t>financial advisor, then you must provide draft or executed contracts for those services with the application. If the you are  seeking a State Revolving Fund loan, then you must show that the services were procured in compliance with the Disadvantaged Business Enterprise rules.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25</a:t>
            </a:fld>
            <a:endParaRPr lang="en-US" dirty="0"/>
          </a:p>
        </p:txBody>
      </p:sp>
    </p:spTree>
    <p:extLst>
      <p:ext uri="{BB962C8B-B14F-4D97-AF65-F5344CB8AC3E}">
        <p14:creationId xmlns:p14="http://schemas.microsoft.com/office/powerpoint/2010/main" val="2419791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supply corporations are asked to provide this information about its organization because these documents support the legal formation and existence of the WSC and its ability to incur debt.</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26</a:t>
            </a:fld>
            <a:endParaRPr lang="en-US"/>
          </a:p>
        </p:txBody>
      </p:sp>
    </p:spTree>
    <p:extLst>
      <p:ext uri="{BB962C8B-B14F-4D97-AF65-F5344CB8AC3E}">
        <p14:creationId xmlns:p14="http://schemas.microsoft.com/office/powerpoint/2010/main" val="580682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Provide proof that you have</a:t>
            </a:r>
            <a:r>
              <a:rPr lang="en-US" baseline="0" dirty="0" smtClean="0"/>
              <a:t> the rights, through ownership or contract, to sufficient water for operation of the project.  Complete the form appropriate to your project and </a:t>
            </a:r>
            <a:r>
              <a:rPr lang="en-US" dirty="0" smtClean="0"/>
              <a:t>attach</a:t>
            </a:r>
            <a:r>
              <a:rPr lang="en-US" baseline="0" dirty="0" smtClean="0"/>
              <a:t> it to your application submittal. </a:t>
            </a:r>
            <a:r>
              <a:rPr lang="en-US" dirty="0" smtClean="0"/>
              <a:t>In some instances the applicant may nee</a:t>
            </a:r>
            <a:r>
              <a:rPr lang="en-US" baseline="0" dirty="0" smtClean="0"/>
              <a:t>d to complete both forms.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21C2920-2F47-524F-A3B2-6DE35B766C0D}" type="slidenum">
              <a:rPr lang="en-US" smtClean="0"/>
              <a:t>27</a:t>
            </a:fld>
            <a:endParaRPr lang="en-US"/>
          </a:p>
        </p:txBody>
      </p:sp>
    </p:spTree>
    <p:extLst>
      <p:ext uri="{BB962C8B-B14F-4D97-AF65-F5344CB8AC3E}">
        <p14:creationId xmlns:p14="http://schemas.microsoft.com/office/powerpoint/2010/main" val="2600873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Please supply information</a:t>
            </a:r>
            <a:r>
              <a:rPr lang="en-US" baseline="0" dirty="0" smtClean="0"/>
              <a:t> showing which property or water rights are required, and are needed for the project, but not yet secured. </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28</a:t>
            </a:fld>
            <a:endParaRPr lang="en-US"/>
          </a:p>
        </p:txBody>
      </p:sp>
    </p:spTree>
    <p:extLst>
      <p:ext uri="{BB962C8B-B14F-4D97-AF65-F5344CB8AC3E}">
        <p14:creationId xmlns:p14="http://schemas.microsoft.com/office/powerpoint/2010/main" val="2813105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a:t>
            </a:r>
            <a:r>
              <a:rPr lang="en-US" baseline="0" dirty="0" smtClean="0"/>
              <a:t> copy of the Certificate of Convenience of Necessity (CCN) along with the service area map must be attached with submittal of the application.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29</a:t>
            </a:fld>
            <a:endParaRPr lang="en-US"/>
          </a:p>
        </p:txBody>
      </p:sp>
    </p:spTree>
    <p:extLst>
      <p:ext uri="{BB962C8B-B14F-4D97-AF65-F5344CB8AC3E}">
        <p14:creationId xmlns:p14="http://schemas.microsoft.com/office/powerpoint/2010/main" val="3113350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applicant is a wholesale provider and intends to rely on contract-based</a:t>
            </a:r>
            <a:r>
              <a:rPr lang="en-US" baseline="0" dirty="0" smtClean="0"/>
              <a:t> revenues from retail suppliers to repay the loan, then please attach copies of the contracts for these services.  </a:t>
            </a:r>
          </a:p>
          <a:p>
            <a:r>
              <a:rPr lang="en-US" baseline="0" dirty="0" smtClean="0"/>
              <a:t>If the applicant has been subject to a formal EPA or TCEQ enforcement action during the past 3-years, then you must provide a copy of the enforcement petition and any draft or final compliance order, judgment, agreed order or other document resolving the enforcement action.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30</a:t>
            </a:fld>
            <a:endParaRPr lang="en-US"/>
          </a:p>
        </p:txBody>
      </p:sp>
    </p:spTree>
    <p:extLst>
      <p:ext uri="{BB962C8B-B14F-4D97-AF65-F5344CB8AC3E}">
        <p14:creationId xmlns:p14="http://schemas.microsoft.com/office/powerpoint/2010/main" val="3492980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Welcome to the Engineering</a:t>
            </a:r>
            <a:r>
              <a:rPr lang="en-US" baseline="0" dirty="0" smtClean="0"/>
              <a:t> sectio</a:t>
            </a:r>
            <a:r>
              <a:rPr lang="en-US" dirty="0" smtClean="0"/>
              <a:t>n of the application.</a:t>
            </a:r>
            <a:r>
              <a:rPr lang="en-US" baseline="0" dirty="0" smtClean="0"/>
              <a:t>  During this presentation we will be discussing the engineering review process and portions of the application that generate the most questions.  Not every slide includes audio supplementation.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31</a:t>
            </a:fld>
            <a:endParaRPr lang="en-US"/>
          </a:p>
        </p:txBody>
      </p:sp>
    </p:spTree>
    <p:extLst>
      <p:ext uri="{BB962C8B-B14F-4D97-AF65-F5344CB8AC3E}">
        <p14:creationId xmlns:p14="http://schemas.microsoft.com/office/powerpoint/2010/main" val="658490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project description for D1  must be complete in it’s explanation of what the need for the project is, what work is to be done under the project and how the needs of the project will be addressed. This description can also include components for replacement, the number of contracts proposed, a budget, schedules, permits needed and proposed project items, such as: capacities, footage, and treatment of parameters.  Maps submitted need to contain area and district boundaries, proposed improvements and any existing facilities that are currently in use and may be used in this project. </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32</a:t>
            </a:fld>
            <a:endParaRPr lang="en-US"/>
          </a:p>
        </p:txBody>
      </p:sp>
    </p:spTree>
    <p:extLst>
      <p:ext uri="{BB962C8B-B14F-4D97-AF65-F5344CB8AC3E}">
        <p14:creationId xmlns:p14="http://schemas.microsoft.com/office/powerpoint/2010/main" val="86458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individually</a:t>
            </a:r>
            <a:r>
              <a:rPr lang="en-US" baseline="0" dirty="0" smtClean="0"/>
              <a:t> review sections of the application, click on the link to the left of the section title.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a:t>
            </a:fld>
            <a:endParaRPr lang="en-US"/>
          </a:p>
        </p:txBody>
      </p:sp>
    </p:spTree>
    <p:extLst>
      <p:ext uri="{BB962C8B-B14F-4D97-AF65-F5344CB8AC3E}">
        <p14:creationId xmlns:p14="http://schemas.microsoft.com/office/powerpoint/2010/main" val="3788030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on this one….</a:t>
            </a:r>
          </a:p>
          <a:p>
            <a:endParaRPr lang="en-US" dirty="0" smtClean="0"/>
          </a:p>
          <a:p>
            <a:r>
              <a:rPr lang="en-US" dirty="0" smtClean="0"/>
              <a:t>Please complete a</a:t>
            </a:r>
            <a:r>
              <a:rPr lang="en-US" baseline="0" dirty="0" smtClean="0"/>
              <a:t> project schedule, staff is aware that these are estimated dates and are subject to change.  The link made available will assist you with this request. </a:t>
            </a:r>
            <a:endParaRPr lang="en-US" dirty="0" smtClean="0"/>
          </a:p>
          <a:p>
            <a:r>
              <a:rPr lang="en-US" dirty="0" smtClean="0"/>
              <a:t>To better understand the </a:t>
            </a:r>
            <a:r>
              <a:rPr lang="en-US" baseline="0" dirty="0" smtClean="0"/>
              <a:t>alternative options please review the Engineering Feasibility Report links, located on the following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33</a:t>
            </a:fld>
            <a:endParaRPr lang="en-US"/>
          </a:p>
        </p:txBody>
      </p:sp>
    </p:spTree>
    <p:extLst>
      <p:ext uri="{BB962C8B-B14F-4D97-AF65-F5344CB8AC3E}">
        <p14:creationId xmlns:p14="http://schemas.microsoft.com/office/powerpoint/2010/main" val="1394326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Drinking Water SRF applicants</a:t>
            </a:r>
            <a:r>
              <a:rPr lang="en-US" baseline="0" dirty="0" smtClean="0"/>
              <a:t> are not required to complete the engineering feasibility form 556, but must complete form 555.  The link provide will direct you to this form.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baseline="0" dirty="0" smtClean="0"/>
              <a:t>budget link provided shows the preferred format, and is requested by TWDB staff to ensure that all aspects of the project are being funded.  Additional financing such as: local or other agency funding should be included in the column titled other funds. </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34</a:t>
            </a:fld>
            <a:endParaRPr lang="en-US"/>
          </a:p>
        </p:txBody>
      </p:sp>
    </p:spTree>
    <p:extLst>
      <p:ext uri="{BB962C8B-B14F-4D97-AF65-F5344CB8AC3E}">
        <p14:creationId xmlns:p14="http://schemas.microsoft.com/office/powerpoint/2010/main" val="2164281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forms in D3 and D4 is</a:t>
            </a:r>
            <a:r>
              <a:rPr lang="en-US" baseline="0" dirty="0" smtClean="0"/>
              <a:t> required water planning information, including population projections for the service area, water supply source information and inclusion in the Regional &amp; State Water Plans.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Drinking Water SRF applicants</a:t>
            </a:r>
            <a:r>
              <a:rPr lang="en-US" baseline="0" dirty="0" smtClean="0"/>
              <a:t> are not required to complete the form 253A, but must complete form 253D.  The link provided will direct you to this form.  Drinking water applicants are also not required to obtain a TPDES Permit.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35</a:t>
            </a:fld>
            <a:endParaRPr lang="en-US"/>
          </a:p>
        </p:txBody>
      </p:sp>
    </p:spTree>
    <p:extLst>
      <p:ext uri="{BB962C8B-B14F-4D97-AF65-F5344CB8AC3E}">
        <p14:creationId xmlns:p14="http://schemas.microsoft.com/office/powerpoint/2010/main" val="4083970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r>
              <a:rPr lang="en-US" baseline="0" dirty="0" smtClean="0"/>
              <a:t> D7-D9 are necessary to ensure compliance with Federal guidelines.</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36</a:t>
            </a:fld>
            <a:endParaRPr lang="en-US"/>
          </a:p>
        </p:txBody>
      </p:sp>
    </p:spTree>
    <p:extLst>
      <p:ext uri="{BB962C8B-B14F-4D97-AF65-F5344CB8AC3E}">
        <p14:creationId xmlns:p14="http://schemas.microsoft.com/office/powerpoint/2010/main" val="2493845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Drinking Water SRF applicants</a:t>
            </a:r>
            <a:r>
              <a:rPr lang="en-US" baseline="0" dirty="0" smtClean="0"/>
              <a:t> do not need </a:t>
            </a:r>
            <a:r>
              <a:rPr lang="en-US" dirty="0" smtClean="0"/>
              <a:t>to complete</a:t>
            </a:r>
            <a:r>
              <a:rPr lang="en-US" baseline="0" dirty="0" smtClean="0"/>
              <a:t> the DMA</a:t>
            </a:r>
            <a:r>
              <a:rPr lang="en-US" dirty="0" smtClean="0"/>
              <a:t> </a:t>
            </a:r>
            <a:r>
              <a:rPr lang="en-US" baseline="0" dirty="0" smtClean="0"/>
              <a:t>form.</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37</a:t>
            </a:fld>
            <a:endParaRPr lang="en-US"/>
          </a:p>
        </p:txBody>
      </p:sp>
    </p:spTree>
    <p:extLst>
      <p:ext uri="{BB962C8B-B14F-4D97-AF65-F5344CB8AC3E}">
        <p14:creationId xmlns:p14="http://schemas.microsoft.com/office/powerpoint/2010/main" val="33524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environmental portion of the application.</a:t>
            </a:r>
            <a:r>
              <a:rPr lang="en-US" baseline="0" dirty="0" smtClean="0"/>
              <a:t>  During this presentation we will be discussing the environmental review process and portions of the application that generate the most questions.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38</a:t>
            </a:fld>
            <a:endParaRPr lang="en-US"/>
          </a:p>
        </p:txBody>
      </p:sp>
    </p:spTree>
    <p:extLst>
      <p:ext uri="{BB962C8B-B14F-4D97-AF65-F5344CB8AC3E}">
        <p14:creationId xmlns:p14="http://schemas.microsoft.com/office/powerpoint/2010/main" val="1237444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the applicant knows that the project does not qualify for a Categorical Exclusion, please provide a discussion of any known permitting, social or environmental issues that may impact the project.  For example, is there public controversy regarding the project?  Will construction take place in an environmentally sensitive area?  Will any waters of the US be impacted?  Will you be building in the floodplain or a wetland area?  These are the types of topics to discuss in section E1.  </a:t>
            </a:r>
          </a:p>
          <a:p>
            <a:endParaRPr lang="en-US" baseline="0" dirty="0" smtClean="0"/>
          </a:p>
          <a:p>
            <a:r>
              <a:rPr lang="en-US" baseline="0" dirty="0" smtClean="0"/>
              <a:t>If you are aware of environmental permits that will be required to complete the construction of this project please identify what type of permit and from whom in section E2.</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39</a:t>
            </a:fld>
            <a:endParaRPr lang="en-US"/>
          </a:p>
        </p:txBody>
      </p:sp>
    </p:spTree>
    <p:extLst>
      <p:ext uri="{BB962C8B-B14F-4D97-AF65-F5344CB8AC3E}">
        <p14:creationId xmlns:p14="http://schemas.microsoft.com/office/powerpoint/2010/main" val="1321240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projects can be granted a categorical exclusion from a full environmental review.  Examples</a:t>
            </a:r>
            <a:r>
              <a:rPr lang="en-US" baseline="0" dirty="0" smtClean="0"/>
              <a:t> of the types of projects that qualify for a CE are provided in this slide.  Please note that the construction of new facilities, actions that are not supported by the State or Regional Water Plan and projects that are needed primarily to serve future growth do not qualify for CE’s.  If you believe that your project qualifies, please provide an explanation of why and attach it to the document section of question E3.</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40</a:t>
            </a:fld>
            <a:endParaRPr lang="en-US"/>
          </a:p>
        </p:txBody>
      </p:sp>
    </p:spTree>
    <p:extLst>
      <p:ext uri="{BB962C8B-B14F-4D97-AF65-F5344CB8AC3E}">
        <p14:creationId xmlns:p14="http://schemas.microsoft.com/office/powerpoint/2010/main" val="2871377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already prepared an environmental report in accordance with the TWDB guidelines provided on this slide?  If not, have you prepared an environmental report for another agency?  If so, please attach the report to question E4.</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41</a:t>
            </a:fld>
            <a:endParaRPr lang="en-US"/>
          </a:p>
        </p:txBody>
      </p:sp>
    </p:spTree>
    <p:extLst>
      <p:ext uri="{BB962C8B-B14F-4D97-AF65-F5344CB8AC3E}">
        <p14:creationId xmlns:p14="http://schemas.microsoft.com/office/powerpoint/2010/main" val="607084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already completed</a:t>
            </a:r>
            <a:r>
              <a:rPr lang="en-US" baseline="0" dirty="0" smtClean="0"/>
              <a:t> an environmental review process?  </a:t>
            </a:r>
            <a:r>
              <a:rPr lang="en-US" dirty="0" smtClean="0"/>
              <a:t>Has</a:t>
            </a:r>
            <a:r>
              <a:rPr lang="en-US" baseline="0" dirty="0" smtClean="0"/>
              <a:t> TWDB or another agency issued a Categorical Exclusion, a Finding of No Significant Impact, or a Record of Decision for this project?  If so, please attach the environmental finding, including all supporting documents, to this section.  A list of environmental findings is provided on this slide.</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42</a:t>
            </a:fld>
            <a:endParaRPr lang="en-US"/>
          </a:p>
        </p:txBody>
      </p:sp>
    </p:spTree>
    <p:extLst>
      <p:ext uri="{BB962C8B-B14F-4D97-AF65-F5344CB8AC3E}">
        <p14:creationId xmlns:p14="http://schemas.microsoft.com/office/powerpoint/2010/main" val="421610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TWDB</a:t>
            </a:r>
            <a:r>
              <a:rPr lang="en-US" baseline="0" dirty="0" smtClean="0"/>
              <a:t> application is occasionally updated. The links provided on this slide will direct you to the most recent application as well as the documents and forms used in the process.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a:t>
            </a:fld>
            <a:endParaRPr lang="en-US" dirty="0"/>
          </a:p>
        </p:txBody>
      </p:sp>
    </p:spTree>
    <p:extLst>
      <p:ext uri="{BB962C8B-B14F-4D97-AF65-F5344CB8AC3E}">
        <p14:creationId xmlns:p14="http://schemas.microsoft.com/office/powerpoint/2010/main" val="1770150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Welcome to the Planning and Waster Conservation</a:t>
            </a:r>
            <a:r>
              <a:rPr lang="en-US" baseline="0" dirty="0" smtClean="0"/>
              <a:t> </a:t>
            </a:r>
            <a:r>
              <a:rPr lang="en-US" dirty="0" smtClean="0"/>
              <a:t>section of the application.</a:t>
            </a:r>
            <a:r>
              <a:rPr lang="en-US" baseline="0" dirty="0" smtClean="0"/>
              <a:t>  During this presentation we will be discussing the Planning and Water Conservation review process and portions of the application that generate the most questions.  Not every slide includes audio supplementation.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43</a:t>
            </a:fld>
            <a:endParaRPr lang="en-US"/>
          </a:p>
        </p:txBody>
      </p:sp>
    </p:spTree>
    <p:extLst>
      <p:ext uri="{BB962C8B-B14F-4D97-AF65-F5344CB8AC3E}">
        <p14:creationId xmlns:p14="http://schemas.microsoft.com/office/powerpoint/2010/main" val="3308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Applicants</a:t>
            </a:r>
            <a:r>
              <a:rPr lang="en-US" baseline="0" dirty="0" smtClean="0"/>
              <a:t> please make certain your Water Conservation Plan  is 5 years old or less. I If you would like additional information on developing a conservation plan click on the link provided.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44</a:t>
            </a:fld>
            <a:endParaRPr lang="en-US"/>
          </a:p>
        </p:txBody>
      </p:sp>
    </p:spTree>
    <p:extLst>
      <p:ext uri="{BB962C8B-B14F-4D97-AF65-F5344CB8AC3E}">
        <p14:creationId xmlns:p14="http://schemas.microsoft.com/office/powerpoint/2010/main" val="587358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Welcome to the Green</a:t>
            </a:r>
            <a:r>
              <a:rPr lang="en-US" baseline="0" dirty="0" smtClean="0"/>
              <a:t> </a:t>
            </a:r>
            <a:r>
              <a:rPr lang="en-US" dirty="0" smtClean="0"/>
              <a:t>section of the application.</a:t>
            </a:r>
            <a:r>
              <a:rPr lang="en-US" baseline="0" dirty="0" smtClean="0"/>
              <a:t> Examples of what qualifies as a green project can be reviewed by clicking on TWDB-0161 link or the Green project reserve link. The most critical information needed for this portion of the application is the completion of the project worksheets that corresponds with the applicant’s project.</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46</a:t>
            </a:fld>
            <a:endParaRPr lang="en-US"/>
          </a:p>
        </p:txBody>
      </p:sp>
    </p:spTree>
    <p:extLst>
      <p:ext uri="{BB962C8B-B14F-4D97-AF65-F5344CB8AC3E}">
        <p14:creationId xmlns:p14="http://schemas.microsoft.com/office/powerpoint/2010/main" val="3227722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Welcome to the Disadvantaged Business Enterprise portion of the application. DBE  requires the applicant and each consultant or prime construction contractor to comply with federal “Good Faith Efforts” when procuring all project costs to be funded with the loan.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Submission of DBE forms is dependent on the Applicant’s responses to question C-8.</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Form 215 explains the required “Good Faith Efforts” and TWDB’s negotiated fair share goals.   Each application must include form 0215.</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Form 216 documents the applicant’s attempts to meet the “Good Faith Efforts” when advertising for proposals and requests for qualification. Applicants must document a minimum of two solicitation methods that include the DBE fair share goals and required language in the advertisement.  Proof of solicitation must be provided when submitting this form.  If contracts have been solicited, form 216 is required with the application.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Form 217 explains the required “Good Faith Efforts” and TWDB’s negotiated fair share goals applicable if subcontractors will be utilized.  If no subcontractors will be needed, then the “exception” box should be selected in Section II.  All consultants and prime contractors who have been selected for the project must complete form 217 and if using subcontractors must follow DBE requirements and submit</a:t>
            </a:r>
            <a:r>
              <a:rPr lang="en-US" sz="1200" kern="1200" baseline="0" dirty="0" smtClean="0">
                <a:solidFill>
                  <a:schemeClr val="tx1"/>
                </a:solidFill>
                <a:latin typeface="+mn-lt"/>
                <a:ea typeface="+mn-ea"/>
                <a:cs typeface="+mn-cs"/>
              </a:rPr>
              <a:t> </a:t>
            </a:r>
            <a:r>
              <a:rPr lang="en-US" sz="1200" kern="1200" smtClean="0">
                <a:solidFill>
                  <a:schemeClr val="tx1"/>
                </a:solidFill>
                <a:latin typeface="+mn-lt"/>
                <a:ea typeface="+mn-ea"/>
                <a:cs typeface="+mn-cs"/>
              </a:rPr>
              <a:t>forms 216 </a:t>
            </a:r>
            <a:r>
              <a:rPr lang="en-US" sz="1200" kern="1200" dirty="0" smtClean="0">
                <a:solidFill>
                  <a:schemeClr val="tx1"/>
                </a:solidFill>
                <a:latin typeface="+mn-lt"/>
                <a:ea typeface="+mn-ea"/>
                <a:cs typeface="+mn-cs"/>
              </a:rPr>
              <a:t>and 373.</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Form 373 documents all consultant or prime contractors that have been selected for the project.   If contracts are executed, form 373 must be submitted with the application.  TWDB cannot reimburse expenditures on consultant contracts without documentation that the solicitation meets DBE requirements. In order to ensure that all fees are reimbursable, staff encourages submittal of this form with the application.</a:t>
            </a:r>
          </a:p>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47</a:t>
            </a:fld>
            <a:endParaRPr lang="en-US"/>
          </a:p>
        </p:txBody>
      </p:sp>
    </p:spTree>
    <p:extLst>
      <p:ext uri="{BB962C8B-B14F-4D97-AF65-F5344CB8AC3E}">
        <p14:creationId xmlns:p14="http://schemas.microsoft.com/office/powerpoint/2010/main" val="72881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Welcome to the General Information</a:t>
            </a:r>
            <a:r>
              <a:rPr lang="en-US" baseline="0" dirty="0" smtClean="0"/>
              <a:t> </a:t>
            </a:r>
            <a:r>
              <a:rPr lang="en-US" dirty="0" smtClean="0"/>
              <a:t>section of the application.</a:t>
            </a:r>
            <a:r>
              <a:rPr lang="en-US" baseline="0" dirty="0" smtClean="0"/>
              <a:t> </a:t>
            </a:r>
            <a:endParaRPr lang="en-US" dirty="0" smtClean="0"/>
          </a:p>
          <a:p>
            <a:r>
              <a:rPr lang="en-US" baseline="0" dirty="0" smtClean="0"/>
              <a:t>please be sure to include both your mailing and physical address in question A1. </a:t>
            </a:r>
          </a:p>
          <a:p>
            <a:r>
              <a:rPr lang="en-US" baseline="0" dirty="0" smtClean="0"/>
              <a:t>Question A2 requires a 1-2 paragraph describing what the need for the project is, what the work is to to be done under  the project and how the needs of the project will be addressed.</a:t>
            </a:r>
          </a:p>
          <a:p>
            <a:r>
              <a:rPr lang="en-US" baseline="0" dirty="0" smtClean="0"/>
              <a:t>The population information can be obtained from your most recent census report or you may use the  link provided for assistance.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5</a:t>
            </a:fld>
            <a:endParaRPr lang="en-US"/>
          </a:p>
        </p:txBody>
      </p:sp>
    </p:spTree>
    <p:extLst>
      <p:ext uri="{BB962C8B-B14F-4D97-AF65-F5344CB8AC3E}">
        <p14:creationId xmlns:p14="http://schemas.microsoft.com/office/powerpoint/2010/main" val="1735494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a:t>
            </a:r>
            <a:r>
              <a:rPr lang="en-US" baseline="0" dirty="0" smtClean="0"/>
              <a:t> an </a:t>
            </a:r>
            <a:r>
              <a:rPr lang="en-US" dirty="0" smtClean="0"/>
              <a:t>official representative</a:t>
            </a:r>
            <a:r>
              <a:rPr lang="en-US" baseline="0" dirty="0" smtClean="0"/>
              <a:t> is an elected official, like a Mayor or president of the organization.  Because e</a:t>
            </a:r>
            <a:r>
              <a:rPr lang="en-US" dirty="0" smtClean="0"/>
              <a:t>mail is</a:t>
            </a:r>
            <a:r>
              <a:rPr lang="en-US" baseline="0" dirty="0" smtClean="0"/>
              <a:t> the fastest form of communication, TWDB staff rely on this data,  please be sure to include email addresses as well as other information requested.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6</a:t>
            </a:fld>
            <a:endParaRPr lang="en-US"/>
          </a:p>
        </p:txBody>
      </p:sp>
    </p:spTree>
    <p:extLst>
      <p:ext uri="{BB962C8B-B14F-4D97-AF65-F5344CB8AC3E}">
        <p14:creationId xmlns:p14="http://schemas.microsoft.com/office/powerpoint/2010/main" val="3601869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Applicants</a:t>
            </a:r>
            <a:r>
              <a:rPr lang="en-US" baseline="0" dirty="0" smtClean="0"/>
              <a:t> p</a:t>
            </a:r>
            <a:r>
              <a:rPr lang="en-US" dirty="0" smtClean="0"/>
              <a:t>lease give as accurate and as much information available for</a:t>
            </a:r>
            <a:r>
              <a:rPr lang="en-US" baseline="0" dirty="0" smtClean="0"/>
              <a:t> each consultant. please be sure to include email addresses as well as other information requested. </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7</a:t>
            </a:fld>
            <a:endParaRPr lang="en-US"/>
          </a:p>
        </p:txBody>
      </p:sp>
    </p:spTree>
    <p:extLst>
      <p:ext uri="{BB962C8B-B14F-4D97-AF65-F5344CB8AC3E}">
        <p14:creationId xmlns:p14="http://schemas.microsoft.com/office/powerpoint/2010/main" val="336664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proposed project may consist of 1 or more phases, please select all that apply.  For example: if the project you are submitting contains Planning, only then you would check only that box.  However if your project covers 3 phases, like Planning, Acquisition and design then you would select all 3 boxes.   If the applicant is aware that additional funding will be supplemented by another agency or the applicant themselves please include this information in A11.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8</a:t>
            </a:fld>
            <a:endParaRPr lang="en-US"/>
          </a:p>
        </p:txBody>
      </p:sp>
    </p:spTree>
    <p:extLst>
      <p:ext uri="{BB962C8B-B14F-4D97-AF65-F5344CB8AC3E}">
        <p14:creationId xmlns:p14="http://schemas.microsoft.com/office/powerpoint/2010/main" val="377326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key factor to keep in mind for questions A12-15 is to allow ample time to obtain this information prior to submittal of application.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9</a:t>
            </a:fld>
            <a:endParaRPr lang="en-US"/>
          </a:p>
        </p:txBody>
      </p:sp>
    </p:spTree>
    <p:extLst>
      <p:ext uri="{BB962C8B-B14F-4D97-AF65-F5344CB8AC3E}">
        <p14:creationId xmlns:p14="http://schemas.microsoft.com/office/powerpoint/2010/main" val="111515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C540D4-11D2-4DD5-9593-F90489FDD880}"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42356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C540D4-11D2-4DD5-9593-F90489FDD880}"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2069181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C540D4-11D2-4DD5-9593-F90489FDD880}"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1499723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0" y="4038600"/>
            <a:ext cx="9144000" cy="2819400"/>
          </a:xfrm>
          <a:prstGeom prst="rect">
            <a:avLst/>
          </a:prstGeom>
          <a:noFill/>
          <a:ln w="9525">
            <a:noFill/>
            <a:miter lim="800000"/>
            <a:headEnd/>
            <a:tailEnd/>
          </a:ln>
        </p:spPr>
      </p:pic>
      <p:sp>
        <p:nvSpPr>
          <p:cNvPr id="2" name="Title 1"/>
          <p:cNvSpPr>
            <a:spLocks noGrp="1"/>
          </p:cNvSpPr>
          <p:nvPr>
            <p:ph type="ctrTitle"/>
          </p:nvPr>
        </p:nvSpPr>
        <p:spPr>
          <a:xfrm>
            <a:off x="914400" y="1981200"/>
            <a:ext cx="7772400" cy="1089025"/>
          </a:xfrm>
        </p:spPr>
        <p:txBody>
          <a:bodyPr/>
          <a:lstStyle>
            <a:lvl1pPr>
              <a:defRPr lang="en-US" sz="4300" b="1" kern="1200" dirty="0" smtClean="0">
                <a:solidFill>
                  <a:schemeClr val="tx2"/>
                </a:solidFill>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200400"/>
            <a:ext cx="6400800" cy="762000"/>
          </a:xfrm>
        </p:spPr>
        <p:txBody>
          <a:bodyPr/>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406A727-15BD-4827-8D0E-C361B1D193CE}"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p:nvPicPr>
        <p:blipFill>
          <a:blip r:embed="rId3" cstate="print"/>
          <a:stretch>
            <a:fillRect/>
          </a:stretch>
        </p:blipFill>
        <p:spPr>
          <a:xfrm>
            <a:off x="304800" y="228600"/>
            <a:ext cx="1600200" cy="1600200"/>
          </a:xfrm>
          <a:prstGeom prst="rect">
            <a:avLst/>
          </a:prstGeom>
        </p:spPr>
      </p:pic>
    </p:spTree>
    <p:extLst>
      <p:ext uri="{BB962C8B-B14F-4D97-AF65-F5344CB8AC3E}">
        <p14:creationId xmlns:p14="http://schemas.microsoft.com/office/powerpoint/2010/main" val="1458358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bg1"/>
            </a:gs>
            <a:gs pos="50000">
              <a:srgbClr val="FFFFFF"/>
            </a:gs>
            <a:gs pos="100000">
              <a:srgbClr val="D9EAFF"/>
            </a:gs>
          </a:gsLst>
          <a:lin ang="5400000" scaled="1"/>
          <a:tileRect/>
        </a:gra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228600"/>
            <a:ext cx="9144000" cy="1371600"/>
          </a:xfrm>
          <a:prstGeom prst="rect">
            <a:avLst/>
          </a:prstGeom>
          <a:noFill/>
          <a:ln w="9525">
            <a:noFill/>
            <a:miter lim="800000"/>
            <a:headEnd/>
            <a:tailEnd/>
          </a:ln>
        </p:spPr>
      </p:pic>
      <p:sp>
        <p:nvSpPr>
          <p:cNvPr id="2" name="Title 1"/>
          <p:cNvSpPr>
            <a:spLocks noGrp="1"/>
          </p:cNvSpPr>
          <p:nvPr>
            <p:ph type="title"/>
          </p:nvPr>
        </p:nvSpPr>
        <p:spPr>
          <a:xfrm>
            <a:off x="3505200" y="533400"/>
            <a:ext cx="5334000" cy="914400"/>
          </a:xfrm>
        </p:spPr>
        <p:txBody>
          <a:bodyPr>
            <a:noAutofit/>
          </a:bodyPr>
          <a:lstStyle>
            <a:lvl1pPr algn="r">
              <a:defRPr sz="3600" b="1">
                <a:solidFill>
                  <a:schemeClr val="tx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2286000"/>
            <a:ext cx="8229600" cy="3840163"/>
          </a:xfrm>
        </p:spPr>
        <p:txBody>
          <a:bodyPr/>
          <a:lstStyle>
            <a:lvl1pPr>
              <a:defRPr>
                <a:solidFill>
                  <a:schemeClr val="tx2"/>
                </a:solidFill>
                <a:latin typeface="+mn-lt"/>
              </a:defRPr>
            </a:lvl1pPr>
            <a:lvl2pPr>
              <a:defRPr>
                <a:solidFill>
                  <a:schemeClr val="tx2"/>
                </a:solidFill>
                <a:latin typeface="+mn-lt"/>
              </a:defRPr>
            </a:lvl2pPr>
            <a:lvl3pPr>
              <a:defRPr>
                <a:solidFill>
                  <a:schemeClr val="tx2"/>
                </a:solidFill>
                <a:latin typeface="+mn-lt"/>
              </a:defRPr>
            </a:lvl3pPr>
            <a:lvl4pPr>
              <a:defRPr>
                <a:solidFill>
                  <a:schemeClr val="tx2"/>
                </a:solidFill>
                <a:latin typeface="+mn-lt"/>
              </a:defRPr>
            </a:lvl4pPr>
            <a:lvl5pPr>
              <a:defRPr>
                <a:solidFill>
                  <a:schemeClr val="tx2"/>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B2978F-7751-468A-B448-199348856561}"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6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1980B2-67CA-47CD-8007-EED651D3B14D}"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542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A11E2B-D6FF-47CB-BEA2-D28461383E4C}" type="datetime1">
              <a:rPr lang="en-US" smtClean="0">
                <a:solidFill>
                  <a:prstClr val="black">
                    <a:tint val="75000"/>
                  </a:prstClr>
                </a:solidFill>
              </a:rPr>
              <a:pPr/>
              <a:t>4/29/2013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88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9D2D00-0A7E-42BB-8046-37679A723456}" type="datetime1">
              <a:rPr lang="en-US" smtClean="0">
                <a:solidFill>
                  <a:prstClr val="black">
                    <a:tint val="75000"/>
                  </a:prstClr>
                </a:solidFill>
              </a:rPr>
              <a:pPr/>
              <a:t>4/29/2013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217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master">
    <p:bg>
      <p:bgPr>
        <a:gradFill flip="none" rotWithShape="1">
          <a:gsLst>
            <a:gs pos="0">
              <a:schemeClr val="bg1"/>
            </a:gs>
            <a:gs pos="50000">
              <a:srgbClr val="FFFFFF"/>
            </a:gs>
            <a:gs pos="100000">
              <a:srgbClr val="D9EAFF"/>
            </a:gs>
          </a:gsLst>
          <a:lin ang="5400000" scaled="1"/>
          <a:tileRect/>
        </a:gra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228600"/>
            <a:ext cx="9144000" cy="1371600"/>
          </a:xfrm>
          <a:prstGeom prst="rect">
            <a:avLst/>
          </a:prstGeom>
          <a:noFill/>
          <a:ln w="9525">
            <a:noFill/>
            <a:miter lim="800000"/>
            <a:headEnd/>
            <a:tailEnd/>
          </a:ln>
        </p:spPr>
      </p:pic>
      <p:sp>
        <p:nvSpPr>
          <p:cNvPr id="3" name="Date Placeholder 2"/>
          <p:cNvSpPr>
            <a:spLocks noGrp="1"/>
          </p:cNvSpPr>
          <p:nvPr>
            <p:ph type="dt" sz="half" idx="10"/>
          </p:nvPr>
        </p:nvSpPr>
        <p:spPr/>
        <p:txBody>
          <a:bodyPr/>
          <a:lstStyle/>
          <a:p>
            <a:fld id="{9B0A4A23-C6AD-4955-BBCB-FB4FFD0A7341}" type="datetime1">
              <a:rPr lang="en-US" smtClean="0">
                <a:solidFill>
                  <a:prstClr val="black">
                    <a:tint val="75000"/>
                  </a:prstClr>
                </a:solidFill>
              </a:rPr>
              <a:pPr/>
              <a:t>4/29/2013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
        <p:nvSpPr>
          <p:cNvPr id="8" name="Title 1"/>
          <p:cNvSpPr>
            <a:spLocks noGrp="1"/>
          </p:cNvSpPr>
          <p:nvPr>
            <p:ph type="title"/>
          </p:nvPr>
        </p:nvSpPr>
        <p:spPr>
          <a:xfrm>
            <a:off x="3276600" y="533400"/>
            <a:ext cx="3276600" cy="914400"/>
          </a:xfrm>
        </p:spPr>
        <p:txBody>
          <a:bodyPr>
            <a:noAutofit/>
          </a:bodyPr>
          <a:lstStyle>
            <a:lvl1pPr algn="r">
              <a:defRPr sz="4400" b="1">
                <a:solidFill>
                  <a:schemeClr val="tx2"/>
                </a:solidFill>
              </a:defRPr>
            </a:lvl1pPr>
          </a:lstStyle>
          <a:p>
            <a:r>
              <a:rPr lang="en-US" smtClean="0"/>
              <a:t>Click to edit Master title style</a:t>
            </a:r>
            <a:endParaRPr lang="en-US" dirty="0"/>
          </a:p>
        </p:txBody>
      </p:sp>
      <p:grpSp>
        <p:nvGrpSpPr>
          <p:cNvPr id="2" name="Group 8"/>
          <p:cNvGrpSpPr/>
          <p:nvPr/>
        </p:nvGrpSpPr>
        <p:grpSpPr>
          <a:xfrm>
            <a:off x="5105400" y="304800"/>
            <a:ext cx="3889959" cy="4337457"/>
            <a:chOff x="5029200" y="0"/>
            <a:chExt cx="3889959" cy="4337457"/>
          </a:xfrm>
        </p:grpSpPr>
        <p:pic>
          <p:nvPicPr>
            <p:cNvPr id="10" name="Picture 5" descr="C:\Documents and Settings\skaiser\Local Settings\Temporary Internet Files\Content.IE5\35YGX0LM\MC900254392[1].wmf"/>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5029200" y="0"/>
              <a:ext cx="3889959" cy="4337457"/>
            </a:xfrm>
            <a:prstGeom prst="rect">
              <a:avLst/>
            </a:prstGeom>
            <a:noFill/>
          </p:spPr>
        </p:pic>
        <p:sp>
          <p:nvSpPr>
            <p:cNvPr id="11" name="16-Point Star 10"/>
            <p:cNvSpPr/>
            <p:nvPr/>
          </p:nvSpPr>
          <p:spPr>
            <a:xfrm rot="380230">
              <a:off x="6629400" y="76200"/>
              <a:ext cx="2133600" cy="2209800"/>
            </a:xfrm>
            <a:prstGeom prst="star1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2" name="Picture 11"/>
          <p:cNvPicPr>
            <a:picLocks noChangeAspect="1"/>
          </p:cNvPicPr>
          <p:nvPr/>
        </p:nvPicPr>
        <p:blipFill>
          <a:blip r:embed="rId4" cstate="print"/>
          <a:stretch>
            <a:fillRect/>
          </a:stretch>
        </p:blipFill>
        <p:spPr>
          <a:xfrm>
            <a:off x="6934200" y="685800"/>
            <a:ext cx="1676400" cy="1676400"/>
          </a:xfrm>
          <a:prstGeom prst="rect">
            <a:avLst/>
          </a:prstGeom>
        </p:spPr>
      </p:pic>
    </p:spTree>
    <p:extLst>
      <p:ext uri="{BB962C8B-B14F-4D97-AF65-F5344CB8AC3E}">
        <p14:creationId xmlns:p14="http://schemas.microsoft.com/office/powerpoint/2010/main" val="244557264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B28765-2BEB-47A4-AABA-4F27E9711C65}" type="datetime1">
              <a:rPr lang="en-US" smtClean="0">
                <a:solidFill>
                  <a:prstClr val="black">
                    <a:tint val="75000"/>
                  </a:prstClr>
                </a:solidFill>
              </a:rPr>
              <a:pPr/>
              <a:t>4/29/2013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281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576A6B-D867-49A2-BC87-4BBAE4B33D0A}" type="datetime1">
              <a:rPr lang="en-US" smtClean="0">
                <a:solidFill>
                  <a:prstClr val="black">
                    <a:tint val="75000"/>
                  </a:prstClr>
                </a:solidFill>
              </a:rPr>
              <a:pPr/>
              <a:t>4/29/2013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40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C540D4-11D2-4DD5-9593-F90489FDD880}"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193157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65F135-FEE5-494A-BC4F-BDCDCBBA8DDC}" type="datetime1">
              <a:rPr lang="en-US" smtClean="0">
                <a:solidFill>
                  <a:prstClr val="black">
                    <a:tint val="75000"/>
                  </a:prstClr>
                </a:solidFill>
              </a:rPr>
              <a:pPr/>
              <a:t>4/29/2013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92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2BFF16-E631-4DD6-8466-3DECA6A15ED1}"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847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5D2C53-48D7-4BC0-887E-D2055B117089}"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07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C540D4-11D2-4DD5-9593-F90489FDD880}"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365720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C540D4-11D2-4DD5-9593-F90489FDD880}" type="datetimeFigureOut">
              <a:rPr lang="en-US" smtClean="0"/>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183133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C540D4-11D2-4DD5-9593-F90489FDD880}" type="datetimeFigureOut">
              <a:rPr lang="en-US" smtClean="0"/>
              <a:t>4/29/2013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193545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C540D4-11D2-4DD5-9593-F90489FDD880}" type="datetimeFigureOut">
              <a:rPr lang="en-US" smtClean="0"/>
              <a:t>4/29/2013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625959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C540D4-11D2-4DD5-9593-F90489FDD880}" type="datetimeFigureOut">
              <a:rPr lang="en-US" smtClean="0"/>
              <a:t>4/29/2013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335616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540D4-11D2-4DD5-9593-F90489FDD880}" type="datetimeFigureOut">
              <a:rPr lang="en-US" smtClean="0"/>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105030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540D4-11D2-4DD5-9593-F90489FDD880}" type="datetimeFigureOut">
              <a:rPr lang="en-US" smtClean="0"/>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640183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C540D4-11D2-4DD5-9593-F90489FDD880}" type="datetimeFigureOut">
              <a:rPr lang="en-US" smtClean="0"/>
              <a:t>4/29/2013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A6FED-D1BE-4694-86E2-55ED1CDE20A5}" type="slidenum">
              <a:rPr lang="en-US" smtClean="0"/>
              <a:t>‹#›</a:t>
            </a:fld>
            <a:endParaRPr lang="en-US"/>
          </a:p>
        </p:txBody>
      </p:sp>
    </p:spTree>
    <p:extLst>
      <p:ext uri="{BB962C8B-B14F-4D97-AF65-F5344CB8AC3E}">
        <p14:creationId xmlns:p14="http://schemas.microsoft.com/office/powerpoint/2010/main" val="32381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EAFF"/>
            </a:gs>
            <a:gs pos="50000">
              <a:srgbClr val="FFFFFF"/>
            </a:gs>
            <a:gs pos="100000">
              <a:srgbClr val="D9EAF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A4A23-C6AD-4955-BBCB-FB4FFD0A7341}"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a:solidFill>
                  <a:schemeClr val="tx1">
                    <a:tint val="75000"/>
                  </a:schemeClr>
                </a:solidFill>
              </a:defRPr>
            </a:lvl1p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107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hyperlink" Target="http://factfinder2.census.gov/" TargetMode="Externa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1.emf"/><Relationship Id="rId5" Type="http://schemas.openxmlformats.org/officeDocument/2006/relationships/hyperlink" Target="http://quickfacts.census.gov/qfd/states/48/4805000.html"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hyperlink" Target="http://www.statutes.legis.state.tx.us/Docs/WA/htm/WA.49.htm" TargetMode="External"/><Relationship Id="rId3" Type="http://schemas.openxmlformats.org/officeDocument/2006/relationships/slideLayout" Target="../slideLayouts/slideLayout13.xml"/><Relationship Id="rId7" Type="http://schemas.openxmlformats.org/officeDocument/2006/relationships/hyperlink" Target="http://www.statutes.legis.state.tx.us/Docs/WA/htm/WA.67.htm" TargetMode="Externa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hyperlink" Target="http://www.statutes.legis.state.tx.us/Docs/BO/htm/BO.22.htm" TargetMode="External"/><Relationship Id="rId5" Type="http://schemas.openxmlformats.org/officeDocument/2006/relationships/hyperlink" Target="http://www.statutes.legis.state.tx.us/Docs/LG/pdf/LG.5.pdf" TargetMode="External"/><Relationship Id="rId4" Type="http://schemas.openxmlformats.org/officeDocument/2006/relationships/notesSlide" Target="../notesSlides/notesSlide18.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6.png"/><Relationship Id="rId5" Type="http://schemas.openxmlformats.org/officeDocument/2006/relationships/hyperlink" Target="http://www.twdb.texas.gov/financial/instructions/index.asp"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hyperlink" Target="http://www.twdb.texas.gov/financial/instructions/index.asp" TargetMode="Externa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6.png"/><Relationship Id="rId5" Type="http://schemas.openxmlformats.org/officeDocument/2006/relationships/image" Target="../media/image12.emf"/><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slide" Target="slide20.xml"/><Relationship Id="rId12" Type="http://schemas.openxmlformats.org/officeDocument/2006/relationships/slide" Target="slide4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10.xml"/><Relationship Id="rId11" Type="http://schemas.openxmlformats.org/officeDocument/2006/relationships/slide" Target="slide46.xml"/><Relationship Id="rId5" Type="http://schemas.openxmlformats.org/officeDocument/2006/relationships/slide" Target="slide5.xml"/><Relationship Id="rId10" Type="http://schemas.openxmlformats.org/officeDocument/2006/relationships/slide" Target="slide43.xml"/><Relationship Id="rId4" Type="http://schemas.openxmlformats.org/officeDocument/2006/relationships/notesSlide" Target="../notesSlides/notesSlide3.xml"/><Relationship Id="rId9" Type="http://schemas.openxmlformats.org/officeDocument/2006/relationships/slide" Target="slide3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8" Type="http://schemas.openxmlformats.org/officeDocument/2006/relationships/hyperlink" Target="mailto:darrell.nichols@twdb.texas.gov" TargetMode="External"/><Relationship Id="rId3" Type="http://schemas.openxmlformats.org/officeDocument/2006/relationships/slideLayout" Target="../slideLayouts/slideLayout13.xml"/><Relationship Id="rId7" Type="http://schemas.openxmlformats.org/officeDocument/2006/relationships/hyperlink" Target="mailto:luis.farias@twdb.texas.gov" TargetMode="Externa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hyperlink" Target="mailto:mark.evans@twdb.texas.gov" TargetMode="External"/><Relationship Id="rId5" Type="http://schemas.openxmlformats.org/officeDocument/2006/relationships/image" Target="../media/image13.emf"/><Relationship Id="rId4" Type="http://schemas.openxmlformats.org/officeDocument/2006/relationships/notesSlide" Target="../notesSlides/notesSlide29.xml"/><Relationship Id="rId9"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hyperlink" Target="http://www.twdb.texas.gov/financial/instructions/" TargetMode="External"/><Relationship Id="rId5" Type="http://schemas.openxmlformats.org/officeDocument/2006/relationships/hyperlink" Target="http://www.twdb.texas.gov/financial/applications/index.asp"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6.png"/><Relationship Id="rId5" Type="http://schemas.openxmlformats.org/officeDocument/2006/relationships/hyperlink" Target="http://www.epa.gov/Compliance/nepa/epacompliance/saaptraining/04_categorical-exclusion-01.html" TargetMode="External"/><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6.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6.png"/><Relationship Id="rId5" Type="http://schemas.openxmlformats.org/officeDocument/2006/relationships/hyperlink" Target="mailto:john.sutton@twdb.texas.gov" TargetMode="External"/><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hyperlink" Target="http://www.twdb.texas.gov/financial/instructions/" TargetMode="External"/><Relationship Id="rId5" Type="http://schemas.openxmlformats.org/officeDocument/2006/relationships/hyperlink" Target="http://www.twdb.texas.gov/conservation/municipal/plans/index.asp" TargetMode="External"/><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www.twdb.texas.gov/waterplanning/waterusesurvey/survey/printable.asp" TargetMode="External"/><Relationship Id="rId1" Type="http://schemas.openxmlformats.org/officeDocument/2006/relationships/slideLayout" Target="../slideLayouts/slideLayout1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hyperlink" Target="http://www.twdb.texas.gov./conservation/municipal/waterloss/"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hyperlink" Target="http://www.twdb.texas.gov/financial/programs/green/index.asp" TargetMode="External"/><Relationship Id="rId5" Type="http://schemas.openxmlformats.org/officeDocument/2006/relationships/hyperlink" Target="http://www.twdb.texas.gov/financial/instructions/" TargetMode="External"/><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openxmlformats.org/officeDocument/2006/relationships/hyperlink" Target="http://quickfacts.census.gov/qfd/states/48/4805000.html"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openxmlformats.org/officeDocument/2006/relationships/hyperlink" Target="mailto:mayor@cityofanywhere.tx.gov"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5" Type="http://schemas.openxmlformats.org/officeDocument/2006/relationships/hyperlink" Target="mailto:mary.smith@abcengineers.com"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hyperlink" Target="https://sam.gov/" TargetMode="Externa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hyperlink" Target="http://fedgov.dnb.com/webform/" TargetMode="External"/><Relationship Id="rId5" Type="http://schemas.openxmlformats.org/officeDocument/2006/relationships/hyperlink" Target="mailto:david.carter@twdb.texas.gov"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WDB_Logo_with_addr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09600"/>
            <a:ext cx="6688015"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4299228"/>
            <a:ext cx="8229600" cy="1415772"/>
          </a:xfrm>
          <a:prstGeom prst="rect">
            <a:avLst/>
          </a:prstGeom>
          <a:noFill/>
        </p:spPr>
        <p:txBody>
          <a:bodyPr wrap="square" rtlCol="0">
            <a:spAutoFit/>
          </a:bodyPr>
          <a:lstStyle/>
          <a:p>
            <a:r>
              <a:rPr lang="en-US" sz="4200" dirty="0" smtClean="0">
                <a:solidFill>
                  <a:schemeClr val="accent1">
                    <a:lumMod val="75000"/>
                  </a:schemeClr>
                </a:solidFill>
              </a:rPr>
              <a:t>Drinking </a:t>
            </a:r>
            <a:r>
              <a:rPr lang="en-US" sz="4200" dirty="0">
                <a:solidFill>
                  <a:schemeClr val="accent1">
                    <a:lumMod val="75000"/>
                  </a:schemeClr>
                </a:solidFill>
              </a:rPr>
              <a:t>Water </a:t>
            </a:r>
            <a:r>
              <a:rPr lang="en-US" sz="4200" dirty="0" smtClean="0">
                <a:solidFill>
                  <a:schemeClr val="accent1">
                    <a:lumMod val="75000"/>
                  </a:schemeClr>
                </a:solidFill>
              </a:rPr>
              <a:t>State</a:t>
            </a:r>
            <a:r>
              <a:rPr lang="en-US" sz="4200" dirty="0">
                <a:solidFill>
                  <a:schemeClr val="accent1">
                    <a:lumMod val="75000"/>
                  </a:schemeClr>
                </a:solidFill>
              </a:rPr>
              <a:t> </a:t>
            </a:r>
            <a:r>
              <a:rPr lang="en-US" sz="4200" dirty="0" smtClean="0">
                <a:solidFill>
                  <a:schemeClr val="accent1">
                    <a:lumMod val="75000"/>
                  </a:schemeClr>
                </a:solidFill>
              </a:rPr>
              <a:t>Revolving </a:t>
            </a:r>
            <a:r>
              <a:rPr lang="en-US" sz="4200" dirty="0">
                <a:solidFill>
                  <a:schemeClr val="accent1">
                    <a:lumMod val="75000"/>
                  </a:schemeClr>
                </a:solidFill>
              </a:rPr>
              <a:t>Fund</a:t>
            </a:r>
          </a:p>
          <a:p>
            <a:pPr algn="ctr"/>
            <a:r>
              <a:rPr lang="en-US" sz="4200" dirty="0">
                <a:solidFill>
                  <a:schemeClr val="accent1">
                    <a:lumMod val="75000"/>
                  </a:schemeClr>
                </a:solidFill>
              </a:rPr>
              <a:t>Ap</a:t>
            </a:r>
            <a:r>
              <a:rPr lang="en-US" sz="4400" dirty="0">
                <a:solidFill>
                  <a:schemeClr val="accent1">
                    <a:lumMod val="75000"/>
                  </a:schemeClr>
                </a:solidFill>
              </a:rPr>
              <a:t>plication Process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750386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title"/>
          </p:nvPr>
        </p:nvSpPr>
        <p:spPr>
          <a:xfrm>
            <a:off x="2971800" y="533400"/>
            <a:ext cx="5867400" cy="914400"/>
          </a:xfrm>
        </p:spPr>
        <p:txBody>
          <a:bodyPr/>
          <a:lstStyle/>
          <a:p>
            <a:pPr algn="l"/>
            <a:r>
              <a:rPr lang="en-US" dirty="0"/>
              <a:t>Part </a:t>
            </a:r>
            <a:r>
              <a:rPr lang="en-US" dirty="0" smtClean="0"/>
              <a:t>B </a:t>
            </a:r>
            <a:r>
              <a:rPr lang="en-US" dirty="0"/>
              <a:t>– </a:t>
            </a:r>
            <a:r>
              <a:rPr lang="en-US" dirty="0" smtClean="0"/>
              <a:t>Financial Information</a:t>
            </a:r>
            <a:endParaRPr lang="en-US" dirty="0">
              <a:solidFill>
                <a:prstClr val="black">
                  <a:tint val="75000"/>
                </a:prstClr>
              </a:solidFill>
            </a:endParaRPr>
          </a:p>
        </p:txBody>
      </p:sp>
      <p:sp>
        <p:nvSpPr>
          <p:cNvPr id="9" name="TextBox 8"/>
          <p:cNvSpPr txBox="1"/>
          <p:nvPr/>
        </p:nvSpPr>
        <p:spPr>
          <a:xfrm>
            <a:off x="544945" y="1600200"/>
            <a:ext cx="7848600" cy="378565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smtClean="0"/>
              <a:t>Most common request for information from applicants for this section are:</a:t>
            </a:r>
          </a:p>
          <a:p>
            <a:endParaRPr lang="en-US" sz="1600" dirty="0"/>
          </a:p>
          <a:p>
            <a:pPr algn="ctr"/>
            <a:r>
              <a:rPr lang="en-US" sz="2400" b="1" dirty="0" smtClean="0"/>
              <a:t>B2 Five year comparative system operating statement</a:t>
            </a:r>
          </a:p>
          <a:p>
            <a:pPr algn="ctr"/>
            <a:endParaRPr lang="en-US" dirty="0" smtClean="0"/>
          </a:p>
          <a:p>
            <a:pPr algn="ctr"/>
            <a:r>
              <a:rPr lang="en-US" sz="2400" b="1" dirty="0" smtClean="0"/>
              <a:t>B15 Pro forma</a:t>
            </a:r>
          </a:p>
          <a:p>
            <a:pPr algn="ctr"/>
            <a:endParaRPr lang="en-US" dirty="0" smtClean="0"/>
          </a:p>
          <a:p>
            <a:pPr algn="ctr"/>
            <a:r>
              <a:rPr lang="en-US" sz="2400" b="1" dirty="0" smtClean="0"/>
              <a:t>B19 Community information </a:t>
            </a:r>
          </a:p>
          <a:p>
            <a:endParaRPr lang="en-US" dirty="0"/>
          </a:p>
          <a:p>
            <a:endParaRPr lang="en-US" sz="2000" dirty="0" smtClean="0"/>
          </a:p>
          <a:p>
            <a:pPr algn="ctr"/>
            <a:r>
              <a:rPr lang="en-US" sz="2000" dirty="0" smtClean="0"/>
              <a:t> </a:t>
            </a:r>
            <a:r>
              <a:rPr lang="en-US" sz="2000" dirty="0"/>
              <a:t>The </a:t>
            </a:r>
            <a:r>
              <a:rPr lang="en-US" sz="2000" dirty="0" smtClean="0"/>
              <a:t>applicant’s FA will assist with this section.</a:t>
            </a:r>
            <a:endParaRPr lang="en-US" sz="2000" dirty="0"/>
          </a:p>
        </p:txBody>
      </p:sp>
      <p:sp>
        <p:nvSpPr>
          <p:cNvPr id="4" name="Slide Number Placeholder 3"/>
          <p:cNvSpPr>
            <a:spLocks noGrp="1"/>
          </p:cNvSpPr>
          <p:nvPr>
            <p:ph type="sldNum" sz="quarter" idx="12"/>
          </p:nvPr>
        </p:nvSpPr>
        <p:spPr>
          <a:xfrm>
            <a:off x="6553200" y="6356350"/>
            <a:ext cx="2133600" cy="365125"/>
          </a:xfrm>
        </p:spPr>
        <p:txBody>
          <a:bodyPr/>
          <a:lstStyle/>
          <a:p>
            <a:fld id="{CE196F4B-A0D7-42BA-85BA-522BE4E219B9}" type="slidenum">
              <a:rPr lang="en-US" smtClean="0">
                <a:solidFill>
                  <a:prstClr val="black">
                    <a:tint val="75000"/>
                  </a:prstClr>
                </a:solidFill>
              </a:rPr>
              <a:pPr/>
              <a:t>10</a:t>
            </a:fld>
            <a:endParaRPr lang="en-US" dirty="0">
              <a:solidFill>
                <a:prstClr val="black">
                  <a:tint val="75000"/>
                </a:prstClr>
              </a:solidFill>
            </a:endParaRPr>
          </a:p>
        </p:txBody>
      </p:sp>
      <p:pic>
        <p:nvPicPr>
          <p:cNvPr id="13" name="Soun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3352800"/>
            <a:ext cx="533400" cy="533400"/>
          </a:xfrm>
          <a:prstGeom prst="rect">
            <a:avLst/>
          </a:prstGeom>
        </p:spPr>
      </p:pic>
      <p:sp>
        <p:nvSpPr>
          <p:cNvPr id="2" name="Action Button: Back or Previous 1">
            <a:hlinkClick r:id="" action="ppaction://hlinkshowjump?jump=previousslide" highlightClick="1"/>
          </p:cNvPr>
          <p:cNvSpPr/>
          <p:nvPr/>
        </p:nvSpPr>
        <p:spPr>
          <a:xfrm>
            <a:off x="609600" y="59436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3058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479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9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11</a:t>
            </a:fld>
            <a:endParaRPr lang="en-US">
              <a:solidFill>
                <a:prstClr val="black">
                  <a:tint val="75000"/>
                </a:prstClr>
              </a:solidFill>
            </a:endParaRPr>
          </a:p>
        </p:txBody>
      </p:sp>
      <p:sp>
        <p:nvSpPr>
          <p:cNvPr id="5"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sp>
        <p:nvSpPr>
          <p:cNvPr id="6" name="TextBox 5"/>
          <p:cNvSpPr txBox="1"/>
          <p:nvPr/>
        </p:nvSpPr>
        <p:spPr>
          <a:xfrm>
            <a:off x="1427825" y="5803028"/>
            <a:ext cx="609600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smtClean="0"/>
              <a:t>This information can be found in the applicant’s business records.</a:t>
            </a:r>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524000"/>
            <a:ext cx="68707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569330750"/>
              </p:ext>
            </p:extLst>
          </p:nvPr>
        </p:nvGraphicFramePr>
        <p:xfrm>
          <a:off x="1295400" y="2470666"/>
          <a:ext cx="6477000" cy="1198880"/>
        </p:xfrm>
        <a:graphic>
          <a:graphicData uri="http://schemas.openxmlformats.org/drawingml/2006/table">
            <a:tbl>
              <a:tblPr firstRow="1" bandRow="1">
                <a:tableStyleId>{2D5ABB26-0587-4C30-8999-92F81FD0307C}</a:tableStyleId>
              </a:tblPr>
              <a:tblGrid>
                <a:gridCol w="1600200"/>
                <a:gridCol w="1086775"/>
                <a:gridCol w="1199225"/>
                <a:gridCol w="1295400"/>
                <a:gridCol w="1295400"/>
              </a:tblGrid>
              <a:tr h="0">
                <a:tc>
                  <a:txBody>
                    <a:bodyPr/>
                    <a:lstStyle/>
                    <a:p>
                      <a:pPr algn="ctr"/>
                      <a:r>
                        <a:rPr lang="en-US" sz="1200" dirty="0" smtClean="0">
                          <a:latin typeface="Arial" pitchFamily="34" charset="0"/>
                          <a:cs typeface="Arial" pitchFamily="34" charset="0"/>
                        </a:rPr>
                        <a:t>Customer</a:t>
                      </a:r>
                      <a:r>
                        <a:rPr lang="en-US" sz="1200" baseline="0" dirty="0" smtClean="0">
                          <a:latin typeface="Arial" pitchFamily="34" charset="0"/>
                          <a:cs typeface="Arial" pitchFamily="34" charset="0"/>
                        </a:rPr>
                        <a:t> Name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Annual Billings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Annual</a:t>
                      </a:r>
                    </a:p>
                    <a:p>
                      <a:pPr algn="ctr"/>
                      <a:r>
                        <a:rPr lang="en-US" sz="1200" dirty="0" smtClean="0">
                          <a:latin typeface="Arial" pitchFamily="34" charset="0"/>
                          <a:cs typeface="Arial" pitchFamily="34" charset="0"/>
                        </a:rPr>
                        <a:t> Usage (gal)</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Percent of Total Water Revenue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Bankruptcy (Y/N)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3500021" y="2101334"/>
            <a:ext cx="1600200" cy="369332"/>
          </a:xfrm>
          <a:prstGeom prst="rect">
            <a:avLst/>
          </a:prstGeom>
          <a:noFill/>
        </p:spPr>
        <p:txBody>
          <a:bodyPr wrap="square" rtlCol="0">
            <a:spAutoFit/>
          </a:bodyPr>
          <a:lstStyle/>
          <a:p>
            <a:pPr algn="ctr"/>
            <a:r>
              <a:rPr lang="en-US" dirty="0" smtClean="0"/>
              <a:t>Water</a:t>
            </a:r>
            <a:endParaRPr lang="en-US" dirty="0"/>
          </a:p>
        </p:txBody>
      </p:sp>
      <p:sp>
        <p:nvSpPr>
          <p:cNvPr id="11" name="TextBox 10"/>
          <p:cNvSpPr txBox="1"/>
          <p:nvPr/>
        </p:nvSpPr>
        <p:spPr>
          <a:xfrm>
            <a:off x="3652421" y="3733800"/>
            <a:ext cx="1600200" cy="369332"/>
          </a:xfrm>
          <a:prstGeom prst="rect">
            <a:avLst/>
          </a:prstGeom>
          <a:noFill/>
        </p:spPr>
        <p:txBody>
          <a:bodyPr wrap="square" rtlCol="0">
            <a:spAutoFit/>
          </a:bodyPr>
          <a:lstStyle/>
          <a:p>
            <a:pPr algn="ctr"/>
            <a:r>
              <a:rPr lang="en-US" dirty="0" smtClean="0"/>
              <a:t>Wastewater</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764402361"/>
              </p:ext>
            </p:extLst>
          </p:nvPr>
        </p:nvGraphicFramePr>
        <p:xfrm>
          <a:off x="1295400" y="4103132"/>
          <a:ext cx="6477000" cy="1198880"/>
        </p:xfrm>
        <a:graphic>
          <a:graphicData uri="http://schemas.openxmlformats.org/drawingml/2006/table">
            <a:tbl>
              <a:tblPr firstRow="1" bandRow="1">
                <a:tableStyleId>{2D5ABB26-0587-4C30-8999-92F81FD0307C}</a:tableStyleId>
              </a:tblPr>
              <a:tblGrid>
                <a:gridCol w="1600200"/>
                <a:gridCol w="1086775"/>
                <a:gridCol w="1199225"/>
                <a:gridCol w="1295400"/>
                <a:gridCol w="1295400"/>
              </a:tblGrid>
              <a:tr h="0">
                <a:tc>
                  <a:txBody>
                    <a:bodyPr/>
                    <a:lstStyle/>
                    <a:p>
                      <a:pPr algn="ctr"/>
                      <a:r>
                        <a:rPr lang="en-US" sz="1200" dirty="0" smtClean="0">
                          <a:latin typeface="Arial" pitchFamily="34" charset="0"/>
                          <a:cs typeface="Arial" pitchFamily="34" charset="0"/>
                        </a:rPr>
                        <a:t>Customer</a:t>
                      </a:r>
                      <a:r>
                        <a:rPr lang="en-US" sz="1200" baseline="0" dirty="0" smtClean="0">
                          <a:latin typeface="Arial" pitchFamily="34" charset="0"/>
                          <a:cs typeface="Arial" pitchFamily="34" charset="0"/>
                        </a:rPr>
                        <a:t> Name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Annual Billings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Annual</a:t>
                      </a:r>
                    </a:p>
                    <a:p>
                      <a:pPr algn="ctr"/>
                      <a:r>
                        <a:rPr lang="en-US" sz="1200" dirty="0" smtClean="0">
                          <a:latin typeface="Arial" pitchFamily="34" charset="0"/>
                          <a:cs typeface="Arial" pitchFamily="34" charset="0"/>
                        </a:rPr>
                        <a:t> Usage (gal)</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Percent of Total Water Revenue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Bankruptcy (Y/N)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Action Button: Back or Previous 2">
            <a:hlinkClick r:id="" action="ppaction://hlinkshowjump?jump=previousslide" highlightClick="1"/>
          </p:cNvPr>
          <p:cNvSpPr/>
          <p:nvPr/>
        </p:nvSpPr>
        <p:spPr>
          <a:xfrm>
            <a:off x="6858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80772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88965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12</a:t>
            </a:fld>
            <a:endParaRPr lang="en-US">
              <a:solidFill>
                <a:prstClr val="black">
                  <a:tint val="75000"/>
                </a:prstClr>
              </a:solidFill>
            </a:endParaRPr>
          </a:p>
        </p:txBody>
      </p:sp>
      <p:sp>
        <p:nvSpPr>
          <p:cNvPr id="5" name="Title 1"/>
          <p:cNvSpPr>
            <a:spLocks noGrp="1"/>
          </p:cNvSpPr>
          <p:nvPr>
            <p:ph type="title"/>
          </p:nvPr>
        </p:nvSpPr>
        <p:spPr>
          <a:xfrm>
            <a:off x="3962400" y="304800"/>
            <a:ext cx="4800600" cy="762000"/>
          </a:xfrm>
        </p:spPr>
        <p:txBody>
          <a:bodyPr>
            <a:noAutofit/>
          </a:bodyPr>
          <a:lstStyle/>
          <a:p>
            <a:r>
              <a:rPr lang="en-US" sz="2400" dirty="0" smtClean="0"/>
              <a:t>B2 – Five-year Comparative Operating Statement Illustration</a:t>
            </a:r>
            <a:endParaRPr lang="en-US" sz="2400" dirty="0"/>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4110774925"/>
              </p:ext>
            </p:extLst>
          </p:nvPr>
        </p:nvGraphicFramePr>
        <p:xfrm>
          <a:off x="356937" y="1143004"/>
          <a:ext cx="8229599" cy="4144610"/>
        </p:xfrm>
        <a:graphic>
          <a:graphicData uri="http://schemas.openxmlformats.org/drawingml/2006/table">
            <a:tbl>
              <a:tblPr firstRow="1" bandRow="1">
                <a:tableStyleId>{5C22544A-7EE6-4342-B048-85BDC9FD1C3A}</a:tableStyleId>
              </a:tblPr>
              <a:tblGrid>
                <a:gridCol w="2542932"/>
                <a:gridCol w="1061884"/>
                <a:gridCol w="1061884"/>
                <a:gridCol w="996163"/>
                <a:gridCol w="928501"/>
                <a:gridCol w="908190"/>
                <a:gridCol w="730045"/>
              </a:tblGrid>
              <a:tr h="300350">
                <a:tc>
                  <a:txBody>
                    <a:bodyPr/>
                    <a:lstStyle/>
                    <a:p>
                      <a:endParaRPr lang="en-US" sz="1400" dirty="0"/>
                    </a:p>
                  </a:txBody>
                  <a:tcPr/>
                </a:tc>
                <a:tc>
                  <a:txBody>
                    <a:bodyPr/>
                    <a:lstStyle/>
                    <a:p>
                      <a:r>
                        <a:rPr lang="en-US" sz="1400" dirty="0" smtClean="0"/>
                        <a:t>2012 (1)</a:t>
                      </a:r>
                      <a:endParaRPr lang="en-US" sz="1400" dirty="0"/>
                    </a:p>
                  </a:txBody>
                  <a:tcPr/>
                </a:tc>
                <a:tc>
                  <a:txBody>
                    <a:bodyPr/>
                    <a:lstStyle/>
                    <a:p>
                      <a:r>
                        <a:rPr lang="en-US" sz="1400" dirty="0" smtClean="0"/>
                        <a:t>2011</a:t>
                      </a:r>
                      <a:endParaRPr lang="en-US" sz="1400" dirty="0"/>
                    </a:p>
                  </a:txBody>
                  <a:tcPr/>
                </a:tc>
                <a:tc>
                  <a:txBody>
                    <a:bodyPr/>
                    <a:lstStyle/>
                    <a:p>
                      <a:r>
                        <a:rPr lang="en-US" sz="1400" dirty="0" smtClean="0"/>
                        <a:t>2010</a:t>
                      </a:r>
                      <a:endParaRPr lang="en-US" sz="1400" dirty="0"/>
                    </a:p>
                  </a:txBody>
                  <a:tcPr/>
                </a:tc>
                <a:tc>
                  <a:txBody>
                    <a:bodyPr/>
                    <a:lstStyle/>
                    <a:p>
                      <a:r>
                        <a:rPr lang="en-US" sz="1400" dirty="0" smtClean="0"/>
                        <a:t>2009</a:t>
                      </a:r>
                      <a:endParaRPr lang="en-US" sz="1400" dirty="0"/>
                    </a:p>
                  </a:txBody>
                  <a:tcPr/>
                </a:tc>
                <a:tc>
                  <a:txBody>
                    <a:bodyPr/>
                    <a:lstStyle/>
                    <a:p>
                      <a:r>
                        <a:rPr lang="en-US" sz="1400" dirty="0" smtClean="0"/>
                        <a:t>2008</a:t>
                      </a:r>
                      <a:endParaRPr lang="en-US" sz="1400" dirty="0"/>
                    </a:p>
                  </a:txBody>
                  <a:tcPr/>
                </a:tc>
                <a:tc>
                  <a:txBody>
                    <a:bodyPr/>
                    <a:lstStyle/>
                    <a:p>
                      <a:r>
                        <a:rPr lang="en-US" sz="1400" dirty="0" smtClean="0"/>
                        <a:t>2007</a:t>
                      </a:r>
                      <a:endParaRPr lang="en-US" sz="1400" dirty="0"/>
                    </a:p>
                  </a:txBody>
                  <a:tcPr/>
                </a:tc>
              </a:tr>
              <a:tr h="300350">
                <a:tc>
                  <a:txBody>
                    <a:bodyPr/>
                    <a:lstStyle/>
                    <a:p>
                      <a:r>
                        <a:rPr lang="en-US" sz="1300" b="1" dirty="0" smtClean="0"/>
                        <a:t>Revenues</a:t>
                      </a:r>
                      <a:endParaRPr lang="en-US" sz="1300" b="1"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285333">
                <a:tc>
                  <a:txBody>
                    <a:bodyPr/>
                    <a:lstStyle/>
                    <a:p>
                      <a:r>
                        <a:rPr lang="en-US" sz="1300" dirty="0" smtClean="0"/>
                        <a:t>Customer Charges</a:t>
                      </a:r>
                      <a:endParaRPr lang="en-US" sz="1300" dirty="0"/>
                    </a:p>
                  </a:txBody>
                  <a:tcPr/>
                </a:tc>
                <a:tc>
                  <a:txBody>
                    <a:bodyPr/>
                    <a:lstStyle/>
                    <a:p>
                      <a:endParaRPr lang="en-US" sz="1300" dirty="0"/>
                    </a:p>
                  </a:txBody>
                  <a:tcPr/>
                </a:tc>
                <a:tc>
                  <a:txBody>
                    <a:bodyPr/>
                    <a:lstStyle/>
                    <a:p>
                      <a:r>
                        <a:rPr lang="en-US" sz="1300" dirty="0" smtClean="0"/>
                        <a:t>$647,644</a:t>
                      </a:r>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300350">
                <a:tc>
                  <a:txBody>
                    <a:bodyPr/>
                    <a:lstStyle/>
                    <a:p>
                      <a:r>
                        <a:rPr lang="en-US" sz="1300" dirty="0" smtClean="0"/>
                        <a:t>Miscellaneous Revenues</a:t>
                      </a:r>
                      <a:endParaRPr lang="en-US" sz="1300" dirty="0"/>
                    </a:p>
                  </a:txBody>
                  <a:tcPr/>
                </a:tc>
                <a:tc>
                  <a:txBody>
                    <a:bodyPr/>
                    <a:lstStyle/>
                    <a:p>
                      <a:endParaRPr lang="en-US" sz="1300" dirty="0"/>
                    </a:p>
                  </a:txBody>
                  <a:tcPr/>
                </a:tc>
                <a:tc>
                  <a:txBody>
                    <a:bodyPr/>
                    <a:lstStyle/>
                    <a:p>
                      <a:r>
                        <a:rPr lang="en-US" sz="1300" dirty="0" smtClean="0"/>
                        <a:t>$7,002</a:t>
                      </a:r>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300350">
                <a:tc>
                  <a:txBody>
                    <a:bodyPr/>
                    <a:lstStyle/>
                    <a:p>
                      <a:r>
                        <a:rPr lang="en-US" sz="1300" b="1" dirty="0" smtClean="0"/>
                        <a:t>Total Revenues</a:t>
                      </a:r>
                      <a:endParaRPr lang="en-US" sz="1300" b="1" dirty="0"/>
                    </a:p>
                  </a:txBody>
                  <a:tcPr/>
                </a:tc>
                <a:tc>
                  <a:txBody>
                    <a:bodyPr/>
                    <a:lstStyle/>
                    <a:p>
                      <a:r>
                        <a:rPr lang="en-US" sz="1300" b="1" dirty="0" smtClean="0"/>
                        <a:t>$1,411,657</a:t>
                      </a:r>
                      <a:endParaRPr lang="en-US" sz="1300" b="1" dirty="0"/>
                    </a:p>
                  </a:txBody>
                  <a:tcPr/>
                </a:tc>
                <a:tc>
                  <a:txBody>
                    <a:bodyPr/>
                    <a:lstStyle/>
                    <a:p>
                      <a:r>
                        <a:rPr lang="en-US" sz="1300" b="1" dirty="0" smtClean="0"/>
                        <a:t>$654,646</a:t>
                      </a:r>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r>
              <a:tr h="300350">
                <a:tc>
                  <a:txBody>
                    <a:bodyPr/>
                    <a:lstStyle/>
                    <a:p>
                      <a:r>
                        <a:rPr lang="en-US" sz="1300" b="1" dirty="0" smtClean="0"/>
                        <a:t>Expenses</a:t>
                      </a:r>
                      <a:endParaRPr lang="en-US" sz="1300" b="1"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285333">
                <a:tc>
                  <a:txBody>
                    <a:bodyPr/>
                    <a:lstStyle/>
                    <a:p>
                      <a:r>
                        <a:rPr lang="en-US" sz="1300" dirty="0" smtClean="0"/>
                        <a:t>Salaries</a:t>
                      </a:r>
                      <a:endParaRPr lang="en-US" sz="1300" dirty="0"/>
                    </a:p>
                  </a:txBody>
                  <a:tcPr/>
                </a:tc>
                <a:tc>
                  <a:txBody>
                    <a:bodyPr/>
                    <a:lstStyle/>
                    <a:p>
                      <a:endParaRPr lang="en-US" sz="1300" dirty="0"/>
                    </a:p>
                  </a:txBody>
                  <a:tcPr/>
                </a:tc>
                <a:tc>
                  <a:txBody>
                    <a:bodyPr/>
                    <a:lstStyle/>
                    <a:p>
                      <a:r>
                        <a:rPr lang="en-US" sz="1300" dirty="0" smtClean="0"/>
                        <a:t>$125,407</a:t>
                      </a:r>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285333">
                <a:tc>
                  <a:txBody>
                    <a:bodyPr/>
                    <a:lstStyle/>
                    <a:p>
                      <a:r>
                        <a:rPr lang="en-US" sz="1300" dirty="0" smtClean="0"/>
                        <a:t>Payroll Taxes and Retirement</a:t>
                      </a:r>
                      <a:endParaRPr lang="en-US" sz="1300" dirty="0"/>
                    </a:p>
                  </a:txBody>
                  <a:tcPr/>
                </a:tc>
                <a:tc>
                  <a:txBody>
                    <a:bodyPr/>
                    <a:lstStyle/>
                    <a:p>
                      <a:endParaRPr lang="en-US" sz="1300" dirty="0"/>
                    </a:p>
                  </a:txBody>
                  <a:tcPr/>
                </a:tc>
                <a:tc>
                  <a:txBody>
                    <a:bodyPr/>
                    <a:lstStyle/>
                    <a:p>
                      <a:r>
                        <a:rPr lang="en-US" sz="1300" dirty="0" smtClean="0"/>
                        <a:t>$20,001</a:t>
                      </a:r>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285333">
                <a:tc>
                  <a:txBody>
                    <a:bodyPr/>
                    <a:lstStyle/>
                    <a:p>
                      <a:r>
                        <a:rPr lang="en-US" sz="1300" dirty="0" smtClean="0"/>
                        <a:t>Office Supplies and Expense</a:t>
                      </a:r>
                      <a:endParaRPr lang="en-US" sz="1300" dirty="0"/>
                    </a:p>
                  </a:txBody>
                  <a:tcPr/>
                </a:tc>
                <a:tc>
                  <a:txBody>
                    <a:bodyPr/>
                    <a:lstStyle/>
                    <a:p>
                      <a:endParaRPr lang="en-US" sz="1300" dirty="0"/>
                    </a:p>
                  </a:txBody>
                  <a:tcPr/>
                </a:tc>
                <a:tc>
                  <a:txBody>
                    <a:bodyPr/>
                    <a:lstStyle/>
                    <a:p>
                      <a:r>
                        <a:rPr lang="en-US" sz="1300" dirty="0" smtClean="0"/>
                        <a:t>$4,931</a:t>
                      </a:r>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285333">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300350">
                <a:tc>
                  <a:txBody>
                    <a:bodyPr/>
                    <a:lstStyle/>
                    <a:p>
                      <a:r>
                        <a:rPr lang="en-US" sz="1300" b="1" dirty="0" smtClean="0"/>
                        <a:t>Total Expenses</a:t>
                      </a:r>
                      <a:endParaRPr lang="en-US" sz="1300" b="1" dirty="0"/>
                    </a:p>
                  </a:txBody>
                  <a:tcPr/>
                </a:tc>
                <a:tc>
                  <a:txBody>
                    <a:bodyPr/>
                    <a:lstStyle/>
                    <a:p>
                      <a:r>
                        <a:rPr lang="en-US" sz="1300" b="1" dirty="0" smtClean="0"/>
                        <a:t>$1,411,657</a:t>
                      </a:r>
                      <a:endParaRPr lang="en-US" sz="1300" b="1" dirty="0"/>
                    </a:p>
                  </a:txBody>
                  <a:tcPr/>
                </a:tc>
                <a:tc>
                  <a:txBody>
                    <a:bodyPr/>
                    <a:lstStyle/>
                    <a:p>
                      <a:r>
                        <a:rPr lang="en-US" sz="1300" b="1" dirty="0" smtClean="0"/>
                        <a:t>$506,095</a:t>
                      </a:r>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r>
              <a:tr h="300350">
                <a:tc>
                  <a:txBody>
                    <a:bodyPr/>
                    <a:lstStyle/>
                    <a:p>
                      <a:r>
                        <a:rPr lang="en-US" sz="1300" b="1" dirty="0" smtClean="0"/>
                        <a:t>Net Revenues</a:t>
                      </a:r>
                      <a:endParaRPr lang="en-US" sz="1300" b="1" dirty="0"/>
                    </a:p>
                  </a:txBody>
                  <a:tcPr/>
                </a:tc>
                <a:tc>
                  <a:txBody>
                    <a:bodyPr/>
                    <a:lstStyle/>
                    <a:p>
                      <a:endParaRPr lang="en-US" sz="1300" b="1" dirty="0"/>
                    </a:p>
                  </a:txBody>
                  <a:tcPr/>
                </a:tc>
                <a:tc>
                  <a:txBody>
                    <a:bodyPr/>
                    <a:lstStyle/>
                    <a:p>
                      <a:r>
                        <a:rPr lang="en-US" sz="1300" b="1" dirty="0" smtClean="0"/>
                        <a:t>$148,551</a:t>
                      </a:r>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r>
              <a:tr h="285333">
                <a:tc>
                  <a:txBody>
                    <a:bodyPr/>
                    <a:lstStyle/>
                    <a:p>
                      <a:r>
                        <a:rPr lang="en-US" sz="1300" b="0" dirty="0" smtClean="0"/>
                        <a:t>Water customers</a:t>
                      </a:r>
                      <a:endParaRPr lang="en-US" sz="1300" b="0" dirty="0"/>
                    </a:p>
                  </a:txBody>
                  <a:tcPr/>
                </a:tc>
                <a:tc>
                  <a:txBody>
                    <a:bodyPr/>
                    <a:lstStyle/>
                    <a:p>
                      <a:endParaRPr lang="en-US" sz="1300" b="0" dirty="0"/>
                    </a:p>
                  </a:txBody>
                  <a:tcPr/>
                </a:tc>
                <a:tc>
                  <a:txBody>
                    <a:bodyPr/>
                    <a:lstStyle/>
                    <a:p>
                      <a:r>
                        <a:rPr lang="en-US" sz="1300" b="0" dirty="0" smtClean="0"/>
                        <a:t>731</a:t>
                      </a:r>
                      <a:endParaRPr lang="en-US" sz="1300" b="0" dirty="0"/>
                    </a:p>
                  </a:txBody>
                  <a:tcPr/>
                </a:tc>
                <a:tc>
                  <a:txBody>
                    <a:bodyPr/>
                    <a:lstStyle/>
                    <a:p>
                      <a:r>
                        <a:rPr lang="en-US" sz="1300" b="0" dirty="0" smtClean="0"/>
                        <a:t>745</a:t>
                      </a:r>
                      <a:endParaRPr lang="en-US" sz="1300" b="0" dirty="0"/>
                    </a:p>
                  </a:txBody>
                  <a:tcPr/>
                </a:tc>
                <a:tc>
                  <a:txBody>
                    <a:bodyPr/>
                    <a:lstStyle/>
                    <a:p>
                      <a:r>
                        <a:rPr lang="en-US" sz="1300" b="0" dirty="0" smtClean="0"/>
                        <a:t>758</a:t>
                      </a:r>
                      <a:endParaRPr lang="en-US" sz="1300" b="0" dirty="0"/>
                    </a:p>
                  </a:txBody>
                  <a:tcPr/>
                </a:tc>
                <a:tc>
                  <a:txBody>
                    <a:bodyPr/>
                    <a:lstStyle/>
                    <a:p>
                      <a:r>
                        <a:rPr lang="en-US" sz="1300" b="0" dirty="0" smtClean="0"/>
                        <a:t>770</a:t>
                      </a:r>
                      <a:endParaRPr lang="en-US" sz="1300" b="0" dirty="0"/>
                    </a:p>
                  </a:txBody>
                  <a:tcPr/>
                </a:tc>
                <a:tc>
                  <a:txBody>
                    <a:bodyPr/>
                    <a:lstStyle/>
                    <a:p>
                      <a:r>
                        <a:rPr lang="en-US" sz="1300" b="0" dirty="0" smtClean="0"/>
                        <a:t>762</a:t>
                      </a:r>
                      <a:endParaRPr lang="en-US" sz="1300" b="0" dirty="0"/>
                    </a:p>
                  </a:txBody>
                  <a:tcPr/>
                </a:tc>
              </a:tr>
              <a:tr h="300350">
                <a:tc>
                  <a:txBody>
                    <a:bodyPr/>
                    <a:lstStyle/>
                    <a:p>
                      <a:r>
                        <a:rPr lang="en-US" sz="1300" b="0" dirty="0" smtClean="0"/>
                        <a:t>Wastewater customers</a:t>
                      </a:r>
                      <a:endParaRPr lang="en-US" sz="1300" b="0" dirty="0"/>
                    </a:p>
                  </a:txBody>
                  <a:tcPr/>
                </a:tc>
                <a:tc>
                  <a:txBody>
                    <a:bodyPr/>
                    <a:lstStyle/>
                    <a:p>
                      <a:endParaRPr lang="en-US" sz="1300" b="0" dirty="0"/>
                    </a:p>
                  </a:txBody>
                  <a:tcPr/>
                </a:tc>
                <a:tc>
                  <a:txBody>
                    <a:bodyPr/>
                    <a:lstStyle/>
                    <a:p>
                      <a:r>
                        <a:rPr lang="en-US" sz="1300" b="0" dirty="0" smtClean="0"/>
                        <a:t>673</a:t>
                      </a:r>
                      <a:endParaRPr lang="en-US" sz="1300" b="0" dirty="0"/>
                    </a:p>
                  </a:txBody>
                  <a:tcPr/>
                </a:tc>
                <a:tc>
                  <a:txBody>
                    <a:bodyPr/>
                    <a:lstStyle/>
                    <a:p>
                      <a:r>
                        <a:rPr lang="en-US" sz="1300" b="0" dirty="0" smtClean="0"/>
                        <a:t>689</a:t>
                      </a:r>
                      <a:endParaRPr lang="en-US" sz="1300" b="0" dirty="0"/>
                    </a:p>
                  </a:txBody>
                  <a:tcPr/>
                </a:tc>
                <a:tc>
                  <a:txBody>
                    <a:bodyPr/>
                    <a:lstStyle/>
                    <a:p>
                      <a:r>
                        <a:rPr lang="en-US" sz="1300" b="0" dirty="0" smtClean="0"/>
                        <a:t>699</a:t>
                      </a:r>
                      <a:endParaRPr lang="en-US" sz="1300" b="0" dirty="0"/>
                    </a:p>
                  </a:txBody>
                  <a:tcPr/>
                </a:tc>
                <a:tc>
                  <a:txBody>
                    <a:bodyPr/>
                    <a:lstStyle/>
                    <a:p>
                      <a:r>
                        <a:rPr lang="en-US" sz="1300" b="0" dirty="0" smtClean="0"/>
                        <a:t>714</a:t>
                      </a:r>
                      <a:endParaRPr lang="en-US" sz="1300" b="0" dirty="0"/>
                    </a:p>
                  </a:txBody>
                  <a:tcPr/>
                </a:tc>
                <a:tc>
                  <a:txBody>
                    <a:bodyPr/>
                    <a:lstStyle/>
                    <a:p>
                      <a:r>
                        <a:rPr lang="en-US" sz="1300" b="0" dirty="0" smtClean="0"/>
                        <a:t>703</a:t>
                      </a:r>
                      <a:endParaRPr lang="en-US" sz="1300" b="0" dirty="0"/>
                    </a:p>
                  </a:txBody>
                  <a:tcPr/>
                </a:tc>
              </a:tr>
            </a:tbl>
          </a:graphicData>
        </a:graphic>
      </p:graphicFrame>
      <p:sp>
        <p:nvSpPr>
          <p:cNvPr id="8" name="Right Arrow 7"/>
          <p:cNvSpPr/>
          <p:nvPr/>
        </p:nvSpPr>
        <p:spPr>
          <a:xfrm>
            <a:off x="5181600" y="1600200"/>
            <a:ext cx="2971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2509" y="5461621"/>
            <a:ext cx="2057400" cy="292388"/>
          </a:xfrm>
          <a:prstGeom prst="rect">
            <a:avLst/>
          </a:prstGeom>
          <a:noFill/>
        </p:spPr>
        <p:txBody>
          <a:bodyPr wrap="square" rtlCol="0">
            <a:spAutoFit/>
          </a:bodyPr>
          <a:lstStyle/>
          <a:p>
            <a:r>
              <a:rPr lang="en-US" sz="1300" dirty="0" smtClean="0"/>
              <a:t>(1) Unaudited year to date</a:t>
            </a:r>
            <a:endParaRPr lang="en-US" sz="1300" dirty="0"/>
          </a:p>
        </p:txBody>
      </p:sp>
      <p:sp>
        <p:nvSpPr>
          <p:cNvPr id="10" name="TextBox 9"/>
          <p:cNvSpPr txBox="1"/>
          <p:nvPr/>
        </p:nvSpPr>
        <p:spPr>
          <a:xfrm>
            <a:off x="2514600" y="5334000"/>
            <a:ext cx="5791200" cy="1292662"/>
          </a:xfrm>
          <a:prstGeom prst="rect">
            <a:avLst/>
          </a:prstGeom>
          <a:noFill/>
        </p:spPr>
        <p:txBody>
          <a:bodyPr wrap="square" rtlCol="0">
            <a:spAutoFit/>
          </a:bodyPr>
          <a:lstStyle/>
          <a:p>
            <a:pPr marL="800100" lvl="1" indent="-342900">
              <a:buFontTx/>
              <a:buAutoNum type="arabicPeriod"/>
            </a:pPr>
            <a:r>
              <a:rPr lang="en-US" sz="1300" dirty="0"/>
              <a:t>The revenues and expenses column can be expanded to meet existing operating statement categories.</a:t>
            </a:r>
          </a:p>
          <a:p>
            <a:pPr marL="800100" lvl="1" indent="-342900">
              <a:buAutoNum type="arabicPeriod"/>
            </a:pPr>
            <a:r>
              <a:rPr lang="en-US" sz="1300" dirty="0" smtClean="0"/>
              <a:t>Five years of audited  information.</a:t>
            </a:r>
          </a:p>
          <a:p>
            <a:pPr marL="800100" lvl="1" indent="-342900">
              <a:buAutoNum type="arabicPeriod"/>
            </a:pPr>
            <a:r>
              <a:rPr lang="en-US" sz="1300" dirty="0" smtClean="0"/>
              <a:t>Include only revenues that are pledged for repayment.</a:t>
            </a:r>
          </a:p>
          <a:p>
            <a:pPr marL="800100" lvl="1" indent="-342900">
              <a:buAutoNum type="arabicPeriod"/>
            </a:pPr>
            <a:r>
              <a:rPr lang="en-US" sz="1300" dirty="0" smtClean="0"/>
              <a:t>Don’t include non-cash expenses, like depreciation.</a:t>
            </a:r>
          </a:p>
          <a:p>
            <a:pPr marL="800100" lvl="1" indent="-342900">
              <a:buAutoNum type="arabicPeriod"/>
            </a:pPr>
            <a:r>
              <a:rPr lang="en-US" sz="1300" dirty="0" smtClean="0"/>
              <a:t>Don’t include developer’s contributions and transfers from other funds.</a:t>
            </a:r>
            <a:endParaRPr lang="en-US" sz="1300" dirty="0"/>
          </a:p>
        </p:txBody>
      </p:sp>
      <p:sp>
        <p:nvSpPr>
          <p:cNvPr id="2" name="TextBox 1"/>
          <p:cNvSpPr txBox="1"/>
          <p:nvPr/>
        </p:nvSpPr>
        <p:spPr>
          <a:xfrm>
            <a:off x="5181600" y="2743200"/>
            <a:ext cx="32766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This is the preferred format. </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3505200"/>
            <a:ext cx="584200" cy="584200"/>
          </a:xfrm>
          <a:prstGeom prst="rect">
            <a:avLst/>
          </a:prstGeom>
        </p:spPr>
      </p:pic>
      <p:sp>
        <p:nvSpPr>
          <p:cNvPr id="6" name="Action Button: Back or Previous 5">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Action Button: Forward or Next 12">
            <a:hlinkClick r:id="" action="ppaction://hlinkshowjump?jump=nextslide" highlightClick="1"/>
          </p:cNvPr>
          <p:cNvSpPr/>
          <p:nvPr/>
        </p:nvSpPr>
        <p:spPr>
          <a:xfrm>
            <a:off x="81534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130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13</a:t>
            </a:fld>
            <a:endParaRPr lang="en-US">
              <a:solidFill>
                <a:prstClr val="black">
                  <a:tint val="75000"/>
                </a:prstClr>
              </a:solidFill>
            </a:endParaRPr>
          </a:p>
        </p:txBody>
      </p:sp>
      <p:sp>
        <p:nvSpPr>
          <p:cNvPr id="3"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grpSp>
        <p:nvGrpSpPr>
          <p:cNvPr id="7" name="Group 5"/>
          <p:cNvGrpSpPr>
            <a:grpSpLocks noChangeAspect="1"/>
          </p:cNvGrpSpPr>
          <p:nvPr/>
        </p:nvGrpSpPr>
        <p:grpSpPr bwMode="auto">
          <a:xfrm>
            <a:off x="1111250" y="1597025"/>
            <a:ext cx="6919913" cy="3706813"/>
            <a:chOff x="700" y="1006"/>
            <a:chExt cx="4359" cy="2335"/>
          </a:xfrm>
        </p:grpSpPr>
        <p:sp>
          <p:nvSpPr>
            <p:cNvPr id="8" name="AutoShape 4"/>
            <p:cNvSpPr>
              <a:spLocks noChangeAspect="1" noChangeArrowheads="1" noTextEdit="1"/>
            </p:cNvSpPr>
            <p:nvPr/>
          </p:nvSpPr>
          <p:spPr bwMode="auto">
            <a:xfrm>
              <a:off x="700" y="1006"/>
              <a:ext cx="4359" cy="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 name="Group 206"/>
            <p:cNvGrpSpPr>
              <a:grpSpLocks/>
            </p:cNvGrpSpPr>
            <p:nvPr/>
          </p:nvGrpSpPr>
          <p:grpSpPr bwMode="auto">
            <a:xfrm>
              <a:off x="700" y="1009"/>
              <a:ext cx="4180" cy="1606"/>
              <a:chOff x="700" y="1009"/>
              <a:chExt cx="4180" cy="1606"/>
            </a:xfrm>
          </p:grpSpPr>
          <p:sp>
            <p:nvSpPr>
              <p:cNvPr id="57" name="Rectangle 6"/>
              <p:cNvSpPr>
                <a:spLocks noChangeArrowheads="1"/>
              </p:cNvSpPr>
              <p:nvPr/>
            </p:nvSpPr>
            <p:spPr bwMode="auto">
              <a:xfrm>
                <a:off x="782" y="1009"/>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8" name="Rectangle 7"/>
              <p:cNvSpPr>
                <a:spLocks noChangeArrowheads="1"/>
              </p:cNvSpPr>
              <p:nvPr/>
            </p:nvSpPr>
            <p:spPr bwMode="auto">
              <a:xfrm>
                <a:off x="889" y="10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 name="Rectangle 8"/>
              <p:cNvSpPr>
                <a:spLocks noChangeArrowheads="1"/>
              </p:cNvSpPr>
              <p:nvPr/>
            </p:nvSpPr>
            <p:spPr bwMode="auto">
              <a:xfrm>
                <a:off x="1070" y="1009"/>
                <a:ext cx="35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Current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Rectangle 9"/>
              <p:cNvSpPr>
                <a:spLocks noChangeArrowheads="1"/>
              </p:cNvSpPr>
              <p:nvPr/>
            </p:nvSpPr>
            <p:spPr bwMode="auto">
              <a:xfrm>
                <a:off x="1388" y="1009"/>
                <a:ext cx="37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average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 name="Rectangle 10"/>
              <p:cNvSpPr>
                <a:spLocks noChangeArrowheads="1"/>
              </p:cNvSpPr>
              <p:nvPr/>
            </p:nvSpPr>
            <p:spPr bwMode="auto">
              <a:xfrm>
                <a:off x="1731" y="1009"/>
                <a:ext cx="16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Residential Usage and Rate Information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 name="Rectangle 11"/>
              <p:cNvSpPr>
                <a:spLocks noChangeArrowheads="1"/>
              </p:cNvSpPr>
              <p:nvPr/>
            </p:nvSpPr>
            <p:spPr bwMode="auto">
              <a:xfrm>
                <a:off x="3291" y="10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 name="Rectangle 12"/>
              <p:cNvSpPr>
                <a:spLocks noChangeArrowheads="1"/>
              </p:cNvSpPr>
              <p:nvPr/>
            </p:nvSpPr>
            <p:spPr bwMode="auto">
              <a:xfrm>
                <a:off x="2790" y="11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4" name="Rectangle 13"/>
              <p:cNvSpPr>
                <a:spLocks noChangeArrowheads="1"/>
              </p:cNvSpPr>
              <p:nvPr/>
            </p:nvSpPr>
            <p:spPr bwMode="auto">
              <a:xfrm>
                <a:off x="973" y="1418"/>
                <a:ext cx="33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Service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Rectangle 14"/>
              <p:cNvSpPr>
                <a:spLocks noChangeArrowheads="1"/>
              </p:cNvSpPr>
              <p:nvPr/>
            </p:nvSpPr>
            <p:spPr bwMode="auto">
              <a:xfrm>
                <a:off x="1266" y="14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 name="Rectangle 15"/>
              <p:cNvSpPr>
                <a:spLocks noChangeArrowheads="1"/>
              </p:cNvSpPr>
              <p:nvPr/>
            </p:nvSpPr>
            <p:spPr bwMode="auto">
              <a:xfrm>
                <a:off x="1648" y="1418"/>
                <a:ext cx="7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of Connections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 name="Rectangle 16"/>
              <p:cNvSpPr>
                <a:spLocks noChangeArrowheads="1"/>
              </p:cNvSpPr>
              <p:nvPr/>
            </p:nvSpPr>
            <p:spPr bwMode="auto">
              <a:xfrm>
                <a:off x="2397" y="14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 name="Rectangle 17"/>
              <p:cNvSpPr>
                <a:spLocks noChangeArrowheads="1"/>
              </p:cNvSpPr>
              <p:nvPr/>
            </p:nvSpPr>
            <p:spPr bwMode="auto">
              <a:xfrm>
                <a:off x="2579" y="1215"/>
                <a:ext cx="5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Avg. Monthly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 name="Rectangle 18"/>
              <p:cNvSpPr>
                <a:spLocks noChangeArrowheads="1"/>
              </p:cNvSpPr>
              <p:nvPr/>
            </p:nvSpPr>
            <p:spPr bwMode="auto">
              <a:xfrm>
                <a:off x="2705" y="1316"/>
                <a:ext cx="31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Usage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0" name="Rectangle 19"/>
              <p:cNvSpPr>
                <a:spLocks noChangeArrowheads="1"/>
              </p:cNvSpPr>
              <p:nvPr/>
            </p:nvSpPr>
            <p:spPr bwMode="auto">
              <a:xfrm>
                <a:off x="2663" y="1418"/>
                <a:ext cx="3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(gallons)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Rectangle 20"/>
              <p:cNvSpPr>
                <a:spLocks noChangeArrowheads="1"/>
              </p:cNvSpPr>
              <p:nvPr/>
            </p:nvSpPr>
            <p:spPr bwMode="auto">
              <a:xfrm>
                <a:off x="3001" y="14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2" name="Rectangle 21"/>
              <p:cNvSpPr>
                <a:spLocks noChangeArrowheads="1"/>
              </p:cNvSpPr>
              <p:nvPr/>
            </p:nvSpPr>
            <p:spPr bwMode="auto">
              <a:xfrm>
                <a:off x="3208" y="1316"/>
                <a:ext cx="5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Avg. Monthly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3" name="Rectangle 22"/>
              <p:cNvSpPr>
                <a:spLocks noChangeArrowheads="1"/>
              </p:cNvSpPr>
              <p:nvPr/>
            </p:nvSpPr>
            <p:spPr bwMode="auto">
              <a:xfrm>
                <a:off x="3337" y="1418"/>
                <a:ext cx="28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Bill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4" name="Rectangle 23"/>
              <p:cNvSpPr>
                <a:spLocks noChangeArrowheads="1"/>
              </p:cNvSpPr>
              <p:nvPr/>
            </p:nvSpPr>
            <p:spPr bwMode="auto">
              <a:xfrm>
                <a:off x="3587" y="14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24"/>
              <p:cNvSpPr>
                <a:spLocks noChangeArrowheads="1"/>
              </p:cNvSpPr>
              <p:nvPr/>
            </p:nvSpPr>
            <p:spPr bwMode="auto">
              <a:xfrm>
                <a:off x="3972" y="1316"/>
                <a:ext cx="76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Projected Monthly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6" name="Rectangle 25"/>
              <p:cNvSpPr>
                <a:spLocks noChangeArrowheads="1"/>
              </p:cNvSpPr>
              <p:nvPr/>
            </p:nvSpPr>
            <p:spPr bwMode="auto">
              <a:xfrm>
                <a:off x="3868" y="1418"/>
                <a:ext cx="9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Increase Necessary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 name="Rectangle 26"/>
              <p:cNvSpPr>
                <a:spLocks noChangeArrowheads="1"/>
              </p:cNvSpPr>
              <p:nvPr/>
            </p:nvSpPr>
            <p:spPr bwMode="auto">
              <a:xfrm>
                <a:off x="4778" y="14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 name="Rectangle 27"/>
              <p:cNvSpPr>
                <a:spLocks noChangeArrowheads="1"/>
              </p:cNvSpPr>
              <p:nvPr/>
            </p:nvSpPr>
            <p:spPr bwMode="auto">
              <a:xfrm>
                <a:off x="700"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28"/>
              <p:cNvSpPr>
                <a:spLocks noChangeArrowheads="1"/>
              </p:cNvSpPr>
              <p:nvPr/>
            </p:nvSpPr>
            <p:spPr bwMode="auto">
              <a:xfrm>
                <a:off x="700"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29"/>
              <p:cNvSpPr>
                <a:spLocks noChangeArrowheads="1"/>
              </p:cNvSpPr>
              <p:nvPr/>
            </p:nvSpPr>
            <p:spPr bwMode="auto">
              <a:xfrm>
                <a:off x="704" y="1209"/>
                <a:ext cx="831"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30"/>
              <p:cNvSpPr>
                <a:spLocks noChangeArrowheads="1"/>
              </p:cNvSpPr>
              <p:nvPr/>
            </p:nvSpPr>
            <p:spPr bwMode="auto">
              <a:xfrm>
                <a:off x="1535"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31"/>
              <p:cNvSpPr>
                <a:spLocks noChangeArrowheads="1"/>
              </p:cNvSpPr>
              <p:nvPr/>
            </p:nvSpPr>
            <p:spPr bwMode="auto">
              <a:xfrm>
                <a:off x="1539" y="1209"/>
                <a:ext cx="96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32"/>
              <p:cNvSpPr>
                <a:spLocks noChangeArrowheads="1"/>
              </p:cNvSpPr>
              <p:nvPr/>
            </p:nvSpPr>
            <p:spPr bwMode="auto">
              <a:xfrm>
                <a:off x="2508" y="1209"/>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33"/>
              <p:cNvSpPr>
                <a:spLocks noChangeArrowheads="1"/>
              </p:cNvSpPr>
              <p:nvPr/>
            </p:nvSpPr>
            <p:spPr bwMode="auto">
              <a:xfrm>
                <a:off x="2511" y="1209"/>
                <a:ext cx="64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34"/>
              <p:cNvSpPr>
                <a:spLocks noChangeArrowheads="1"/>
              </p:cNvSpPr>
              <p:nvPr/>
            </p:nvSpPr>
            <p:spPr bwMode="auto">
              <a:xfrm>
                <a:off x="3156" y="1209"/>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35"/>
              <p:cNvSpPr>
                <a:spLocks noChangeArrowheads="1"/>
              </p:cNvSpPr>
              <p:nvPr/>
            </p:nvSpPr>
            <p:spPr bwMode="auto">
              <a:xfrm>
                <a:off x="3159" y="1209"/>
                <a:ext cx="60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36"/>
              <p:cNvSpPr>
                <a:spLocks noChangeArrowheads="1"/>
              </p:cNvSpPr>
              <p:nvPr/>
            </p:nvSpPr>
            <p:spPr bwMode="auto">
              <a:xfrm>
                <a:off x="3767"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37"/>
              <p:cNvSpPr>
                <a:spLocks noChangeArrowheads="1"/>
              </p:cNvSpPr>
              <p:nvPr/>
            </p:nvSpPr>
            <p:spPr bwMode="auto">
              <a:xfrm>
                <a:off x="3771" y="1209"/>
                <a:ext cx="110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38"/>
              <p:cNvSpPr>
                <a:spLocks noChangeArrowheads="1"/>
              </p:cNvSpPr>
              <p:nvPr/>
            </p:nvSpPr>
            <p:spPr bwMode="auto">
              <a:xfrm>
                <a:off x="4876"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39"/>
              <p:cNvSpPr>
                <a:spLocks noChangeArrowheads="1"/>
              </p:cNvSpPr>
              <p:nvPr/>
            </p:nvSpPr>
            <p:spPr bwMode="auto">
              <a:xfrm>
                <a:off x="4876"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40"/>
              <p:cNvSpPr>
                <a:spLocks noChangeArrowheads="1"/>
              </p:cNvSpPr>
              <p:nvPr/>
            </p:nvSpPr>
            <p:spPr bwMode="auto">
              <a:xfrm>
                <a:off x="700" y="1212"/>
                <a:ext cx="4"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41"/>
              <p:cNvSpPr>
                <a:spLocks noChangeArrowheads="1"/>
              </p:cNvSpPr>
              <p:nvPr/>
            </p:nvSpPr>
            <p:spPr bwMode="auto">
              <a:xfrm>
                <a:off x="1535" y="1212"/>
                <a:ext cx="4"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42"/>
              <p:cNvSpPr>
                <a:spLocks noChangeArrowheads="1"/>
              </p:cNvSpPr>
              <p:nvPr/>
            </p:nvSpPr>
            <p:spPr bwMode="auto">
              <a:xfrm>
                <a:off x="2508" y="1212"/>
                <a:ext cx="3"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43"/>
              <p:cNvSpPr>
                <a:spLocks noChangeArrowheads="1"/>
              </p:cNvSpPr>
              <p:nvPr/>
            </p:nvSpPr>
            <p:spPr bwMode="auto">
              <a:xfrm>
                <a:off x="3156" y="1212"/>
                <a:ext cx="3"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44"/>
              <p:cNvSpPr>
                <a:spLocks noChangeArrowheads="1"/>
              </p:cNvSpPr>
              <p:nvPr/>
            </p:nvSpPr>
            <p:spPr bwMode="auto">
              <a:xfrm>
                <a:off x="3767" y="1212"/>
                <a:ext cx="4"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45"/>
              <p:cNvSpPr>
                <a:spLocks noChangeArrowheads="1"/>
              </p:cNvSpPr>
              <p:nvPr/>
            </p:nvSpPr>
            <p:spPr bwMode="auto">
              <a:xfrm>
                <a:off x="4876" y="1212"/>
                <a:ext cx="4"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46"/>
              <p:cNvSpPr>
                <a:spLocks noChangeArrowheads="1"/>
              </p:cNvSpPr>
              <p:nvPr/>
            </p:nvSpPr>
            <p:spPr bwMode="auto">
              <a:xfrm>
                <a:off x="745" y="1522"/>
                <a:ext cx="2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Water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8" name="Rectangle 47"/>
              <p:cNvSpPr>
                <a:spLocks noChangeArrowheads="1"/>
              </p:cNvSpPr>
              <p:nvPr/>
            </p:nvSpPr>
            <p:spPr bwMode="auto">
              <a:xfrm>
                <a:off x="979"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48"/>
              <p:cNvSpPr>
                <a:spLocks noChangeArrowheads="1"/>
              </p:cNvSpPr>
              <p:nvPr/>
            </p:nvSpPr>
            <p:spPr bwMode="auto">
              <a:xfrm>
                <a:off x="1580"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49"/>
              <p:cNvSpPr>
                <a:spLocks noChangeArrowheads="1"/>
              </p:cNvSpPr>
              <p:nvPr/>
            </p:nvSpPr>
            <p:spPr bwMode="auto">
              <a:xfrm>
                <a:off x="1629"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50"/>
              <p:cNvSpPr>
                <a:spLocks noChangeArrowheads="1"/>
              </p:cNvSpPr>
              <p:nvPr/>
            </p:nvSpPr>
            <p:spPr bwMode="auto">
              <a:xfrm>
                <a:off x="1678"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 name="Rectangle 51"/>
              <p:cNvSpPr>
                <a:spLocks noChangeArrowheads="1"/>
              </p:cNvSpPr>
              <p:nvPr/>
            </p:nvSpPr>
            <p:spPr bwMode="auto">
              <a:xfrm>
                <a:off x="1727"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Rectangle 52"/>
              <p:cNvSpPr>
                <a:spLocks noChangeArrowheads="1"/>
              </p:cNvSpPr>
              <p:nvPr/>
            </p:nvSpPr>
            <p:spPr bwMode="auto">
              <a:xfrm>
                <a:off x="1776"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 name="Rectangle 53"/>
              <p:cNvSpPr>
                <a:spLocks noChangeArrowheads="1"/>
              </p:cNvSpPr>
              <p:nvPr/>
            </p:nvSpPr>
            <p:spPr bwMode="auto">
              <a:xfrm>
                <a:off x="1825"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54"/>
              <p:cNvSpPr>
                <a:spLocks noChangeArrowheads="1"/>
              </p:cNvSpPr>
              <p:nvPr/>
            </p:nvSpPr>
            <p:spPr bwMode="auto">
              <a:xfrm>
                <a:off x="2552"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55"/>
              <p:cNvSpPr>
                <a:spLocks noChangeArrowheads="1"/>
              </p:cNvSpPr>
              <p:nvPr/>
            </p:nvSpPr>
            <p:spPr bwMode="auto">
              <a:xfrm>
                <a:off x="2601"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56"/>
              <p:cNvSpPr>
                <a:spLocks noChangeArrowheads="1"/>
              </p:cNvSpPr>
              <p:nvPr/>
            </p:nvSpPr>
            <p:spPr bwMode="auto">
              <a:xfrm>
                <a:off x="2650"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57"/>
              <p:cNvSpPr>
                <a:spLocks noChangeArrowheads="1"/>
              </p:cNvSpPr>
              <p:nvPr/>
            </p:nvSpPr>
            <p:spPr bwMode="auto">
              <a:xfrm>
                <a:off x="2699"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 name="Rectangle 58"/>
              <p:cNvSpPr>
                <a:spLocks noChangeArrowheads="1"/>
              </p:cNvSpPr>
              <p:nvPr/>
            </p:nvSpPr>
            <p:spPr bwMode="auto">
              <a:xfrm>
                <a:off x="2748"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 name="Rectangle 59"/>
              <p:cNvSpPr>
                <a:spLocks noChangeArrowheads="1"/>
              </p:cNvSpPr>
              <p:nvPr/>
            </p:nvSpPr>
            <p:spPr bwMode="auto">
              <a:xfrm>
                <a:off x="2797"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 name="Rectangle 60"/>
              <p:cNvSpPr>
                <a:spLocks noChangeArrowheads="1"/>
              </p:cNvSpPr>
              <p:nvPr/>
            </p:nvSpPr>
            <p:spPr bwMode="auto">
              <a:xfrm>
                <a:off x="3200"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 name="Rectangle 61"/>
              <p:cNvSpPr>
                <a:spLocks noChangeArrowheads="1"/>
              </p:cNvSpPr>
              <p:nvPr/>
            </p:nvSpPr>
            <p:spPr bwMode="auto">
              <a:xfrm>
                <a:off x="3249"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3" name="Rectangle 62"/>
              <p:cNvSpPr>
                <a:spLocks noChangeArrowheads="1"/>
              </p:cNvSpPr>
              <p:nvPr/>
            </p:nvSpPr>
            <p:spPr bwMode="auto">
              <a:xfrm>
                <a:off x="3298"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63"/>
              <p:cNvSpPr>
                <a:spLocks noChangeArrowheads="1"/>
              </p:cNvSpPr>
              <p:nvPr/>
            </p:nvSpPr>
            <p:spPr bwMode="auto">
              <a:xfrm>
                <a:off x="3347"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64"/>
              <p:cNvSpPr>
                <a:spLocks noChangeArrowheads="1"/>
              </p:cNvSpPr>
              <p:nvPr/>
            </p:nvSpPr>
            <p:spPr bwMode="auto">
              <a:xfrm>
                <a:off x="3396"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6" name="Rectangle 65"/>
              <p:cNvSpPr>
                <a:spLocks noChangeArrowheads="1"/>
              </p:cNvSpPr>
              <p:nvPr/>
            </p:nvSpPr>
            <p:spPr bwMode="auto">
              <a:xfrm>
                <a:off x="3445"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7" name="Rectangle 66"/>
              <p:cNvSpPr>
                <a:spLocks noChangeArrowheads="1"/>
              </p:cNvSpPr>
              <p:nvPr/>
            </p:nvSpPr>
            <p:spPr bwMode="auto">
              <a:xfrm>
                <a:off x="3812"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8" name="Rectangle 67"/>
              <p:cNvSpPr>
                <a:spLocks noChangeArrowheads="1"/>
              </p:cNvSpPr>
              <p:nvPr/>
            </p:nvSpPr>
            <p:spPr bwMode="auto">
              <a:xfrm>
                <a:off x="3861"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9" name="Rectangle 68"/>
              <p:cNvSpPr>
                <a:spLocks noChangeArrowheads="1"/>
              </p:cNvSpPr>
              <p:nvPr/>
            </p:nvSpPr>
            <p:spPr bwMode="auto">
              <a:xfrm>
                <a:off x="3910"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0" name="Rectangle 69"/>
              <p:cNvSpPr>
                <a:spLocks noChangeArrowheads="1"/>
              </p:cNvSpPr>
              <p:nvPr/>
            </p:nvSpPr>
            <p:spPr bwMode="auto">
              <a:xfrm>
                <a:off x="3959"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1" name="Rectangle 70"/>
              <p:cNvSpPr>
                <a:spLocks noChangeArrowheads="1"/>
              </p:cNvSpPr>
              <p:nvPr/>
            </p:nvSpPr>
            <p:spPr bwMode="auto">
              <a:xfrm>
                <a:off x="4008"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2" name="Rectangle 71"/>
              <p:cNvSpPr>
                <a:spLocks noChangeArrowheads="1"/>
              </p:cNvSpPr>
              <p:nvPr/>
            </p:nvSpPr>
            <p:spPr bwMode="auto">
              <a:xfrm>
                <a:off x="4057"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72"/>
              <p:cNvSpPr>
                <a:spLocks noChangeArrowheads="1"/>
              </p:cNvSpPr>
              <p:nvPr/>
            </p:nvSpPr>
            <p:spPr bwMode="auto">
              <a:xfrm>
                <a:off x="700" y="151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73"/>
              <p:cNvSpPr>
                <a:spLocks noChangeArrowheads="1"/>
              </p:cNvSpPr>
              <p:nvPr/>
            </p:nvSpPr>
            <p:spPr bwMode="auto">
              <a:xfrm>
                <a:off x="704" y="1516"/>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74"/>
              <p:cNvSpPr>
                <a:spLocks noChangeArrowheads="1"/>
              </p:cNvSpPr>
              <p:nvPr/>
            </p:nvSpPr>
            <p:spPr bwMode="auto">
              <a:xfrm>
                <a:off x="1535" y="151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75"/>
              <p:cNvSpPr>
                <a:spLocks noChangeArrowheads="1"/>
              </p:cNvSpPr>
              <p:nvPr/>
            </p:nvSpPr>
            <p:spPr bwMode="auto">
              <a:xfrm>
                <a:off x="1539" y="1516"/>
                <a:ext cx="96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76"/>
              <p:cNvSpPr>
                <a:spLocks noChangeArrowheads="1"/>
              </p:cNvSpPr>
              <p:nvPr/>
            </p:nvSpPr>
            <p:spPr bwMode="auto">
              <a:xfrm>
                <a:off x="2508" y="151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77"/>
              <p:cNvSpPr>
                <a:spLocks noChangeArrowheads="1"/>
              </p:cNvSpPr>
              <p:nvPr/>
            </p:nvSpPr>
            <p:spPr bwMode="auto">
              <a:xfrm>
                <a:off x="2511" y="1516"/>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78"/>
              <p:cNvSpPr>
                <a:spLocks noChangeArrowheads="1"/>
              </p:cNvSpPr>
              <p:nvPr/>
            </p:nvSpPr>
            <p:spPr bwMode="auto">
              <a:xfrm>
                <a:off x="3156" y="151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79"/>
              <p:cNvSpPr>
                <a:spLocks noChangeArrowheads="1"/>
              </p:cNvSpPr>
              <p:nvPr/>
            </p:nvSpPr>
            <p:spPr bwMode="auto">
              <a:xfrm>
                <a:off x="3159" y="1516"/>
                <a:ext cx="6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80"/>
              <p:cNvSpPr>
                <a:spLocks noChangeArrowheads="1"/>
              </p:cNvSpPr>
              <p:nvPr/>
            </p:nvSpPr>
            <p:spPr bwMode="auto">
              <a:xfrm>
                <a:off x="3767" y="151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81"/>
              <p:cNvSpPr>
                <a:spLocks noChangeArrowheads="1"/>
              </p:cNvSpPr>
              <p:nvPr/>
            </p:nvSpPr>
            <p:spPr bwMode="auto">
              <a:xfrm>
                <a:off x="3771" y="1516"/>
                <a:ext cx="11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82"/>
              <p:cNvSpPr>
                <a:spLocks noChangeArrowheads="1"/>
              </p:cNvSpPr>
              <p:nvPr/>
            </p:nvSpPr>
            <p:spPr bwMode="auto">
              <a:xfrm>
                <a:off x="4876" y="151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83"/>
              <p:cNvSpPr>
                <a:spLocks noChangeArrowheads="1"/>
              </p:cNvSpPr>
              <p:nvPr/>
            </p:nvSpPr>
            <p:spPr bwMode="auto">
              <a:xfrm>
                <a:off x="700" y="1520"/>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84"/>
              <p:cNvSpPr>
                <a:spLocks noChangeArrowheads="1"/>
              </p:cNvSpPr>
              <p:nvPr/>
            </p:nvSpPr>
            <p:spPr bwMode="auto">
              <a:xfrm>
                <a:off x="1535" y="1520"/>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85"/>
              <p:cNvSpPr>
                <a:spLocks noChangeArrowheads="1"/>
              </p:cNvSpPr>
              <p:nvPr/>
            </p:nvSpPr>
            <p:spPr bwMode="auto">
              <a:xfrm>
                <a:off x="2508" y="1520"/>
                <a:ext cx="3"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86"/>
              <p:cNvSpPr>
                <a:spLocks noChangeArrowheads="1"/>
              </p:cNvSpPr>
              <p:nvPr/>
            </p:nvSpPr>
            <p:spPr bwMode="auto">
              <a:xfrm>
                <a:off x="3156" y="1520"/>
                <a:ext cx="3"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87"/>
              <p:cNvSpPr>
                <a:spLocks noChangeArrowheads="1"/>
              </p:cNvSpPr>
              <p:nvPr/>
            </p:nvSpPr>
            <p:spPr bwMode="auto">
              <a:xfrm>
                <a:off x="3767" y="1520"/>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88"/>
              <p:cNvSpPr>
                <a:spLocks noChangeArrowheads="1"/>
              </p:cNvSpPr>
              <p:nvPr/>
            </p:nvSpPr>
            <p:spPr bwMode="auto">
              <a:xfrm>
                <a:off x="4876" y="1520"/>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89"/>
              <p:cNvSpPr>
                <a:spLocks noChangeArrowheads="1"/>
              </p:cNvSpPr>
              <p:nvPr/>
            </p:nvSpPr>
            <p:spPr bwMode="auto">
              <a:xfrm>
                <a:off x="745" y="1641"/>
                <a:ext cx="5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Wastewater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 name="Rectangle 90"/>
              <p:cNvSpPr>
                <a:spLocks noChangeArrowheads="1"/>
              </p:cNvSpPr>
              <p:nvPr/>
            </p:nvSpPr>
            <p:spPr bwMode="auto">
              <a:xfrm>
                <a:off x="1210"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2" name="Rectangle 91"/>
              <p:cNvSpPr>
                <a:spLocks noChangeArrowheads="1"/>
              </p:cNvSpPr>
              <p:nvPr/>
            </p:nvSpPr>
            <p:spPr bwMode="auto">
              <a:xfrm>
                <a:off x="1580"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3" name="Rectangle 92"/>
              <p:cNvSpPr>
                <a:spLocks noChangeArrowheads="1"/>
              </p:cNvSpPr>
              <p:nvPr/>
            </p:nvSpPr>
            <p:spPr bwMode="auto">
              <a:xfrm>
                <a:off x="1629"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 name="Rectangle 93"/>
              <p:cNvSpPr>
                <a:spLocks noChangeArrowheads="1"/>
              </p:cNvSpPr>
              <p:nvPr/>
            </p:nvSpPr>
            <p:spPr bwMode="auto">
              <a:xfrm>
                <a:off x="1678"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5" name="Rectangle 94"/>
              <p:cNvSpPr>
                <a:spLocks noChangeArrowheads="1"/>
              </p:cNvSpPr>
              <p:nvPr/>
            </p:nvSpPr>
            <p:spPr bwMode="auto">
              <a:xfrm>
                <a:off x="1727"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6" name="Rectangle 95"/>
              <p:cNvSpPr>
                <a:spLocks noChangeArrowheads="1"/>
              </p:cNvSpPr>
              <p:nvPr/>
            </p:nvSpPr>
            <p:spPr bwMode="auto">
              <a:xfrm>
                <a:off x="1776"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7" name="Rectangle 96"/>
              <p:cNvSpPr>
                <a:spLocks noChangeArrowheads="1"/>
              </p:cNvSpPr>
              <p:nvPr/>
            </p:nvSpPr>
            <p:spPr bwMode="auto">
              <a:xfrm>
                <a:off x="1825"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8" name="Rectangle 97"/>
              <p:cNvSpPr>
                <a:spLocks noChangeArrowheads="1"/>
              </p:cNvSpPr>
              <p:nvPr/>
            </p:nvSpPr>
            <p:spPr bwMode="auto">
              <a:xfrm>
                <a:off x="2552"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9" name="Rectangle 98"/>
              <p:cNvSpPr>
                <a:spLocks noChangeArrowheads="1"/>
              </p:cNvSpPr>
              <p:nvPr/>
            </p:nvSpPr>
            <p:spPr bwMode="auto">
              <a:xfrm>
                <a:off x="2601"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0" name="Rectangle 99"/>
              <p:cNvSpPr>
                <a:spLocks noChangeArrowheads="1"/>
              </p:cNvSpPr>
              <p:nvPr/>
            </p:nvSpPr>
            <p:spPr bwMode="auto">
              <a:xfrm>
                <a:off x="2650"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1" name="Rectangle 100"/>
              <p:cNvSpPr>
                <a:spLocks noChangeArrowheads="1"/>
              </p:cNvSpPr>
              <p:nvPr/>
            </p:nvSpPr>
            <p:spPr bwMode="auto">
              <a:xfrm>
                <a:off x="2699"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 name="Rectangle 101"/>
              <p:cNvSpPr>
                <a:spLocks noChangeArrowheads="1"/>
              </p:cNvSpPr>
              <p:nvPr/>
            </p:nvSpPr>
            <p:spPr bwMode="auto">
              <a:xfrm>
                <a:off x="2748"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 name="Rectangle 102"/>
              <p:cNvSpPr>
                <a:spLocks noChangeArrowheads="1"/>
              </p:cNvSpPr>
              <p:nvPr/>
            </p:nvSpPr>
            <p:spPr bwMode="auto">
              <a:xfrm>
                <a:off x="2797"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4" name="Rectangle 103"/>
              <p:cNvSpPr>
                <a:spLocks noChangeArrowheads="1"/>
              </p:cNvSpPr>
              <p:nvPr/>
            </p:nvSpPr>
            <p:spPr bwMode="auto">
              <a:xfrm>
                <a:off x="3200"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5" name="Rectangle 104"/>
              <p:cNvSpPr>
                <a:spLocks noChangeArrowheads="1"/>
              </p:cNvSpPr>
              <p:nvPr/>
            </p:nvSpPr>
            <p:spPr bwMode="auto">
              <a:xfrm>
                <a:off x="3249"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6" name="Rectangle 105"/>
              <p:cNvSpPr>
                <a:spLocks noChangeArrowheads="1"/>
              </p:cNvSpPr>
              <p:nvPr/>
            </p:nvSpPr>
            <p:spPr bwMode="auto">
              <a:xfrm>
                <a:off x="3298"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7" name="Rectangle 106"/>
              <p:cNvSpPr>
                <a:spLocks noChangeArrowheads="1"/>
              </p:cNvSpPr>
              <p:nvPr/>
            </p:nvSpPr>
            <p:spPr bwMode="auto">
              <a:xfrm>
                <a:off x="3347"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8" name="Rectangle 107"/>
              <p:cNvSpPr>
                <a:spLocks noChangeArrowheads="1"/>
              </p:cNvSpPr>
              <p:nvPr/>
            </p:nvSpPr>
            <p:spPr bwMode="auto">
              <a:xfrm>
                <a:off x="3396"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9" name="Rectangle 108"/>
              <p:cNvSpPr>
                <a:spLocks noChangeArrowheads="1"/>
              </p:cNvSpPr>
              <p:nvPr/>
            </p:nvSpPr>
            <p:spPr bwMode="auto">
              <a:xfrm>
                <a:off x="3445"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0" name="Rectangle 109"/>
              <p:cNvSpPr>
                <a:spLocks noChangeArrowheads="1"/>
              </p:cNvSpPr>
              <p:nvPr/>
            </p:nvSpPr>
            <p:spPr bwMode="auto">
              <a:xfrm>
                <a:off x="3812"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1" name="Rectangle 110"/>
              <p:cNvSpPr>
                <a:spLocks noChangeArrowheads="1"/>
              </p:cNvSpPr>
              <p:nvPr/>
            </p:nvSpPr>
            <p:spPr bwMode="auto">
              <a:xfrm>
                <a:off x="3861"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2" name="Rectangle 111"/>
              <p:cNvSpPr>
                <a:spLocks noChangeArrowheads="1"/>
              </p:cNvSpPr>
              <p:nvPr/>
            </p:nvSpPr>
            <p:spPr bwMode="auto">
              <a:xfrm>
                <a:off x="3910"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3" name="Rectangle 112"/>
              <p:cNvSpPr>
                <a:spLocks noChangeArrowheads="1"/>
              </p:cNvSpPr>
              <p:nvPr/>
            </p:nvSpPr>
            <p:spPr bwMode="auto">
              <a:xfrm>
                <a:off x="3959"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4" name="Rectangle 113"/>
              <p:cNvSpPr>
                <a:spLocks noChangeArrowheads="1"/>
              </p:cNvSpPr>
              <p:nvPr/>
            </p:nvSpPr>
            <p:spPr bwMode="auto">
              <a:xfrm>
                <a:off x="4008"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5" name="Rectangle 114"/>
              <p:cNvSpPr>
                <a:spLocks noChangeArrowheads="1"/>
              </p:cNvSpPr>
              <p:nvPr/>
            </p:nvSpPr>
            <p:spPr bwMode="auto">
              <a:xfrm>
                <a:off x="4057"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6" name="Rectangle 115"/>
              <p:cNvSpPr>
                <a:spLocks noChangeArrowheads="1"/>
              </p:cNvSpPr>
              <p:nvPr/>
            </p:nvSpPr>
            <p:spPr bwMode="auto">
              <a:xfrm>
                <a:off x="700" y="16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16"/>
              <p:cNvSpPr>
                <a:spLocks noChangeArrowheads="1"/>
              </p:cNvSpPr>
              <p:nvPr/>
            </p:nvSpPr>
            <p:spPr bwMode="auto">
              <a:xfrm>
                <a:off x="704" y="1635"/>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17"/>
              <p:cNvSpPr>
                <a:spLocks noChangeArrowheads="1"/>
              </p:cNvSpPr>
              <p:nvPr/>
            </p:nvSpPr>
            <p:spPr bwMode="auto">
              <a:xfrm>
                <a:off x="1535" y="16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18"/>
              <p:cNvSpPr>
                <a:spLocks noChangeArrowheads="1"/>
              </p:cNvSpPr>
              <p:nvPr/>
            </p:nvSpPr>
            <p:spPr bwMode="auto">
              <a:xfrm>
                <a:off x="1539" y="1635"/>
                <a:ext cx="96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19"/>
              <p:cNvSpPr>
                <a:spLocks noChangeArrowheads="1"/>
              </p:cNvSpPr>
              <p:nvPr/>
            </p:nvSpPr>
            <p:spPr bwMode="auto">
              <a:xfrm>
                <a:off x="2508" y="1635"/>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20"/>
              <p:cNvSpPr>
                <a:spLocks noChangeArrowheads="1"/>
              </p:cNvSpPr>
              <p:nvPr/>
            </p:nvSpPr>
            <p:spPr bwMode="auto">
              <a:xfrm>
                <a:off x="2511" y="1635"/>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21"/>
              <p:cNvSpPr>
                <a:spLocks noChangeArrowheads="1"/>
              </p:cNvSpPr>
              <p:nvPr/>
            </p:nvSpPr>
            <p:spPr bwMode="auto">
              <a:xfrm>
                <a:off x="3156" y="1635"/>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22"/>
              <p:cNvSpPr>
                <a:spLocks noChangeArrowheads="1"/>
              </p:cNvSpPr>
              <p:nvPr/>
            </p:nvSpPr>
            <p:spPr bwMode="auto">
              <a:xfrm>
                <a:off x="3159" y="1635"/>
                <a:ext cx="6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23"/>
              <p:cNvSpPr>
                <a:spLocks noChangeArrowheads="1"/>
              </p:cNvSpPr>
              <p:nvPr/>
            </p:nvSpPr>
            <p:spPr bwMode="auto">
              <a:xfrm>
                <a:off x="3767" y="16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24"/>
              <p:cNvSpPr>
                <a:spLocks noChangeArrowheads="1"/>
              </p:cNvSpPr>
              <p:nvPr/>
            </p:nvSpPr>
            <p:spPr bwMode="auto">
              <a:xfrm>
                <a:off x="3771" y="1635"/>
                <a:ext cx="11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125"/>
              <p:cNvSpPr>
                <a:spLocks noChangeArrowheads="1"/>
              </p:cNvSpPr>
              <p:nvPr/>
            </p:nvSpPr>
            <p:spPr bwMode="auto">
              <a:xfrm>
                <a:off x="4876" y="16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26"/>
              <p:cNvSpPr>
                <a:spLocks noChangeArrowheads="1"/>
              </p:cNvSpPr>
              <p:nvPr/>
            </p:nvSpPr>
            <p:spPr bwMode="auto">
              <a:xfrm>
                <a:off x="700" y="1639"/>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27"/>
              <p:cNvSpPr>
                <a:spLocks noChangeArrowheads="1"/>
              </p:cNvSpPr>
              <p:nvPr/>
            </p:nvSpPr>
            <p:spPr bwMode="auto">
              <a:xfrm>
                <a:off x="700"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28"/>
              <p:cNvSpPr>
                <a:spLocks noChangeArrowheads="1"/>
              </p:cNvSpPr>
              <p:nvPr/>
            </p:nvSpPr>
            <p:spPr bwMode="auto">
              <a:xfrm>
                <a:off x="700"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29"/>
              <p:cNvSpPr>
                <a:spLocks noChangeArrowheads="1"/>
              </p:cNvSpPr>
              <p:nvPr/>
            </p:nvSpPr>
            <p:spPr bwMode="auto">
              <a:xfrm>
                <a:off x="704" y="1755"/>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30"/>
              <p:cNvSpPr>
                <a:spLocks noChangeArrowheads="1"/>
              </p:cNvSpPr>
              <p:nvPr/>
            </p:nvSpPr>
            <p:spPr bwMode="auto">
              <a:xfrm>
                <a:off x="1535" y="1639"/>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31"/>
              <p:cNvSpPr>
                <a:spLocks noChangeArrowheads="1"/>
              </p:cNvSpPr>
              <p:nvPr/>
            </p:nvSpPr>
            <p:spPr bwMode="auto">
              <a:xfrm>
                <a:off x="1535"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32"/>
              <p:cNvSpPr>
                <a:spLocks noChangeArrowheads="1"/>
              </p:cNvSpPr>
              <p:nvPr/>
            </p:nvSpPr>
            <p:spPr bwMode="auto">
              <a:xfrm>
                <a:off x="1539" y="1755"/>
                <a:ext cx="96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33"/>
              <p:cNvSpPr>
                <a:spLocks noChangeArrowheads="1"/>
              </p:cNvSpPr>
              <p:nvPr/>
            </p:nvSpPr>
            <p:spPr bwMode="auto">
              <a:xfrm>
                <a:off x="2508" y="1639"/>
                <a:ext cx="3"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34"/>
              <p:cNvSpPr>
                <a:spLocks noChangeArrowheads="1"/>
              </p:cNvSpPr>
              <p:nvPr/>
            </p:nvSpPr>
            <p:spPr bwMode="auto">
              <a:xfrm>
                <a:off x="2508" y="1755"/>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35"/>
              <p:cNvSpPr>
                <a:spLocks noChangeArrowheads="1"/>
              </p:cNvSpPr>
              <p:nvPr/>
            </p:nvSpPr>
            <p:spPr bwMode="auto">
              <a:xfrm>
                <a:off x="2511" y="1755"/>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36"/>
              <p:cNvSpPr>
                <a:spLocks noChangeArrowheads="1"/>
              </p:cNvSpPr>
              <p:nvPr/>
            </p:nvSpPr>
            <p:spPr bwMode="auto">
              <a:xfrm>
                <a:off x="3156" y="1639"/>
                <a:ext cx="3"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37"/>
              <p:cNvSpPr>
                <a:spLocks noChangeArrowheads="1"/>
              </p:cNvSpPr>
              <p:nvPr/>
            </p:nvSpPr>
            <p:spPr bwMode="auto">
              <a:xfrm>
                <a:off x="3156" y="1755"/>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38"/>
              <p:cNvSpPr>
                <a:spLocks noChangeArrowheads="1"/>
              </p:cNvSpPr>
              <p:nvPr/>
            </p:nvSpPr>
            <p:spPr bwMode="auto">
              <a:xfrm>
                <a:off x="3159" y="1755"/>
                <a:ext cx="6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39"/>
              <p:cNvSpPr>
                <a:spLocks noChangeArrowheads="1"/>
              </p:cNvSpPr>
              <p:nvPr/>
            </p:nvSpPr>
            <p:spPr bwMode="auto">
              <a:xfrm>
                <a:off x="3767" y="1639"/>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140"/>
              <p:cNvSpPr>
                <a:spLocks noChangeArrowheads="1"/>
              </p:cNvSpPr>
              <p:nvPr/>
            </p:nvSpPr>
            <p:spPr bwMode="auto">
              <a:xfrm>
                <a:off x="3767"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141"/>
              <p:cNvSpPr>
                <a:spLocks noChangeArrowheads="1"/>
              </p:cNvSpPr>
              <p:nvPr/>
            </p:nvSpPr>
            <p:spPr bwMode="auto">
              <a:xfrm>
                <a:off x="3771" y="1755"/>
                <a:ext cx="11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142"/>
              <p:cNvSpPr>
                <a:spLocks noChangeArrowheads="1"/>
              </p:cNvSpPr>
              <p:nvPr/>
            </p:nvSpPr>
            <p:spPr bwMode="auto">
              <a:xfrm>
                <a:off x="4876" y="1639"/>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143"/>
              <p:cNvSpPr>
                <a:spLocks noChangeArrowheads="1"/>
              </p:cNvSpPr>
              <p:nvPr/>
            </p:nvSpPr>
            <p:spPr bwMode="auto">
              <a:xfrm>
                <a:off x="4876"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144"/>
              <p:cNvSpPr>
                <a:spLocks noChangeArrowheads="1"/>
              </p:cNvSpPr>
              <p:nvPr/>
            </p:nvSpPr>
            <p:spPr bwMode="auto">
              <a:xfrm>
                <a:off x="4876"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145"/>
              <p:cNvSpPr>
                <a:spLocks noChangeArrowheads="1"/>
              </p:cNvSpPr>
              <p:nvPr/>
            </p:nvSpPr>
            <p:spPr bwMode="auto">
              <a:xfrm>
                <a:off x="745" y="17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7" name="Rectangle 146"/>
              <p:cNvSpPr>
                <a:spLocks noChangeArrowheads="1"/>
              </p:cNvSpPr>
              <p:nvPr/>
            </p:nvSpPr>
            <p:spPr bwMode="auto">
              <a:xfrm>
                <a:off x="782" y="1862"/>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8" name="Rectangle 147"/>
              <p:cNvSpPr>
                <a:spLocks noChangeArrowheads="1"/>
              </p:cNvSpPr>
              <p:nvPr/>
            </p:nvSpPr>
            <p:spPr bwMode="auto">
              <a:xfrm>
                <a:off x="889" y="186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9" name="Rectangle 148"/>
              <p:cNvSpPr>
                <a:spLocks noChangeArrowheads="1"/>
              </p:cNvSpPr>
              <p:nvPr/>
            </p:nvSpPr>
            <p:spPr bwMode="auto">
              <a:xfrm>
                <a:off x="1070" y="1862"/>
                <a:ext cx="10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 the date of the last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0" name="Rectangle 149"/>
              <p:cNvSpPr>
                <a:spLocks noChangeArrowheads="1"/>
              </p:cNvSpPr>
              <p:nvPr/>
            </p:nvSpPr>
            <p:spPr bwMode="auto">
              <a:xfrm>
                <a:off x="2117" y="1859"/>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1" name="Rectangle 150"/>
              <p:cNvSpPr>
                <a:spLocks noChangeArrowheads="1"/>
              </p:cNvSpPr>
              <p:nvPr/>
            </p:nvSpPr>
            <p:spPr bwMode="auto">
              <a:xfrm>
                <a:off x="2142" y="1862"/>
                <a:ext cx="109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water and wastewater rate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2" name="Rectangle 151"/>
              <p:cNvSpPr>
                <a:spLocks noChangeArrowheads="1"/>
              </p:cNvSpPr>
              <p:nvPr/>
            </p:nvSpPr>
            <p:spPr bwMode="auto">
              <a:xfrm>
                <a:off x="3198" y="1862"/>
                <a:ext cx="147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increase and the average amount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3" name="Rectangle 152"/>
              <p:cNvSpPr>
                <a:spLocks noChangeArrowheads="1"/>
              </p:cNvSpPr>
              <p:nvPr/>
            </p:nvSpPr>
            <p:spPr bwMode="auto">
              <a:xfrm>
                <a:off x="1070" y="1963"/>
                <a:ext cx="2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incre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4" name="Rectangle 153"/>
              <p:cNvSpPr>
                <a:spLocks noChangeArrowheads="1"/>
              </p:cNvSpPr>
              <p:nvPr/>
            </p:nvSpPr>
            <p:spPr bwMode="auto">
              <a:xfrm>
                <a:off x="1261" y="1963"/>
                <a:ext cx="71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ase per customer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 name="Rectangle 154"/>
              <p:cNvSpPr>
                <a:spLocks noChangeArrowheads="1"/>
              </p:cNvSpPr>
              <p:nvPr/>
            </p:nvSpPr>
            <p:spPr bwMode="auto">
              <a:xfrm>
                <a:off x="1940" y="19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6" name="Rectangle 155"/>
              <p:cNvSpPr>
                <a:spLocks noChangeArrowheads="1"/>
              </p:cNvSpPr>
              <p:nvPr/>
            </p:nvSpPr>
            <p:spPr bwMode="auto">
              <a:xfrm>
                <a:off x="1964" y="19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7" name="Rectangle 156"/>
              <p:cNvSpPr>
                <a:spLocks noChangeArrowheads="1"/>
              </p:cNvSpPr>
              <p:nvPr/>
            </p:nvSpPr>
            <p:spPr bwMode="auto">
              <a:xfrm>
                <a:off x="1070" y="20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8" name="Rectangle 157"/>
              <p:cNvSpPr>
                <a:spLocks noChangeArrowheads="1"/>
              </p:cNvSpPr>
              <p:nvPr/>
            </p:nvSpPr>
            <p:spPr bwMode="auto">
              <a:xfrm>
                <a:off x="1532" y="2271"/>
                <a:ext cx="33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Service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 name="Rectangle 158"/>
              <p:cNvSpPr>
                <a:spLocks noChangeArrowheads="1"/>
              </p:cNvSpPr>
              <p:nvPr/>
            </p:nvSpPr>
            <p:spPr bwMode="auto">
              <a:xfrm>
                <a:off x="1826" y="227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0" name="Rectangle 159"/>
              <p:cNvSpPr>
                <a:spLocks noChangeArrowheads="1"/>
              </p:cNvSpPr>
              <p:nvPr/>
            </p:nvSpPr>
            <p:spPr bwMode="auto">
              <a:xfrm>
                <a:off x="2259" y="2271"/>
                <a:ext cx="6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Date of Increase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1" name="Rectangle 160"/>
              <p:cNvSpPr>
                <a:spLocks noChangeArrowheads="1"/>
              </p:cNvSpPr>
              <p:nvPr/>
            </p:nvSpPr>
            <p:spPr bwMode="auto">
              <a:xfrm>
                <a:off x="2905" y="227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2" name="Rectangle 161"/>
              <p:cNvSpPr>
                <a:spLocks noChangeArrowheads="1"/>
              </p:cNvSpPr>
              <p:nvPr/>
            </p:nvSpPr>
            <p:spPr bwMode="auto">
              <a:xfrm>
                <a:off x="3139" y="2169"/>
                <a:ext cx="5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Avg. Monthly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3" name="Rectangle 162"/>
              <p:cNvSpPr>
                <a:spLocks noChangeArrowheads="1"/>
              </p:cNvSpPr>
              <p:nvPr/>
            </p:nvSpPr>
            <p:spPr bwMode="auto">
              <a:xfrm>
                <a:off x="3159" y="2271"/>
                <a:ext cx="5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Increase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4" name="Rectangle 163"/>
              <p:cNvSpPr>
                <a:spLocks noChangeArrowheads="1"/>
              </p:cNvSpPr>
              <p:nvPr/>
            </p:nvSpPr>
            <p:spPr bwMode="auto">
              <a:xfrm>
                <a:off x="3628" y="227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5" name="Rectangle 164"/>
              <p:cNvSpPr>
                <a:spLocks noChangeArrowheads="1"/>
              </p:cNvSpPr>
              <p:nvPr/>
            </p:nvSpPr>
            <p:spPr bwMode="auto">
              <a:xfrm>
                <a:off x="1260"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65"/>
              <p:cNvSpPr>
                <a:spLocks noChangeArrowheads="1"/>
              </p:cNvSpPr>
              <p:nvPr/>
            </p:nvSpPr>
            <p:spPr bwMode="auto">
              <a:xfrm>
                <a:off x="1260"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166"/>
              <p:cNvSpPr>
                <a:spLocks noChangeArrowheads="1"/>
              </p:cNvSpPr>
              <p:nvPr/>
            </p:nvSpPr>
            <p:spPr bwMode="auto">
              <a:xfrm>
                <a:off x="1264" y="2163"/>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167"/>
              <p:cNvSpPr>
                <a:spLocks noChangeArrowheads="1"/>
              </p:cNvSpPr>
              <p:nvPr/>
            </p:nvSpPr>
            <p:spPr bwMode="auto">
              <a:xfrm>
                <a:off x="2095"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168"/>
              <p:cNvSpPr>
                <a:spLocks noChangeArrowheads="1"/>
              </p:cNvSpPr>
              <p:nvPr/>
            </p:nvSpPr>
            <p:spPr bwMode="auto">
              <a:xfrm>
                <a:off x="2099" y="2163"/>
                <a:ext cx="9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169"/>
              <p:cNvSpPr>
                <a:spLocks noChangeArrowheads="1"/>
              </p:cNvSpPr>
              <p:nvPr/>
            </p:nvSpPr>
            <p:spPr bwMode="auto">
              <a:xfrm>
                <a:off x="3067"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170"/>
              <p:cNvSpPr>
                <a:spLocks noChangeArrowheads="1"/>
              </p:cNvSpPr>
              <p:nvPr/>
            </p:nvSpPr>
            <p:spPr bwMode="auto">
              <a:xfrm>
                <a:off x="3071" y="2163"/>
                <a:ext cx="64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171"/>
              <p:cNvSpPr>
                <a:spLocks noChangeArrowheads="1"/>
              </p:cNvSpPr>
              <p:nvPr/>
            </p:nvSpPr>
            <p:spPr bwMode="auto">
              <a:xfrm>
                <a:off x="3715"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72"/>
              <p:cNvSpPr>
                <a:spLocks noChangeArrowheads="1"/>
              </p:cNvSpPr>
              <p:nvPr/>
            </p:nvSpPr>
            <p:spPr bwMode="auto">
              <a:xfrm>
                <a:off x="3715"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173"/>
              <p:cNvSpPr>
                <a:spLocks noChangeArrowheads="1"/>
              </p:cNvSpPr>
              <p:nvPr/>
            </p:nvSpPr>
            <p:spPr bwMode="auto">
              <a:xfrm>
                <a:off x="1260" y="2167"/>
                <a:ext cx="4"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174"/>
              <p:cNvSpPr>
                <a:spLocks noChangeArrowheads="1"/>
              </p:cNvSpPr>
              <p:nvPr/>
            </p:nvSpPr>
            <p:spPr bwMode="auto">
              <a:xfrm>
                <a:off x="2095" y="2167"/>
                <a:ext cx="4"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175"/>
              <p:cNvSpPr>
                <a:spLocks noChangeArrowheads="1"/>
              </p:cNvSpPr>
              <p:nvPr/>
            </p:nvSpPr>
            <p:spPr bwMode="auto">
              <a:xfrm>
                <a:off x="3067" y="2167"/>
                <a:ext cx="4"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176"/>
              <p:cNvSpPr>
                <a:spLocks noChangeArrowheads="1"/>
              </p:cNvSpPr>
              <p:nvPr/>
            </p:nvSpPr>
            <p:spPr bwMode="auto">
              <a:xfrm>
                <a:off x="3715" y="2167"/>
                <a:ext cx="4"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177"/>
              <p:cNvSpPr>
                <a:spLocks noChangeArrowheads="1"/>
              </p:cNvSpPr>
              <p:nvPr/>
            </p:nvSpPr>
            <p:spPr bwMode="auto">
              <a:xfrm>
                <a:off x="1305" y="2376"/>
                <a:ext cx="2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Water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9" name="Rectangle 178"/>
              <p:cNvSpPr>
                <a:spLocks noChangeArrowheads="1"/>
              </p:cNvSpPr>
              <p:nvPr/>
            </p:nvSpPr>
            <p:spPr bwMode="auto">
              <a:xfrm>
                <a:off x="1539"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0" name="Rectangle 179"/>
              <p:cNvSpPr>
                <a:spLocks noChangeArrowheads="1"/>
              </p:cNvSpPr>
              <p:nvPr/>
            </p:nvSpPr>
            <p:spPr bwMode="auto">
              <a:xfrm>
                <a:off x="2140"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1" name="Rectangle 180"/>
              <p:cNvSpPr>
                <a:spLocks noChangeArrowheads="1"/>
              </p:cNvSpPr>
              <p:nvPr/>
            </p:nvSpPr>
            <p:spPr bwMode="auto">
              <a:xfrm>
                <a:off x="2189"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2" name="Rectangle 181"/>
              <p:cNvSpPr>
                <a:spLocks noChangeArrowheads="1"/>
              </p:cNvSpPr>
              <p:nvPr/>
            </p:nvSpPr>
            <p:spPr bwMode="auto">
              <a:xfrm>
                <a:off x="2238"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3" name="Rectangle 182"/>
              <p:cNvSpPr>
                <a:spLocks noChangeArrowheads="1"/>
              </p:cNvSpPr>
              <p:nvPr/>
            </p:nvSpPr>
            <p:spPr bwMode="auto">
              <a:xfrm>
                <a:off x="2287"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4" name="Rectangle 183"/>
              <p:cNvSpPr>
                <a:spLocks noChangeArrowheads="1"/>
              </p:cNvSpPr>
              <p:nvPr/>
            </p:nvSpPr>
            <p:spPr bwMode="auto">
              <a:xfrm>
                <a:off x="2336"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5" name="Rectangle 184"/>
              <p:cNvSpPr>
                <a:spLocks noChangeArrowheads="1"/>
              </p:cNvSpPr>
              <p:nvPr/>
            </p:nvSpPr>
            <p:spPr bwMode="auto">
              <a:xfrm>
                <a:off x="2385"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6" name="Rectangle 185"/>
              <p:cNvSpPr>
                <a:spLocks noChangeArrowheads="1"/>
              </p:cNvSpPr>
              <p:nvPr/>
            </p:nvSpPr>
            <p:spPr bwMode="auto">
              <a:xfrm>
                <a:off x="3112"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7" name="Rectangle 186"/>
              <p:cNvSpPr>
                <a:spLocks noChangeArrowheads="1"/>
              </p:cNvSpPr>
              <p:nvPr/>
            </p:nvSpPr>
            <p:spPr bwMode="auto">
              <a:xfrm>
                <a:off x="3161"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8" name="Rectangle 187"/>
              <p:cNvSpPr>
                <a:spLocks noChangeArrowheads="1"/>
              </p:cNvSpPr>
              <p:nvPr/>
            </p:nvSpPr>
            <p:spPr bwMode="auto">
              <a:xfrm>
                <a:off x="3210"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9" name="Rectangle 188"/>
              <p:cNvSpPr>
                <a:spLocks noChangeArrowheads="1"/>
              </p:cNvSpPr>
              <p:nvPr/>
            </p:nvSpPr>
            <p:spPr bwMode="auto">
              <a:xfrm>
                <a:off x="3259"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0" name="Rectangle 189"/>
              <p:cNvSpPr>
                <a:spLocks noChangeArrowheads="1"/>
              </p:cNvSpPr>
              <p:nvPr/>
            </p:nvSpPr>
            <p:spPr bwMode="auto">
              <a:xfrm>
                <a:off x="3308"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1" name="Rectangle 190"/>
              <p:cNvSpPr>
                <a:spLocks noChangeArrowheads="1"/>
              </p:cNvSpPr>
              <p:nvPr/>
            </p:nvSpPr>
            <p:spPr bwMode="auto">
              <a:xfrm>
                <a:off x="3357"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2" name="Rectangle 191"/>
              <p:cNvSpPr>
                <a:spLocks noChangeArrowheads="1"/>
              </p:cNvSpPr>
              <p:nvPr/>
            </p:nvSpPr>
            <p:spPr bwMode="auto">
              <a:xfrm>
                <a:off x="1260" y="236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192"/>
              <p:cNvSpPr>
                <a:spLocks noChangeArrowheads="1"/>
              </p:cNvSpPr>
              <p:nvPr/>
            </p:nvSpPr>
            <p:spPr bwMode="auto">
              <a:xfrm>
                <a:off x="1264" y="2369"/>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193"/>
              <p:cNvSpPr>
                <a:spLocks noChangeArrowheads="1"/>
              </p:cNvSpPr>
              <p:nvPr/>
            </p:nvSpPr>
            <p:spPr bwMode="auto">
              <a:xfrm>
                <a:off x="2095" y="236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194"/>
              <p:cNvSpPr>
                <a:spLocks noChangeArrowheads="1"/>
              </p:cNvSpPr>
              <p:nvPr/>
            </p:nvSpPr>
            <p:spPr bwMode="auto">
              <a:xfrm>
                <a:off x="2099" y="2369"/>
                <a:ext cx="9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195"/>
              <p:cNvSpPr>
                <a:spLocks noChangeArrowheads="1"/>
              </p:cNvSpPr>
              <p:nvPr/>
            </p:nvSpPr>
            <p:spPr bwMode="auto">
              <a:xfrm>
                <a:off x="3067" y="236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196"/>
              <p:cNvSpPr>
                <a:spLocks noChangeArrowheads="1"/>
              </p:cNvSpPr>
              <p:nvPr/>
            </p:nvSpPr>
            <p:spPr bwMode="auto">
              <a:xfrm>
                <a:off x="3071" y="2369"/>
                <a:ext cx="64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197"/>
              <p:cNvSpPr>
                <a:spLocks noChangeArrowheads="1"/>
              </p:cNvSpPr>
              <p:nvPr/>
            </p:nvSpPr>
            <p:spPr bwMode="auto">
              <a:xfrm>
                <a:off x="3715" y="236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198"/>
              <p:cNvSpPr>
                <a:spLocks noChangeArrowheads="1"/>
              </p:cNvSpPr>
              <p:nvPr/>
            </p:nvSpPr>
            <p:spPr bwMode="auto">
              <a:xfrm>
                <a:off x="1260" y="2373"/>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199"/>
              <p:cNvSpPr>
                <a:spLocks noChangeArrowheads="1"/>
              </p:cNvSpPr>
              <p:nvPr/>
            </p:nvSpPr>
            <p:spPr bwMode="auto">
              <a:xfrm>
                <a:off x="2095" y="2373"/>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200"/>
              <p:cNvSpPr>
                <a:spLocks noChangeArrowheads="1"/>
              </p:cNvSpPr>
              <p:nvPr/>
            </p:nvSpPr>
            <p:spPr bwMode="auto">
              <a:xfrm>
                <a:off x="3067" y="2373"/>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201"/>
              <p:cNvSpPr>
                <a:spLocks noChangeArrowheads="1"/>
              </p:cNvSpPr>
              <p:nvPr/>
            </p:nvSpPr>
            <p:spPr bwMode="auto">
              <a:xfrm>
                <a:off x="3715" y="2373"/>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202"/>
              <p:cNvSpPr>
                <a:spLocks noChangeArrowheads="1"/>
              </p:cNvSpPr>
              <p:nvPr/>
            </p:nvSpPr>
            <p:spPr bwMode="auto">
              <a:xfrm>
                <a:off x="1305" y="2496"/>
                <a:ext cx="5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Wastewater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4" name="Rectangle 203"/>
              <p:cNvSpPr>
                <a:spLocks noChangeArrowheads="1"/>
              </p:cNvSpPr>
              <p:nvPr/>
            </p:nvSpPr>
            <p:spPr bwMode="auto">
              <a:xfrm>
                <a:off x="1769"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5" name="Rectangle 204"/>
              <p:cNvSpPr>
                <a:spLocks noChangeArrowheads="1"/>
              </p:cNvSpPr>
              <p:nvPr/>
            </p:nvSpPr>
            <p:spPr bwMode="auto">
              <a:xfrm>
                <a:off x="2140"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 name="Rectangle 205"/>
              <p:cNvSpPr>
                <a:spLocks noChangeArrowheads="1"/>
              </p:cNvSpPr>
              <p:nvPr/>
            </p:nvSpPr>
            <p:spPr bwMode="auto">
              <a:xfrm>
                <a:off x="2189"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0" name="Rectangle 207"/>
            <p:cNvSpPr>
              <a:spLocks noChangeArrowheads="1"/>
            </p:cNvSpPr>
            <p:nvPr/>
          </p:nvSpPr>
          <p:spPr bwMode="auto">
            <a:xfrm>
              <a:off x="2238"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208"/>
            <p:cNvSpPr>
              <a:spLocks noChangeArrowheads="1"/>
            </p:cNvSpPr>
            <p:nvPr/>
          </p:nvSpPr>
          <p:spPr bwMode="auto">
            <a:xfrm>
              <a:off x="2287"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209"/>
            <p:cNvSpPr>
              <a:spLocks noChangeArrowheads="1"/>
            </p:cNvSpPr>
            <p:nvPr/>
          </p:nvSpPr>
          <p:spPr bwMode="auto">
            <a:xfrm>
              <a:off x="2336"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210"/>
            <p:cNvSpPr>
              <a:spLocks noChangeArrowheads="1"/>
            </p:cNvSpPr>
            <p:nvPr/>
          </p:nvSpPr>
          <p:spPr bwMode="auto">
            <a:xfrm>
              <a:off x="2385"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211"/>
            <p:cNvSpPr>
              <a:spLocks noChangeArrowheads="1"/>
            </p:cNvSpPr>
            <p:nvPr/>
          </p:nvSpPr>
          <p:spPr bwMode="auto">
            <a:xfrm>
              <a:off x="3112"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212"/>
            <p:cNvSpPr>
              <a:spLocks noChangeArrowheads="1"/>
            </p:cNvSpPr>
            <p:nvPr/>
          </p:nvSpPr>
          <p:spPr bwMode="auto">
            <a:xfrm>
              <a:off x="3161"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213"/>
            <p:cNvSpPr>
              <a:spLocks noChangeArrowheads="1"/>
            </p:cNvSpPr>
            <p:nvPr/>
          </p:nvSpPr>
          <p:spPr bwMode="auto">
            <a:xfrm>
              <a:off x="3210"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214"/>
            <p:cNvSpPr>
              <a:spLocks noChangeArrowheads="1"/>
            </p:cNvSpPr>
            <p:nvPr/>
          </p:nvSpPr>
          <p:spPr bwMode="auto">
            <a:xfrm>
              <a:off x="3259"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215"/>
            <p:cNvSpPr>
              <a:spLocks noChangeArrowheads="1"/>
            </p:cNvSpPr>
            <p:nvPr/>
          </p:nvSpPr>
          <p:spPr bwMode="auto">
            <a:xfrm>
              <a:off x="3308"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216"/>
            <p:cNvSpPr>
              <a:spLocks noChangeArrowheads="1"/>
            </p:cNvSpPr>
            <p:nvPr/>
          </p:nvSpPr>
          <p:spPr bwMode="auto">
            <a:xfrm>
              <a:off x="3357"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217"/>
            <p:cNvSpPr>
              <a:spLocks noChangeArrowheads="1"/>
            </p:cNvSpPr>
            <p:nvPr/>
          </p:nvSpPr>
          <p:spPr bwMode="auto">
            <a:xfrm>
              <a:off x="1260" y="248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8"/>
            <p:cNvSpPr>
              <a:spLocks noChangeArrowheads="1"/>
            </p:cNvSpPr>
            <p:nvPr/>
          </p:nvSpPr>
          <p:spPr bwMode="auto">
            <a:xfrm>
              <a:off x="1264" y="2488"/>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9"/>
            <p:cNvSpPr>
              <a:spLocks noChangeArrowheads="1"/>
            </p:cNvSpPr>
            <p:nvPr/>
          </p:nvSpPr>
          <p:spPr bwMode="auto">
            <a:xfrm>
              <a:off x="2095" y="248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0"/>
            <p:cNvSpPr>
              <a:spLocks noChangeArrowheads="1"/>
            </p:cNvSpPr>
            <p:nvPr/>
          </p:nvSpPr>
          <p:spPr bwMode="auto">
            <a:xfrm>
              <a:off x="2099" y="2488"/>
              <a:ext cx="9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1"/>
            <p:cNvSpPr>
              <a:spLocks noChangeArrowheads="1"/>
            </p:cNvSpPr>
            <p:nvPr/>
          </p:nvSpPr>
          <p:spPr bwMode="auto">
            <a:xfrm>
              <a:off x="3067" y="248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22"/>
            <p:cNvSpPr>
              <a:spLocks noChangeArrowheads="1"/>
            </p:cNvSpPr>
            <p:nvPr/>
          </p:nvSpPr>
          <p:spPr bwMode="auto">
            <a:xfrm>
              <a:off x="3071" y="2488"/>
              <a:ext cx="64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23"/>
            <p:cNvSpPr>
              <a:spLocks noChangeArrowheads="1"/>
            </p:cNvSpPr>
            <p:nvPr/>
          </p:nvSpPr>
          <p:spPr bwMode="auto">
            <a:xfrm>
              <a:off x="3715" y="248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24"/>
            <p:cNvSpPr>
              <a:spLocks noChangeArrowheads="1"/>
            </p:cNvSpPr>
            <p:nvPr/>
          </p:nvSpPr>
          <p:spPr bwMode="auto">
            <a:xfrm>
              <a:off x="1260" y="2492"/>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25"/>
            <p:cNvSpPr>
              <a:spLocks noChangeArrowheads="1"/>
            </p:cNvSpPr>
            <p:nvPr/>
          </p:nvSpPr>
          <p:spPr bwMode="auto">
            <a:xfrm>
              <a:off x="1260"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26"/>
            <p:cNvSpPr>
              <a:spLocks noChangeArrowheads="1"/>
            </p:cNvSpPr>
            <p:nvPr/>
          </p:nvSpPr>
          <p:spPr bwMode="auto">
            <a:xfrm>
              <a:off x="1260"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27"/>
            <p:cNvSpPr>
              <a:spLocks noChangeArrowheads="1"/>
            </p:cNvSpPr>
            <p:nvPr/>
          </p:nvSpPr>
          <p:spPr bwMode="auto">
            <a:xfrm>
              <a:off x="1264" y="2608"/>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28"/>
            <p:cNvSpPr>
              <a:spLocks noChangeArrowheads="1"/>
            </p:cNvSpPr>
            <p:nvPr/>
          </p:nvSpPr>
          <p:spPr bwMode="auto">
            <a:xfrm>
              <a:off x="2095" y="2492"/>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29"/>
            <p:cNvSpPr>
              <a:spLocks noChangeArrowheads="1"/>
            </p:cNvSpPr>
            <p:nvPr/>
          </p:nvSpPr>
          <p:spPr bwMode="auto">
            <a:xfrm>
              <a:off x="2095"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30"/>
            <p:cNvSpPr>
              <a:spLocks noChangeArrowheads="1"/>
            </p:cNvSpPr>
            <p:nvPr/>
          </p:nvSpPr>
          <p:spPr bwMode="auto">
            <a:xfrm>
              <a:off x="2099" y="2608"/>
              <a:ext cx="9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31"/>
            <p:cNvSpPr>
              <a:spLocks noChangeArrowheads="1"/>
            </p:cNvSpPr>
            <p:nvPr/>
          </p:nvSpPr>
          <p:spPr bwMode="auto">
            <a:xfrm>
              <a:off x="3067" y="2492"/>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32"/>
            <p:cNvSpPr>
              <a:spLocks noChangeArrowheads="1"/>
            </p:cNvSpPr>
            <p:nvPr/>
          </p:nvSpPr>
          <p:spPr bwMode="auto">
            <a:xfrm>
              <a:off x="3067"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33"/>
            <p:cNvSpPr>
              <a:spLocks noChangeArrowheads="1"/>
            </p:cNvSpPr>
            <p:nvPr/>
          </p:nvSpPr>
          <p:spPr bwMode="auto">
            <a:xfrm>
              <a:off x="3071" y="2608"/>
              <a:ext cx="64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234"/>
            <p:cNvSpPr>
              <a:spLocks noChangeArrowheads="1"/>
            </p:cNvSpPr>
            <p:nvPr/>
          </p:nvSpPr>
          <p:spPr bwMode="auto">
            <a:xfrm>
              <a:off x="3715" y="2492"/>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235"/>
            <p:cNvSpPr>
              <a:spLocks noChangeArrowheads="1"/>
            </p:cNvSpPr>
            <p:nvPr/>
          </p:nvSpPr>
          <p:spPr bwMode="auto">
            <a:xfrm>
              <a:off x="3715"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236"/>
            <p:cNvSpPr>
              <a:spLocks noChangeArrowheads="1"/>
            </p:cNvSpPr>
            <p:nvPr/>
          </p:nvSpPr>
          <p:spPr bwMode="auto">
            <a:xfrm>
              <a:off x="3715"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37"/>
            <p:cNvSpPr>
              <a:spLocks noChangeArrowheads="1"/>
            </p:cNvSpPr>
            <p:nvPr/>
          </p:nvSpPr>
          <p:spPr bwMode="auto">
            <a:xfrm>
              <a:off x="1070" y="261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238"/>
            <p:cNvSpPr>
              <a:spLocks noChangeArrowheads="1"/>
            </p:cNvSpPr>
            <p:nvPr/>
          </p:nvSpPr>
          <p:spPr bwMode="auto">
            <a:xfrm>
              <a:off x="1070" y="27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239"/>
            <p:cNvSpPr>
              <a:spLocks noChangeArrowheads="1"/>
            </p:cNvSpPr>
            <p:nvPr/>
          </p:nvSpPr>
          <p:spPr bwMode="auto">
            <a:xfrm>
              <a:off x="745" y="28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 name="Rectangle 240"/>
            <p:cNvSpPr>
              <a:spLocks noChangeArrowheads="1"/>
            </p:cNvSpPr>
            <p:nvPr/>
          </p:nvSpPr>
          <p:spPr bwMode="auto">
            <a:xfrm>
              <a:off x="782" y="2918"/>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Rectangle 241"/>
            <p:cNvSpPr>
              <a:spLocks noChangeArrowheads="1"/>
            </p:cNvSpPr>
            <p:nvPr/>
          </p:nvSpPr>
          <p:spPr bwMode="auto">
            <a:xfrm>
              <a:off x="889" y="29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 name="Rectangle 242"/>
            <p:cNvSpPr>
              <a:spLocks noChangeArrowheads="1"/>
            </p:cNvSpPr>
            <p:nvPr/>
          </p:nvSpPr>
          <p:spPr bwMode="auto">
            <a:xfrm>
              <a:off x="1070" y="2918"/>
              <a:ext cx="32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Describe procedures for collecting monthly customer bills (include procedures for c</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Rectangle 243"/>
            <p:cNvSpPr>
              <a:spLocks noChangeArrowheads="1"/>
            </p:cNvSpPr>
            <p:nvPr/>
          </p:nvSpPr>
          <p:spPr bwMode="auto">
            <a:xfrm>
              <a:off x="4289" y="2918"/>
              <a:ext cx="5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ollection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244"/>
            <p:cNvSpPr>
              <a:spLocks noChangeArrowheads="1"/>
            </p:cNvSpPr>
            <p:nvPr/>
          </p:nvSpPr>
          <p:spPr bwMode="auto">
            <a:xfrm>
              <a:off x="1070" y="3019"/>
              <a:ext cx="85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delinquent accounts)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Rectangle 245"/>
            <p:cNvSpPr>
              <a:spLocks noChangeArrowheads="1"/>
            </p:cNvSpPr>
            <p:nvPr/>
          </p:nvSpPr>
          <p:spPr bwMode="auto">
            <a:xfrm>
              <a:off x="1882" y="301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246"/>
            <p:cNvSpPr>
              <a:spLocks noChangeArrowheads="1"/>
            </p:cNvSpPr>
            <p:nvPr/>
          </p:nvSpPr>
          <p:spPr bwMode="auto">
            <a:xfrm>
              <a:off x="1070"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Rectangle 247"/>
            <p:cNvSpPr>
              <a:spLocks noChangeArrowheads="1"/>
            </p:cNvSpPr>
            <p:nvPr/>
          </p:nvSpPr>
          <p:spPr bwMode="auto">
            <a:xfrm>
              <a:off x="1119"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Rectangle 248"/>
            <p:cNvSpPr>
              <a:spLocks noChangeArrowheads="1"/>
            </p:cNvSpPr>
            <p:nvPr/>
          </p:nvSpPr>
          <p:spPr bwMode="auto">
            <a:xfrm>
              <a:off x="1168"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249"/>
            <p:cNvSpPr>
              <a:spLocks noChangeArrowheads="1"/>
            </p:cNvSpPr>
            <p:nvPr/>
          </p:nvSpPr>
          <p:spPr bwMode="auto">
            <a:xfrm>
              <a:off x="1216"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Rectangle 250"/>
            <p:cNvSpPr>
              <a:spLocks noChangeArrowheads="1"/>
            </p:cNvSpPr>
            <p:nvPr/>
          </p:nvSpPr>
          <p:spPr bwMode="auto">
            <a:xfrm>
              <a:off x="1265"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Rectangle 251"/>
            <p:cNvSpPr>
              <a:spLocks noChangeArrowheads="1"/>
            </p:cNvSpPr>
            <p:nvPr/>
          </p:nvSpPr>
          <p:spPr bwMode="auto">
            <a:xfrm>
              <a:off x="1314"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252"/>
            <p:cNvSpPr>
              <a:spLocks noChangeArrowheads="1"/>
            </p:cNvSpPr>
            <p:nvPr/>
          </p:nvSpPr>
          <p:spPr bwMode="auto">
            <a:xfrm>
              <a:off x="1070" y="3209"/>
              <a:ext cx="24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253"/>
            <p:cNvSpPr>
              <a:spLocks noChangeArrowheads="1"/>
            </p:cNvSpPr>
            <p:nvPr/>
          </p:nvSpPr>
          <p:spPr bwMode="auto">
            <a:xfrm>
              <a:off x="1070" y="32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2" name="TextBox 1"/>
          <p:cNvSpPr txBox="1"/>
          <p:nvPr/>
        </p:nvSpPr>
        <p:spPr>
          <a:xfrm>
            <a:off x="1182209" y="5410200"/>
            <a:ext cx="6742591"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Information for questions </a:t>
            </a:r>
            <a:r>
              <a:rPr lang="en-US" sz="1400" b="1" dirty="0" smtClean="0"/>
              <a:t>B3-B5 </a:t>
            </a:r>
            <a:r>
              <a:rPr lang="en-US" sz="1400" dirty="0" smtClean="0"/>
              <a:t> are commonly  supplied from the Utilities division.   </a:t>
            </a:r>
          </a:p>
          <a:p>
            <a:r>
              <a:rPr lang="en-US" sz="1400" dirty="0" smtClean="0"/>
              <a:t>If needed please use an additional page to describe monthly collections. </a:t>
            </a:r>
            <a:r>
              <a:rPr lang="en-US" sz="1400" b="1" dirty="0" smtClean="0"/>
              <a:t> </a:t>
            </a:r>
            <a:endParaRPr lang="en-US" sz="1400" b="1"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0450" y="3752850"/>
            <a:ext cx="488950" cy="488950"/>
          </a:xfrm>
          <a:prstGeom prst="rect">
            <a:avLst/>
          </a:prstGeom>
        </p:spPr>
      </p:pic>
      <p:sp>
        <p:nvSpPr>
          <p:cNvPr id="6" name="Action Button: Back or Previous 5">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0" name="Action Button: Forward or Next 259">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4095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14</a:t>
            </a:fld>
            <a:endParaRPr lang="en-US">
              <a:solidFill>
                <a:prstClr val="black">
                  <a:tint val="75000"/>
                </a:prstClr>
              </a:solidFill>
            </a:endParaRPr>
          </a:p>
        </p:txBody>
      </p:sp>
      <p:sp>
        <p:nvSpPr>
          <p:cNvPr id="3"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sp>
        <p:nvSpPr>
          <p:cNvPr id="5" name="TextBox 4"/>
          <p:cNvSpPr txBox="1"/>
          <p:nvPr/>
        </p:nvSpPr>
        <p:spPr>
          <a:xfrm>
            <a:off x="4361234" y="1229836"/>
            <a:ext cx="352680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Audit information is made available through the applicant’s CPA. </a:t>
            </a:r>
            <a:endParaRPr lang="en-US" sz="1400" dirty="0"/>
          </a:p>
        </p:txBody>
      </p:sp>
      <p:grpSp>
        <p:nvGrpSpPr>
          <p:cNvPr id="6" name="Group 5"/>
          <p:cNvGrpSpPr>
            <a:grpSpLocks noChangeAspect="1"/>
          </p:cNvGrpSpPr>
          <p:nvPr/>
        </p:nvGrpSpPr>
        <p:grpSpPr bwMode="auto">
          <a:xfrm>
            <a:off x="1136650" y="1968500"/>
            <a:ext cx="6870700" cy="2952750"/>
            <a:chOff x="716" y="1240"/>
            <a:chExt cx="4328" cy="1860"/>
          </a:xfrm>
        </p:grpSpPr>
        <p:sp>
          <p:nvSpPr>
            <p:cNvPr id="7" name="AutoShape 4"/>
            <p:cNvSpPr>
              <a:spLocks noChangeAspect="1" noChangeArrowheads="1" noTextEdit="1"/>
            </p:cNvSpPr>
            <p:nvPr/>
          </p:nvSpPr>
          <p:spPr bwMode="auto">
            <a:xfrm>
              <a:off x="716" y="1240"/>
              <a:ext cx="4328" cy="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p:cNvSpPr>
              <a:spLocks noChangeArrowheads="1"/>
            </p:cNvSpPr>
            <p:nvPr/>
          </p:nvSpPr>
          <p:spPr bwMode="auto">
            <a:xfrm>
              <a:off x="1040" y="124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7"/>
            <p:cNvSpPr>
              <a:spLocks noChangeArrowheads="1"/>
            </p:cNvSpPr>
            <p:nvPr/>
          </p:nvSpPr>
          <p:spPr bwMode="auto">
            <a:xfrm>
              <a:off x="752" y="1342"/>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a:off x="860"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1040" y="1339"/>
              <a:ext cx="31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1313"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1338" y="1339"/>
              <a:ext cx="23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ONE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2"/>
            <p:cNvSpPr>
              <a:spLocks noChangeArrowheads="1"/>
            </p:cNvSpPr>
            <p:nvPr/>
          </p:nvSpPr>
          <p:spPr bwMode="auto">
            <a:xfrm>
              <a:off x="1529"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3"/>
            <p:cNvSpPr>
              <a:spLocks noChangeArrowheads="1"/>
            </p:cNvSpPr>
            <p:nvPr/>
          </p:nvSpPr>
          <p:spPr bwMode="auto">
            <a:xfrm>
              <a:off x="1554" y="1342"/>
              <a:ext cx="9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copy of an annual audit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4"/>
            <p:cNvSpPr>
              <a:spLocks noChangeArrowheads="1"/>
            </p:cNvSpPr>
            <p:nvPr/>
          </p:nvSpPr>
          <p:spPr bwMode="auto">
            <a:xfrm>
              <a:off x="2464"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5"/>
            <p:cNvSpPr>
              <a:spLocks noChangeArrowheads="1"/>
            </p:cNvSpPr>
            <p:nvPr/>
          </p:nvSpPr>
          <p:spPr bwMode="auto">
            <a:xfrm>
              <a:off x="2489" y="1342"/>
              <a:ext cx="9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of financial statements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6"/>
            <p:cNvSpPr>
              <a:spLocks noChangeArrowheads="1"/>
            </p:cNvSpPr>
            <p:nvPr/>
          </p:nvSpPr>
          <p:spPr bwMode="auto">
            <a:xfrm>
              <a:off x="3364"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7"/>
            <p:cNvSpPr>
              <a:spLocks noChangeArrowheads="1"/>
            </p:cNvSpPr>
            <p:nvPr/>
          </p:nvSpPr>
          <p:spPr bwMode="auto">
            <a:xfrm>
              <a:off x="3388"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8"/>
            <p:cNvSpPr>
              <a:spLocks noChangeArrowheads="1"/>
            </p:cNvSpPr>
            <p:nvPr/>
          </p:nvSpPr>
          <p:spPr bwMode="auto">
            <a:xfrm>
              <a:off x="3413" y="1342"/>
              <a:ext cx="129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including the management letter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19"/>
            <p:cNvSpPr>
              <a:spLocks noChangeArrowheads="1"/>
            </p:cNvSpPr>
            <p:nvPr/>
          </p:nvSpPr>
          <p:spPr bwMode="auto">
            <a:xfrm>
              <a:off x="4665"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0"/>
            <p:cNvSpPr>
              <a:spLocks noChangeArrowheads="1"/>
            </p:cNvSpPr>
            <p:nvPr/>
          </p:nvSpPr>
          <p:spPr bwMode="auto">
            <a:xfrm>
              <a:off x="4690"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1"/>
            <p:cNvSpPr>
              <a:spLocks noChangeArrowheads="1"/>
            </p:cNvSpPr>
            <p:nvPr/>
          </p:nvSpPr>
          <p:spPr bwMode="auto">
            <a:xfrm>
              <a:off x="1040" y="1445"/>
              <a:ext cx="111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for the preceding fiscal year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22"/>
            <p:cNvSpPr>
              <a:spLocks noChangeArrowheads="1"/>
            </p:cNvSpPr>
            <p:nvPr/>
          </p:nvSpPr>
          <p:spPr bwMode="auto">
            <a:xfrm>
              <a:off x="2122" y="1445"/>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2171" y="144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4"/>
            <p:cNvSpPr>
              <a:spLocks noChangeArrowheads="1"/>
            </p:cNvSpPr>
            <p:nvPr/>
          </p:nvSpPr>
          <p:spPr bwMode="auto">
            <a:xfrm>
              <a:off x="2196" y="1445"/>
              <a:ext cx="251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prepared by a certified public accountant or firm of accountants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5"/>
            <p:cNvSpPr>
              <a:spLocks noChangeArrowheads="1"/>
            </p:cNvSpPr>
            <p:nvPr/>
          </p:nvSpPr>
          <p:spPr bwMode="auto">
            <a:xfrm>
              <a:off x="1040" y="1546"/>
              <a:ext cx="3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if th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6"/>
            <p:cNvSpPr>
              <a:spLocks noChangeArrowheads="1"/>
            </p:cNvSpPr>
            <p:nvPr/>
          </p:nvSpPr>
          <p:spPr bwMode="auto">
            <a:xfrm>
              <a:off x="1379" y="1546"/>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7"/>
            <p:cNvSpPr>
              <a:spLocks noChangeArrowheads="1"/>
            </p:cNvSpPr>
            <p:nvPr/>
          </p:nvSpPr>
          <p:spPr bwMode="auto">
            <a:xfrm>
              <a:off x="1452" y="1546"/>
              <a:ext cx="130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last annual audit was more than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2719" y="1546"/>
              <a:ext cx="4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6 months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3081" y="154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30"/>
            <p:cNvSpPr>
              <a:spLocks noChangeArrowheads="1"/>
            </p:cNvSpPr>
            <p:nvPr/>
          </p:nvSpPr>
          <p:spPr bwMode="auto">
            <a:xfrm>
              <a:off x="3106" y="1546"/>
              <a:ext cx="18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ago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31"/>
            <p:cNvSpPr>
              <a:spLocks noChangeArrowheads="1"/>
            </p:cNvSpPr>
            <p:nvPr/>
          </p:nvSpPr>
          <p:spPr bwMode="auto">
            <a:xfrm>
              <a:off x="3252" y="1546"/>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 name="Rectangle 32"/>
            <p:cNvSpPr>
              <a:spLocks noChangeArrowheads="1"/>
            </p:cNvSpPr>
            <p:nvPr/>
          </p:nvSpPr>
          <p:spPr bwMode="auto">
            <a:xfrm>
              <a:off x="3301" y="1546"/>
              <a:ext cx="25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5" name="Rectangle 33"/>
            <p:cNvSpPr>
              <a:spLocks noChangeArrowheads="1"/>
            </p:cNvSpPr>
            <p:nvPr/>
          </p:nvSpPr>
          <p:spPr bwMode="auto">
            <a:xfrm>
              <a:off x="3522" y="1546"/>
              <a:ext cx="9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 interim financial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 name="Rectangle 34"/>
            <p:cNvSpPr>
              <a:spLocks noChangeArrowheads="1"/>
            </p:cNvSpPr>
            <p:nvPr/>
          </p:nvSpPr>
          <p:spPr bwMode="auto">
            <a:xfrm>
              <a:off x="1040" y="1648"/>
              <a:ext cx="49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information.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Rectangle 35"/>
            <p:cNvSpPr>
              <a:spLocks noChangeArrowheads="1"/>
            </p:cNvSpPr>
            <p:nvPr/>
          </p:nvSpPr>
          <p:spPr bwMode="auto">
            <a:xfrm>
              <a:off x="1500" y="16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 name="Rectangle 36"/>
            <p:cNvSpPr>
              <a:spLocks noChangeArrowheads="1"/>
            </p:cNvSpPr>
            <p:nvPr/>
          </p:nvSpPr>
          <p:spPr bwMode="auto">
            <a:xfrm>
              <a:off x="2050" y="1745"/>
              <a:ext cx="60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 attached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Rectangle 37"/>
            <p:cNvSpPr>
              <a:spLocks noChangeArrowheads="1"/>
            </p:cNvSpPr>
            <p:nvPr/>
          </p:nvSpPr>
          <p:spPr bwMode="auto">
            <a:xfrm>
              <a:off x="2618" y="1748"/>
              <a:ext cx="2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 name="Rectangle 38"/>
            <p:cNvSpPr>
              <a:spLocks noChangeArrowheads="1"/>
            </p:cNvSpPr>
            <p:nvPr/>
          </p:nvSpPr>
          <p:spPr bwMode="auto">
            <a:xfrm>
              <a:off x="2863" y="1748"/>
              <a:ext cx="2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39"/>
            <p:cNvSpPr>
              <a:spLocks noChangeArrowheads="1"/>
            </p:cNvSpPr>
            <p:nvPr/>
          </p:nvSpPr>
          <p:spPr bwMode="auto">
            <a:xfrm>
              <a:off x="3039" y="17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40"/>
            <p:cNvSpPr>
              <a:spLocks noChangeArrowheads="1"/>
            </p:cNvSpPr>
            <p:nvPr/>
          </p:nvSpPr>
          <p:spPr bwMode="auto">
            <a:xfrm>
              <a:off x="3072" y="1754"/>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Rectangle 41"/>
            <p:cNvSpPr>
              <a:spLocks noChangeArrowheads="1"/>
            </p:cNvSpPr>
            <p:nvPr/>
          </p:nvSpPr>
          <p:spPr bwMode="auto">
            <a:xfrm>
              <a:off x="3164" y="17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 name="Rectangle 42"/>
            <p:cNvSpPr>
              <a:spLocks noChangeArrowheads="1"/>
            </p:cNvSpPr>
            <p:nvPr/>
          </p:nvSpPr>
          <p:spPr bwMode="auto">
            <a:xfrm>
              <a:off x="3202" y="17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43"/>
            <p:cNvSpPr>
              <a:spLocks noChangeArrowheads="1"/>
            </p:cNvSpPr>
            <p:nvPr/>
          </p:nvSpPr>
          <p:spPr bwMode="auto">
            <a:xfrm>
              <a:off x="3490" y="1748"/>
              <a:ext cx="1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Rectangle 44"/>
            <p:cNvSpPr>
              <a:spLocks noChangeArrowheads="1"/>
            </p:cNvSpPr>
            <p:nvPr/>
          </p:nvSpPr>
          <p:spPr bwMode="auto">
            <a:xfrm>
              <a:off x="3627" y="17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45"/>
            <p:cNvSpPr>
              <a:spLocks noChangeArrowheads="1"/>
            </p:cNvSpPr>
            <p:nvPr/>
          </p:nvSpPr>
          <p:spPr bwMode="auto">
            <a:xfrm>
              <a:off x="3660" y="1754"/>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46"/>
            <p:cNvSpPr>
              <a:spLocks noChangeArrowheads="1"/>
            </p:cNvSpPr>
            <p:nvPr/>
          </p:nvSpPr>
          <p:spPr bwMode="auto">
            <a:xfrm>
              <a:off x="3752" y="17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47"/>
            <p:cNvSpPr>
              <a:spLocks noChangeArrowheads="1"/>
            </p:cNvSpPr>
            <p:nvPr/>
          </p:nvSpPr>
          <p:spPr bwMode="auto">
            <a:xfrm>
              <a:off x="716" y="184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Rectangle 48"/>
            <p:cNvSpPr>
              <a:spLocks noChangeArrowheads="1"/>
            </p:cNvSpPr>
            <p:nvPr/>
          </p:nvSpPr>
          <p:spPr bwMode="auto">
            <a:xfrm>
              <a:off x="752" y="1951"/>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 name="Rectangle 49"/>
            <p:cNvSpPr>
              <a:spLocks noChangeArrowheads="1"/>
            </p:cNvSpPr>
            <p:nvPr/>
          </p:nvSpPr>
          <p:spPr bwMode="auto">
            <a:xfrm>
              <a:off x="860" y="195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50"/>
            <p:cNvSpPr>
              <a:spLocks noChangeArrowheads="1"/>
            </p:cNvSpPr>
            <p:nvPr/>
          </p:nvSpPr>
          <p:spPr bwMode="auto">
            <a:xfrm>
              <a:off x="1040" y="195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Rectangle 51"/>
            <p:cNvSpPr>
              <a:spLocks noChangeArrowheads="1"/>
            </p:cNvSpPr>
            <p:nvPr/>
          </p:nvSpPr>
          <p:spPr bwMode="auto">
            <a:xfrm>
              <a:off x="1064" y="1951"/>
              <a:ext cx="179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 financial assistance is in the form of a loan,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Rectangle 52"/>
            <p:cNvSpPr>
              <a:spLocks noChangeArrowheads="1"/>
            </p:cNvSpPr>
            <p:nvPr/>
          </p:nvSpPr>
          <p:spPr bwMode="auto">
            <a:xfrm>
              <a:off x="2817" y="1951"/>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53"/>
            <p:cNvSpPr>
              <a:spLocks noChangeArrowheads="1"/>
            </p:cNvSpPr>
            <p:nvPr/>
          </p:nvSpPr>
          <p:spPr bwMode="auto">
            <a:xfrm>
              <a:off x="2866" y="1951"/>
              <a:ext cx="7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ll bonds are book</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Rectangle 54"/>
            <p:cNvSpPr>
              <a:spLocks noChangeArrowheads="1"/>
            </p:cNvSpPr>
            <p:nvPr/>
          </p:nvSpPr>
          <p:spPr bwMode="auto">
            <a:xfrm>
              <a:off x="3536" y="1951"/>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7" name="Rectangle 55"/>
            <p:cNvSpPr>
              <a:spLocks noChangeArrowheads="1"/>
            </p:cNvSpPr>
            <p:nvPr/>
          </p:nvSpPr>
          <p:spPr bwMode="auto">
            <a:xfrm>
              <a:off x="3566" y="1951"/>
              <a:ext cx="41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entry only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8" name="Rectangle 56"/>
            <p:cNvSpPr>
              <a:spLocks noChangeArrowheads="1"/>
            </p:cNvSpPr>
            <p:nvPr/>
          </p:nvSpPr>
          <p:spPr bwMode="auto">
            <a:xfrm>
              <a:off x="3946" y="1951"/>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 name="Rectangle 57"/>
            <p:cNvSpPr>
              <a:spLocks noChangeArrowheads="1"/>
            </p:cNvSpPr>
            <p:nvPr/>
          </p:nvSpPr>
          <p:spPr bwMode="auto">
            <a:xfrm>
              <a:off x="3995" y="1951"/>
              <a:ext cx="54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applican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Rectangle 58"/>
            <p:cNvSpPr>
              <a:spLocks noChangeArrowheads="1"/>
            </p:cNvSpPr>
            <p:nvPr/>
          </p:nvSpPr>
          <p:spPr bwMode="auto">
            <a:xfrm>
              <a:off x="4499" y="195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 name="Rectangle 59"/>
            <p:cNvSpPr>
              <a:spLocks noChangeArrowheads="1"/>
            </p:cNvSpPr>
            <p:nvPr/>
          </p:nvSpPr>
          <p:spPr bwMode="auto">
            <a:xfrm>
              <a:off x="4524" y="195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 name="Rectangle 60"/>
            <p:cNvSpPr>
              <a:spLocks noChangeArrowheads="1"/>
            </p:cNvSpPr>
            <p:nvPr/>
          </p:nvSpPr>
          <p:spPr bwMode="auto">
            <a:xfrm>
              <a:off x="1040" y="2052"/>
              <a:ext cx="55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acknowledge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 name="Rectangle 61"/>
            <p:cNvSpPr>
              <a:spLocks noChangeArrowheads="1"/>
            </p:cNvSpPr>
            <p:nvPr/>
          </p:nvSpPr>
          <p:spPr bwMode="auto">
            <a:xfrm>
              <a:off x="1555" y="2052"/>
              <a:ext cx="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4" name="Rectangle 62"/>
            <p:cNvSpPr>
              <a:spLocks noChangeArrowheads="1"/>
            </p:cNvSpPr>
            <p:nvPr/>
          </p:nvSpPr>
          <p:spPr bwMode="auto">
            <a:xfrm>
              <a:off x="1598"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Rectangle 63"/>
            <p:cNvSpPr>
              <a:spLocks noChangeArrowheads="1"/>
            </p:cNvSpPr>
            <p:nvPr/>
          </p:nvSpPr>
          <p:spPr bwMode="auto">
            <a:xfrm>
              <a:off x="1623" y="2052"/>
              <a:ext cx="1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 name="Rectangle 64"/>
            <p:cNvSpPr>
              <a:spLocks noChangeArrowheads="1"/>
            </p:cNvSpPr>
            <p:nvPr/>
          </p:nvSpPr>
          <p:spPr bwMode="auto">
            <a:xfrm>
              <a:off x="1770"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 name="Rectangle 65"/>
            <p:cNvSpPr>
              <a:spLocks noChangeArrowheads="1"/>
            </p:cNvSpPr>
            <p:nvPr/>
          </p:nvSpPr>
          <p:spPr bwMode="auto">
            <a:xfrm>
              <a:off x="1794" y="2052"/>
              <a:ext cx="35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they are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 name="Rectangle 66"/>
            <p:cNvSpPr>
              <a:spLocks noChangeArrowheads="1"/>
            </p:cNvSpPr>
            <p:nvPr/>
          </p:nvSpPr>
          <p:spPr bwMode="auto">
            <a:xfrm>
              <a:off x="2113"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 name="Rectangle 67"/>
            <p:cNvSpPr>
              <a:spLocks noChangeArrowheads="1"/>
            </p:cNvSpPr>
            <p:nvPr/>
          </p:nvSpPr>
          <p:spPr bwMode="auto">
            <a:xfrm>
              <a:off x="2138" y="2052"/>
              <a:ext cx="3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aware of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0" name="Rectangle 68"/>
            <p:cNvSpPr>
              <a:spLocks noChangeArrowheads="1"/>
            </p:cNvSpPr>
            <p:nvPr/>
          </p:nvSpPr>
          <p:spPr bwMode="auto">
            <a:xfrm>
              <a:off x="2475"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Rectangle 69"/>
            <p:cNvSpPr>
              <a:spLocks noChangeArrowheads="1"/>
            </p:cNvSpPr>
            <p:nvPr/>
          </p:nvSpPr>
          <p:spPr bwMode="auto">
            <a:xfrm>
              <a:off x="2499"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2" name="Rectangle 70"/>
            <p:cNvSpPr>
              <a:spLocks noChangeArrowheads="1"/>
            </p:cNvSpPr>
            <p:nvPr/>
          </p:nvSpPr>
          <p:spPr bwMode="auto">
            <a:xfrm>
              <a:off x="2524" y="2052"/>
              <a:ext cx="59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will abide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3" name="Rectangle 71"/>
            <p:cNvSpPr>
              <a:spLocks noChangeArrowheads="1"/>
            </p:cNvSpPr>
            <p:nvPr/>
          </p:nvSpPr>
          <p:spPr bwMode="auto">
            <a:xfrm>
              <a:off x="3081" y="2052"/>
              <a:ext cx="13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4" name="Rectangle 72"/>
            <p:cNvSpPr>
              <a:spLocks noChangeArrowheads="1"/>
            </p:cNvSpPr>
            <p:nvPr/>
          </p:nvSpPr>
          <p:spPr bwMode="auto">
            <a:xfrm>
              <a:off x="3173"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73"/>
            <p:cNvSpPr>
              <a:spLocks noChangeArrowheads="1"/>
            </p:cNvSpPr>
            <p:nvPr/>
          </p:nvSpPr>
          <p:spPr bwMode="auto">
            <a:xfrm>
              <a:off x="3198"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6" name="Rectangle 74"/>
            <p:cNvSpPr>
              <a:spLocks noChangeArrowheads="1"/>
            </p:cNvSpPr>
            <p:nvPr/>
          </p:nvSpPr>
          <p:spPr bwMode="auto">
            <a:xfrm>
              <a:off x="3223" y="2052"/>
              <a:ext cx="1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 name="Rectangle 75"/>
            <p:cNvSpPr>
              <a:spLocks noChangeArrowheads="1"/>
            </p:cNvSpPr>
            <p:nvPr/>
          </p:nvSpPr>
          <p:spPr bwMode="auto">
            <a:xfrm>
              <a:off x="3370" y="2052"/>
              <a:ext cx="11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Depository Trust Company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 name="Rectangle 76"/>
            <p:cNvSpPr>
              <a:spLocks noChangeArrowheads="1"/>
            </p:cNvSpPr>
            <p:nvPr/>
          </p:nvSpPr>
          <p:spPr bwMode="auto">
            <a:xfrm>
              <a:off x="1040" y="2154"/>
              <a:ext cx="93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participant requirement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9" name="Rectangle 77"/>
            <p:cNvSpPr>
              <a:spLocks noChangeArrowheads="1"/>
            </p:cNvSpPr>
            <p:nvPr/>
          </p:nvSpPr>
          <p:spPr bwMode="auto">
            <a:xfrm>
              <a:off x="1941" y="2154"/>
              <a:ext cx="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0" name="Rectangle 78"/>
            <p:cNvSpPr>
              <a:spLocks noChangeArrowheads="1"/>
            </p:cNvSpPr>
            <p:nvPr/>
          </p:nvSpPr>
          <p:spPr bwMode="auto">
            <a:xfrm>
              <a:off x="1985" y="21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 name="Rectangle 79"/>
            <p:cNvSpPr>
              <a:spLocks noChangeArrowheads="1"/>
            </p:cNvSpPr>
            <p:nvPr/>
          </p:nvSpPr>
          <p:spPr bwMode="auto">
            <a:xfrm>
              <a:off x="2009" y="21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 name="Rectangle 80"/>
            <p:cNvSpPr>
              <a:spLocks noChangeArrowheads="1"/>
            </p:cNvSpPr>
            <p:nvPr/>
          </p:nvSpPr>
          <p:spPr bwMode="auto">
            <a:xfrm>
              <a:off x="1757" y="22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 name="Rectangle 81"/>
            <p:cNvSpPr>
              <a:spLocks noChangeArrowheads="1"/>
            </p:cNvSpPr>
            <p:nvPr/>
          </p:nvSpPr>
          <p:spPr bwMode="auto">
            <a:xfrm>
              <a:off x="2045" y="22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Rectangle 82"/>
            <p:cNvSpPr>
              <a:spLocks noChangeArrowheads="1"/>
            </p:cNvSpPr>
            <p:nvPr/>
          </p:nvSpPr>
          <p:spPr bwMode="auto">
            <a:xfrm>
              <a:off x="2333" y="22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Rectangle 83"/>
            <p:cNvSpPr>
              <a:spLocks noChangeArrowheads="1"/>
            </p:cNvSpPr>
            <p:nvPr/>
          </p:nvSpPr>
          <p:spPr bwMode="auto">
            <a:xfrm>
              <a:off x="2621" y="2261"/>
              <a:ext cx="2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 name="Rectangle 84"/>
            <p:cNvSpPr>
              <a:spLocks noChangeArrowheads="1"/>
            </p:cNvSpPr>
            <p:nvPr/>
          </p:nvSpPr>
          <p:spPr bwMode="auto">
            <a:xfrm>
              <a:off x="2867" y="2261"/>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7" name="Rectangle 85"/>
            <p:cNvSpPr>
              <a:spLocks noChangeArrowheads="1"/>
            </p:cNvSpPr>
            <p:nvPr/>
          </p:nvSpPr>
          <p:spPr bwMode="auto">
            <a:xfrm>
              <a:off x="3075" y="2260"/>
              <a:ext cx="93" cy="9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Rectangle 86"/>
            <p:cNvSpPr>
              <a:spLocks noChangeArrowheads="1"/>
            </p:cNvSpPr>
            <p:nvPr/>
          </p:nvSpPr>
          <p:spPr bwMode="auto">
            <a:xfrm>
              <a:off x="3177" y="2268"/>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9" name="Rectangle 87"/>
            <p:cNvSpPr>
              <a:spLocks noChangeArrowheads="1"/>
            </p:cNvSpPr>
            <p:nvPr/>
          </p:nvSpPr>
          <p:spPr bwMode="auto">
            <a:xfrm>
              <a:off x="3197" y="2268"/>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0" name="Rectangle 88"/>
            <p:cNvSpPr>
              <a:spLocks noChangeArrowheads="1"/>
            </p:cNvSpPr>
            <p:nvPr/>
          </p:nvSpPr>
          <p:spPr bwMode="auto">
            <a:xfrm>
              <a:off x="3485" y="2261"/>
              <a:ext cx="1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 name="Rectangle 89"/>
            <p:cNvSpPr>
              <a:spLocks noChangeArrowheads="1"/>
            </p:cNvSpPr>
            <p:nvPr/>
          </p:nvSpPr>
          <p:spPr bwMode="auto">
            <a:xfrm>
              <a:off x="3623" y="22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2" name="Rectangle 90"/>
            <p:cNvSpPr>
              <a:spLocks noChangeArrowheads="1"/>
            </p:cNvSpPr>
            <p:nvPr/>
          </p:nvSpPr>
          <p:spPr bwMode="auto">
            <a:xfrm>
              <a:off x="3655" y="2260"/>
              <a:ext cx="92" cy="9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Rectangle 91"/>
            <p:cNvSpPr>
              <a:spLocks noChangeArrowheads="1"/>
            </p:cNvSpPr>
            <p:nvPr/>
          </p:nvSpPr>
          <p:spPr bwMode="auto">
            <a:xfrm>
              <a:off x="3757" y="2254"/>
              <a:ext cx="69"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4" name="Rectangle 92"/>
            <p:cNvSpPr>
              <a:spLocks noChangeArrowheads="1"/>
            </p:cNvSpPr>
            <p:nvPr/>
          </p:nvSpPr>
          <p:spPr bwMode="auto">
            <a:xfrm>
              <a:off x="752" y="23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5" name="Rectangle 93"/>
            <p:cNvSpPr>
              <a:spLocks noChangeArrowheads="1"/>
            </p:cNvSpPr>
            <p:nvPr/>
          </p:nvSpPr>
          <p:spPr bwMode="auto">
            <a:xfrm>
              <a:off x="752" y="2466"/>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6" name="Rectangle 94"/>
            <p:cNvSpPr>
              <a:spLocks noChangeArrowheads="1"/>
            </p:cNvSpPr>
            <p:nvPr/>
          </p:nvSpPr>
          <p:spPr bwMode="auto">
            <a:xfrm>
              <a:off x="860" y="24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 name="Rectangle 95"/>
            <p:cNvSpPr>
              <a:spLocks noChangeArrowheads="1"/>
            </p:cNvSpPr>
            <p:nvPr/>
          </p:nvSpPr>
          <p:spPr bwMode="auto">
            <a:xfrm>
              <a:off x="1040" y="2466"/>
              <a:ext cx="10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8" name="Rectangle 96"/>
            <p:cNvSpPr>
              <a:spLocks noChangeArrowheads="1"/>
            </p:cNvSpPr>
            <p:nvPr/>
          </p:nvSpPr>
          <p:spPr bwMode="auto">
            <a:xfrm>
              <a:off x="1104" y="2466"/>
              <a:ext cx="255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isclose all issues that may affect the project or the applicant's abi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97"/>
            <p:cNvSpPr>
              <a:spLocks noChangeArrowheads="1"/>
            </p:cNvSpPr>
            <p:nvPr/>
          </p:nvSpPr>
          <p:spPr bwMode="auto">
            <a:xfrm>
              <a:off x="3626" y="2466"/>
              <a:ext cx="47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lity to issue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98"/>
            <p:cNvSpPr>
              <a:spLocks noChangeArrowheads="1"/>
            </p:cNvSpPr>
            <p:nvPr/>
          </p:nvSpPr>
          <p:spPr bwMode="auto">
            <a:xfrm>
              <a:off x="4061" y="24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99"/>
            <p:cNvSpPr>
              <a:spLocks noChangeArrowheads="1"/>
            </p:cNvSpPr>
            <p:nvPr/>
          </p:nvSpPr>
          <p:spPr bwMode="auto">
            <a:xfrm>
              <a:off x="4086" y="2466"/>
              <a:ext cx="75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and/or repay debt.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 name="Rectangle 100"/>
            <p:cNvSpPr>
              <a:spLocks noChangeArrowheads="1"/>
            </p:cNvSpPr>
            <p:nvPr/>
          </p:nvSpPr>
          <p:spPr bwMode="auto">
            <a:xfrm>
              <a:off x="4800" y="24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Rectangle 101"/>
            <p:cNvSpPr>
              <a:spLocks noChangeArrowheads="1"/>
            </p:cNvSpPr>
            <p:nvPr/>
          </p:nvSpPr>
          <p:spPr bwMode="auto">
            <a:xfrm>
              <a:off x="1040"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 name="Rectangle 102"/>
            <p:cNvSpPr>
              <a:spLocks noChangeArrowheads="1"/>
            </p:cNvSpPr>
            <p:nvPr/>
          </p:nvSpPr>
          <p:spPr bwMode="auto">
            <a:xfrm>
              <a:off x="1089"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103"/>
            <p:cNvSpPr>
              <a:spLocks noChangeArrowheads="1"/>
            </p:cNvSpPr>
            <p:nvPr/>
          </p:nvSpPr>
          <p:spPr bwMode="auto">
            <a:xfrm>
              <a:off x="1138"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104"/>
            <p:cNvSpPr>
              <a:spLocks noChangeArrowheads="1"/>
            </p:cNvSpPr>
            <p:nvPr/>
          </p:nvSpPr>
          <p:spPr bwMode="auto">
            <a:xfrm>
              <a:off x="1187"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105"/>
            <p:cNvSpPr>
              <a:spLocks noChangeArrowheads="1"/>
            </p:cNvSpPr>
            <p:nvPr/>
          </p:nvSpPr>
          <p:spPr bwMode="auto">
            <a:xfrm>
              <a:off x="1236"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106"/>
            <p:cNvSpPr>
              <a:spLocks noChangeArrowheads="1"/>
            </p:cNvSpPr>
            <p:nvPr/>
          </p:nvSpPr>
          <p:spPr bwMode="auto">
            <a:xfrm>
              <a:off x="1285"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 name="Rectangle 107"/>
            <p:cNvSpPr>
              <a:spLocks noChangeArrowheads="1"/>
            </p:cNvSpPr>
            <p:nvPr/>
          </p:nvSpPr>
          <p:spPr bwMode="auto">
            <a:xfrm>
              <a:off x="1040" y="2656"/>
              <a:ext cx="24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08"/>
            <p:cNvSpPr>
              <a:spLocks noChangeArrowheads="1"/>
            </p:cNvSpPr>
            <p:nvPr/>
          </p:nvSpPr>
          <p:spPr bwMode="auto">
            <a:xfrm>
              <a:off x="1040" y="26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 name="Rectangle 109"/>
            <p:cNvSpPr>
              <a:spLocks noChangeArrowheads="1"/>
            </p:cNvSpPr>
            <p:nvPr/>
          </p:nvSpPr>
          <p:spPr bwMode="auto">
            <a:xfrm>
              <a:off x="752" y="2777"/>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 name="Rectangle 110"/>
            <p:cNvSpPr>
              <a:spLocks noChangeArrowheads="1"/>
            </p:cNvSpPr>
            <p:nvPr/>
          </p:nvSpPr>
          <p:spPr bwMode="auto">
            <a:xfrm>
              <a:off x="860" y="277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 name="Rectangle 111"/>
            <p:cNvSpPr>
              <a:spLocks noChangeArrowheads="1"/>
            </p:cNvSpPr>
            <p:nvPr/>
          </p:nvSpPr>
          <p:spPr bwMode="auto">
            <a:xfrm>
              <a:off x="1040" y="2777"/>
              <a:ext cx="185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Has the applicant ever defaulted on any debt?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112"/>
            <p:cNvSpPr>
              <a:spLocks noChangeArrowheads="1"/>
            </p:cNvSpPr>
            <p:nvPr/>
          </p:nvSpPr>
          <p:spPr bwMode="auto">
            <a:xfrm>
              <a:off x="2861" y="2777"/>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113"/>
            <p:cNvSpPr>
              <a:spLocks noChangeArrowheads="1"/>
            </p:cNvSpPr>
            <p:nvPr/>
          </p:nvSpPr>
          <p:spPr bwMode="auto">
            <a:xfrm>
              <a:off x="3070" y="2775"/>
              <a:ext cx="92" cy="9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14"/>
            <p:cNvSpPr>
              <a:spLocks noChangeArrowheads="1"/>
            </p:cNvSpPr>
            <p:nvPr/>
          </p:nvSpPr>
          <p:spPr bwMode="auto">
            <a:xfrm>
              <a:off x="3171" y="2784"/>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7" name="Rectangle 115"/>
            <p:cNvSpPr>
              <a:spLocks noChangeArrowheads="1"/>
            </p:cNvSpPr>
            <p:nvPr/>
          </p:nvSpPr>
          <p:spPr bwMode="auto">
            <a:xfrm>
              <a:off x="3308" y="2784"/>
              <a:ext cx="23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8" name="Rectangle 116"/>
            <p:cNvSpPr>
              <a:spLocks noChangeArrowheads="1"/>
            </p:cNvSpPr>
            <p:nvPr/>
          </p:nvSpPr>
          <p:spPr bwMode="auto">
            <a:xfrm>
              <a:off x="3507" y="2777"/>
              <a:ext cx="1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9" name="Rectangle 117"/>
            <p:cNvSpPr>
              <a:spLocks noChangeArrowheads="1"/>
            </p:cNvSpPr>
            <p:nvPr/>
          </p:nvSpPr>
          <p:spPr bwMode="auto">
            <a:xfrm>
              <a:off x="3645" y="277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0" name="Rectangle 118"/>
            <p:cNvSpPr>
              <a:spLocks noChangeArrowheads="1"/>
            </p:cNvSpPr>
            <p:nvPr/>
          </p:nvSpPr>
          <p:spPr bwMode="auto">
            <a:xfrm>
              <a:off x="3678" y="2775"/>
              <a:ext cx="92" cy="9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19"/>
            <p:cNvSpPr>
              <a:spLocks noChangeArrowheads="1"/>
            </p:cNvSpPr>
            <p:nvPr/>
          </p:nvSpPr>
          <p:spPr bwMode="auto">
            <a:xfrm>
              <a:off x="3780" y="277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2" name="Rectangle 120"/>
            <p:cNvSpPr>
              <a:spLocks noChangeArrowheads="1"/>
            </p:cNvSpPr>
            <p:nvPr/>
          </p:nvSpPr>
          <p:spPr bwMode="auto">
            <a:xfrm>
              <a:off x="752" y="28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121"/>
            <p:cNvSpPr>
              <a:spLocks noChangeArrowheads="1"/>
            </p:cNvSpPr>
            <p:nvPr/>
          </p:nvSpPr>
          <p:spPr bwMode="auto">
            <a:xfrm>
              <a:off x="1040" y="2981"/>
              <a:ext cx="26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If yes,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4" name="Rectangle 122"/>
            <p:cNvSpPr>
              <a:spLocks noChangeArrowheads="1"/>
            </p:cNvSpPr>
            <p:nvPr/>
          </p:nvSpPr>
          <p:spPr bwMode="auto">
            <a:xfrm>
              <a:off x="1289" y="2981"/>
              <a:ext cx="52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disclose all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5" name="Rectangle 123"/>
            <p:cNvSpPr>
              <a:spLocks noChangeArrowheads="1"/>
            </p:cNvSpPr>
            <p:nvPr/>
          </p:nvSpPr>
          <p:spPr bwMode="auto">
            <a:xfrm>
              <a:off x="1757" y="2981"/>
              <a:ext cx="17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circumstances surrounding prior default(s)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6" name="Rectangle 124"/>
            <p:cNvSpPr>
              <a:spLocks noChangeArrowheads="1"/>
            </p:cNvSpPr>
            <p:nvPr/>
          </p:nvSpPr>
          <p:spPr bwMode="auto">
            <a:xfrm>
              <a:off x="3399"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7" name="Rectangle 125"/>
            <p:cNvSpPr>
              <a:spLocks noChangeArrowheads="1"/>
            </p:cNvSpPr>
            <p:nvPr/>
          </p:nvSpPr>
          <p:spPr bwMode="auto">
            <a:xfrm>
              <a:off x="3423"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8" name="Rectangle 126"/>
            <p:cNvSpPr>
              <a:spLocks noChangeArrowheads="1"/>
            </p:cNvSpPr>
            <p:nvPr/>
          </p:nvSpPr>
          <p:spPr bwMode="auto">
            <a:xfrm>
              <a:off x="3448"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9" name="Rectangle 127"/>
            <p:cNvSpPr>
              <a:spLocks noChangeArrowheads="1"/>
            </p:cNvSpPr>
            <p:nvPr/>
          </p:nvSpPr>
          <p:spPr bwMode="auto">
            <a:xfrm>
              <a:off x="3497"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0" name="Rectangle 128"/>
            <p:cNvSpPr>
              <a:spLocks noChangeArrowheads="1"/>
            </p:cNvSpPr>
            <p:nvPr/>
          </p:nvSpPr>
          <p:spPr bwMode="auto">
            <a:xfrm>
              <a:off x="3546"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1" name="Rectangle 129"/>
            <p:cNvSpPr>
              <a:spLocks noChangeArrowheads="1"/>
            </p:cNvSpPr>
            <p:nvPr/>
          </p:nvSpPr>
          <p:spPr bwMode="auto">
            <a:xfrm>
              <a:off x="3595"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2" name="Rectangle 130"/>
            <p:cNvSpPr>
              <a:spLocks noChangeArrowheads="1"/>
            </p:cNvSpPr>
            <p:nvPr/>
          </p:nvSpPr>
          <p:spPr bwMode="auto">
            <a:xfrm>
              <a:off x="3644"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 name="Rectangle 131"/>
            <p:cNvSpPr>
              <a:spLocks noChangeArrowheads="1"/>
            </p:cNvSpPr>
            <p:nvPr/>
          </p:nvSpPr>
          <p:spPr bwMode="auto">
            <a:xfrm>
              <a:off x="3692"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 name="Rectangle 132"/>
            <p:cNvSpPr>
              <a:spLocks noChangeArrowheads="1"/>
            </p:cNvSpPr>
            <p:nvPr/>
          </p:nvSpPr>
          <p:spPr bwMode="auto">
            <a:xfrm>
              <a:off x="3448" y="3070"/>
              <a:ext cx="24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9200" y="2743200"/>
            <a:ext cx="812800" cy="812800"/>
          </a:xfrm>
          <a:prstGeom prst="rect">
            <a:avLst/>
          </a:prstGeom>
        </p:spPr>
      </p:pic>
      <p:sp>
        <p:nvSpPr>
          <p:cNvPr id="137" name="TextBox 136"/>
          <p:cNvSpPr txBox="1"/>
          <p:nvPr/>
        </p:nvSpPr>
        <p:spPr>
          <a:xfrm>
            <a:off x="1066800" y="5334000"/>
            <a:ext cx="6952488"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a:t>B8 and B9</a:t>
            </a:r>
          </a:p>
          <a:p>
            <a:r>
              <a:rPr lang="en-US" sz="1400" dirty="0"/>
              <a:t>If necessary, applicant may complete these request on separate documents.</a:t>
            </a:r>
          </a:p>
          <a:p>
            <a:r>
              <a:rPr lang="en-US" sz="1400" dirty="0"/>
              <a:t>Please be sure to label each document and attach to the application</a:t>
            </a:r>
            <a:r>
              <a:rPr lang="en-US" sz="1400" dirty="0" smtClean="0"/>
              <a:t>. </a:t>
            </a:r>
          </a:p>
        </p:txBody>
      </p:sp>
      <p:sp>
        <p:nvSpPr>
          <p:cNvPr id="135" name="Action Button: Back or Previous 134">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9" name="Action Button: Forward or Next 138">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4940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15</a:t>
            </a:fld>
            <a:endParaRPr lang="en-US">
              <a:solidFill>
                <a:prstClr val="black">
                  <a:tint val="75000"/>
                </a:prstClr>
              </a:solidFill>
            </a:endParaRPr>
          </a:p>
        </p:txBody>
      </p:sp>
      <p:sp>
        <p:nvSpPr>
          <p:cNvPr id="3" name="Title 1"/>
          <p:cNvSpPr>
            <a:spLocks noGrp="1"/>
          </p:cNvSpPr>
          <p:nvPr>
            <p:ph type="title"/>
          </p:nvPr>
        </p:nvSpPr>
        <p:spPr>
          <a:xfrm>
            <a:off x="4673600" y="0"/>
            <a:ext cx="4191000" cy="762000"/>
          </a:xfrm>
        </p:spPr>
        <p:txBody>
          <a:bodyPr/>
          <a:lstStyle/>
          <a:p>
            <a:r>
              <a:rPr lang="en-US" dirty="0"/>
              <a:t>Part </a:t>
            </a:r>
            <a:r>
              <a:rPr lang="en-US" dirty="0" smtClean="0"/>
              <a:t>B </a:t>
            </a:r>
            <a:r>
              <a:rPr lang="en-US" dirty="0"/>
              <a:t>– Continued </a:t>
            </a:r>
          </a:p>
        </p:txBody>
      </p:sp>
      <p:graphicFrame>
        <p:nvGraphicFramePr>
          <p:cNvPr id="5" name="Table 4"/>
          <p:cNvGraphicFramePr>
            <a:graphicFrameLocks noGrp="1"/>
          </p:cNvGraphicFramePr>
          <p:nvPr>
            <p:extLst>
              <p:ext uri="{D42A27DB-BD31-4B8C-83A1-F6EECF244321}">
                <p14:modId xmlns:p14="http://schemas.microsoft.com/office/powerpoint/2010/main" val="2460510296"/>
              </p:ext>
            </p:extLst>
          </p:nvPr>
        </p:nvGraphicFramePr>
        <p:xfrm>
          <a:off x="773244" y="3962400"/>
          <a:ext cx="7702288" cy="1737360"/>
        </p:xfrm>
        <a:graphic>
          <a:graphicData uri="http://schemas.openxmlformats.org/drawingml/2006/table">
            <a:tbl>
              <a:tblPr firstRow="1" bandRow="1">
                <a:tableStyleId>{2D5ABB26-0587-4C30-8999-92F81FD0307C}</a:tableStyleId>
              </a:tblPr>
              <a:tblGrid>
                <a:gridCol w="962786"/>
                <a:gridCol w="1159570"/>
                <a:gridCol w="914400"/>
                <a:gridCol w="814388"/>
                <a:gridCol w="962786"/>
                <a:gridCol w="962786"/>
                <a:gridCol w="962786"/>
                <a:gridCol w="962786"/>
              </a:tblGrid>
              <a:tr h="457200">
                <a:tc>
                  <a:txBody>
                    <a:bodyPr/>
                    <a:lstStyle/>
                    <a:p>
                      <a:pPr algn="ctr"/>
                      <a:r>
                        <a:rPr lang="en-US" sz="1200" dirty="0" smtClean="0">
                          <a:latin typeface="Arial" pitchFamily="34" charset="0"/>
                          <a:cs typeface="Arial" pitchFamily="34" charset="0"/>
                        </a:rPr>
                        <a:t>Fiscal Year Ending</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Net Taxable Assessed Value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Tax Rate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General</a:t>
                      </a:r>
                      <a:r>
                        <a:rPr lang="en-US" sz="1200" baseline="0" dirty="0" smtClean="0">
                          <a:latin typeface="Arial" pitchFamily="34" charset="0"/>
                          <a:cs typeface="Arial" pitchFamily="34" charset="0"/>
                        </a:rPr>
                        <a:t> Fund</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Interest &amp; Sinking Fund</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Tax Levy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Percentage Current  Collections</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Percentage Total Collections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r>
                        <a:rPr lang="en-US" sz="1200" dirty="0" smtClean="0">
                          <a:latin typeface="Arial" pitchFamily="34" charset="0"/>
                          <a:cs typeface="Arial" pitchFamily="34" charset="0"/>
                        </a:rPr>
                        <a:t>20</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735012" y="3124200"/>
            <a:ext cx="7521575"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lvl="0"/>
            <a:r>
              <a:rPr lang="en-US" sz="1200" dirty="0" smtClean="0"/>
              <a:t>Five years of taxable data, this information can be obtained from the applicant’s tax records provided by the tax assessor office. </a:t>
            </a:r>
            <a:r>
              <a:rPr lang="en-US" sz="1200" b="1" dirty="0"/>
              <a:t>If applicant does not have taxing authority, provide the assessed values of the county</a:t>
            </a:r>
            <a:r>
              <a:rPr lang="en-US" sz="1200" b="1" dirty="0" smtClean="0"/>
              <a:t>. </a:t>
            </a:r>
            <a:endParaRPr lang="en-US" sz="1200" dirty="0"/>
          </a:p>
        </p:txBody>
      </p:sp>
      <p:sp>
        <p:nvSpPr>
          <p:cNvPr id="93" name="TextBox 92"/>
          <p:cNvSpPr txBox="1"/>
          <p:nvPr/>
        </p:nvSpPr>
        <p:spPr>
          <a:xfrm>
            <a:off x="2586038" y="762000"/>
            <a:ext cx="4454525"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200" dirty="0" smtClean="0"/>
              <a:t>B10 and B11 </a:t>
            </a:r>
          </a:p>
          <a:p>
            <a:r>
              <a:rPr lang="en-US" sz="1200" dirty="0" smtClean="0"/>
              <a:t>Applicants may complete these requests on separate documents.  </a:t>
            </a:r>
          </a:p>
          <a:p>
            <a:r>
              <a:rPr lang="en-US" sz="1200" dirty="0" smtClean="0"/>
              <a:t>Please be sure to label each document and attach to the application.</a:t>
            </a:r>
            <a:endParaRPr lang="en-US" sz="1200" dirty="0"/>
          </a:p>
        </p:txBody>
      </p:sp>
      <p:sp>
        <p:nvSpPr>
          <p:cNvPr id="95" name="Down Arrow 94"/>
          <p:cNvSpPr/>
          <p:nvPr/>
        </p:nvSpPr>
        <p:spPr>
          <a:xfrm>
            <a:off x="2127568" y="4724400"/>
            <a:ext cx="27432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4" name="Group 5"/>
          <p:cNvGrpSpPr>
            <a:grpSpLocks noChangeAspect="1"/>
          </p:cNvGrpSpPr>
          <p:nvPr/>
        </p:nvGrpSpPr>
        <p:grpSpPr bwMode="auto">
          <a:xfrm>
            <a:off x="685800" y="1600200"/>
            <a:ext cx="6870700" cy="1155699"/>
            <a:chOff x="432" y="1008"/>
            <a:chExt cx="4328" cy="728"/>
          </a:xfrm>
        </p:grpSpPr>
        <p:sp>
          <p:nvSpPr>
            <p:cNvPr id="1025" name="AutoShape 4"/>
            <p:cNvSpPr>
              <a:spLocks noChangeAspect="1" noChangeArrowheads="1" noTextEdit="1"/>
            </p:cNvSpPr>
            <p:nvPr/>
          </p:nvSpPr>
          <p:spPr bwMode="auto">
            <a:xfrm>
              <a:off x="432" y="1009"/>
              <a:ext cx="4328"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 name="Rectangle 6"/>
            <p:cNvSpPr>
              <a:spLocks noChangeArrowheads="1"/>
            </p:cNvSpPr>
            <p:nvPr/>
          </p:nvSpPr>
          <p:spPr bwMode="auto">
            <a:xfrm>
              <a:off x="468" y="1011"/>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7"/>
            <p:cNvSpPr>
              <a:spLocks noChangeArrowheads="1"/>
            </p:cNvSpPr>
            <p:nvPr/>
          </p:nvSpPr>
          <p:spPr bwMode="auto">
            <a:xfrm>
              <a:off x="576" y="10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Rectangle 8"/>
            <p:cNvSpPr>
              <a:spLocks noChangeArrowheads="1"/>
            </p:cNvSpPr>
            <p:nvPr/>
          </p:nvSpPr>
          <p:spPr bwMode="auto">
            <a:xfrm>
              <a:off x="756" y="1008"/>
              <a:ext cx="31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9"/>
            <p:cNvSpPr>
              <a:spLocks noChangeArrowheads="1"/>
            </p:cNvSpPr>
            <p:nvPr/>
          </p:nvSpPr>
          <p:spPr bwMode="auto">
            <a:xfrm>
              <a:off x="1029" y="10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1" name="Rectangle 10"/>
            <p:cNvSpPr>
              <a:spLocks noChangeArrowheads="1"/>
            </p:cNvSpPr>
            <p:nvPr/>
          </p:nvSpPr>
          <p:spPr bwMode="auto">
            <a:xfrm>
              <a:off x="1054" y="1011"/>
              <a:ext cx="1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 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2" name="Rectangle 11"/>
            <p:cNvSpPr>
              <a:spLocks noChangeArrowheads="1"/>
            </p:cNvSpPr>
            <p:nvPr/>
          </p:nvSpPr>
          <p:spPr bwMode="auto">
            <a:xfrm>
              <a:off x="1147" y="1011"/>
              <a:ext cx="12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ist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 name="Rectangle 12"/>
            <p:cNvSpPr>
              <a:spLocks noChangeArrowheads="1"/>
            </p:cNvSpPr>
            <p:nvPr/>
          </p:nvSpPr>
          <p:spPr bwMode="auto">
            <a:xfrm>
              <a:off x="1235" y="1011"/>
              <a:ext cx="2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ing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 name="Rectangle 13"/>
            <p:cNvSpPr>
              <a:spLocks noChangeArrowheads="1"/>
            </p:cNvSpPr>
            <p:nvPr/>
          </p:nvSpPr>
          <p:spPr bwMode="auto">
            <a:xfrm>
              <a:off x="1475" y="10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5" name="Rectangle 14"/>
            <p:cNvSpPr>
              <a:spLocks noChangeArrowheads="1"/>
            </p:cNvSpPr>
            <p:nvPr/>
          </p:nvSpPr>
          <p:spPr bwMode="auto">
            <a:xfrm>
              <a:off x="1500" y="1011"/>
              <a:ext cx="25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otal 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15"/>
            <p:cNvSpPr>
              <a:spLocks noChangeArrowheads="1"/>
            </p:cNvSpPr>
            <p:nvPr/>
          </p:nvSpPr>
          <p:spPr bwMode="auto">
            <a:xfrm>
              <a:off x="1715" y="1011"/>
              <a:ext cx="152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utstanding debt. Segregate by type (G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7" name="Rectangle 16"/>
            <p:cNvSpPr>
              <a:spLocks noChangeArrowheads="1"/>
            </p:cNvSpPr>
            <p:nvPr/>
          </p:nvSpPr>
          <p:spPr bwMode="auto">
            <a:xfrm>
              <a:off x="3203" y="1011"/>
              <a:ext cx="3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eneral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8" name="Rectangle 17"/>
            <p:cNvSpPr>
              <a:spLocks noChangeArrowheads="1"/>
            </p:cNvSpPr>
            <p:nvPr/>
          </p:nvSpPr>
          <p:spPr bwMode="auto">
            <a:xfrm>
              <a:off x="3471" y="1011"/>
              <a:ext cx="1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9" name="Rectangle 18"/>
            <p:cNvSpPr>
              <a:spLocks noChangeArrowheads="1"/>
            </p:cNvSpPr>
            <p:nvPr/>
          </p:nvSpPr>
          <p:spPr bwMode="auto">
            <a:xfrm>
              <a:off x="3540" y="1011"/>
              <a:ext cx="3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bligation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0" name="Rectangle 19"/>
            <p:cNvSpPr>
              <a:spLocks noChangeArrowheads="1"/>
            </p:cNvSpPr>
            <p:nvPr/>
          </p:nvSpPr>
          <p:spPr bwMode="auto">
            <a:xfrm>
              <a:off x="3867" y="10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1" name="Rectangle 20"/>
            <p:cNvSpPr>
              <a:spLocks noChangeArrowheads="1"/>
            </p:cNvSpPr>
            <p:nvPr/>
          </p:nvSpPr>
          <p:spPr bwMode="auto">
            <a:xfrm>
              <a:off x="3892" y="1011"/>
              <a:ext cx="5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or Revenue)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2" name="Rectangle 21"/>
            <p:cNvSpPr>
              <a:spLocks noChangeArrowheads="1"/>
            </p:cNvSpPr>
            <p:nvPr/>
          </p:nvSpPr>
          <p:spPr bwMode="auto">
            <a:xfrm>
              <a:off x="756" y="1112"/>
              <a:ext cx="320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present a consolidated schedule for each, showing total annual requirements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3" name="Rectangle 22"/>
            <p:cNvSpPr>
              <a:spLocks noChangeArrowheads="1"/>
            </p:cNvSpPr>
            <p:nvPr/>
          </p:nvSpPr>
          <p:spPr bwMode="auto">
            <a:xfrm>
              <a:off x="3922" y="111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4" name="Rectangle 23"/>
            <p:cNvSpPr>
              <a:spLocks noChangeArrowheads="1"/>
            </p:cNvSpPr>
            <p:nvPr/>
          </p:nvSpPr>
          <p:spPr bwMode="auto">
            <a:xfrm>
              <a:off x="3947" y="111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5" name="Rectangle 24"/>
            <p:cNvSpPr>
              <a:spLocks noChangeArrowheads="1"/>
            </p:cNvSpPr>
            <p:nvPr/>
          </p:nvSpPr>
          <p:spPr bwMode="auto">
            <a:xfrm>
              <a:off x="3971" y="111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 name="Rectangle 25"/>
            <p:cNvSpPr>
              <a:spLocks noChangeArrowheads="1"/>
            </p:cNvSpPr>
            <p:nvPr/>
          </p:nvSpPr>
          <p:spPr bwMode="auto">
            <a:xfrm>
              <a:off x="3996" y="1112"/>
              <a:ext cx="22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Note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 name="Rectangle 26"/>
            <p:cNvSpPr>
              <a:spLocks noChangeArrowheads="1"/>
            </p:cNvSpPr>
            <p:nvPr/>
          </p:nvSpPr>
          <p:spPr bwMode="auto">
            <a:xfrm>
              <a:off x="4181" y="111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8" name="Rectangle 27"/>
            <p:cNvSpPr>
              <a:spLocks noChangeArrowheads="1"/>
            </p:cNvSpPr>
            <p:nvPr/>
          </p:nvSpPr>
          <p:spPr bwMode="auto">
            <a:xfrm>
              <a:off x="4206" y="1112"/>
              <a:ext cx="20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9" name="Rectangle 28"/>
            <p:cNvSpPr>
              <a:spLocks noChangeArrowheads="1"/>
            </p:cNvSpPr>
            <p:nvPr/>
          </p:nvSpPr>
          <p:spPr bwMode="auto">
            <a:xfrm>
              <a:off x="756" y="1214"/>
              <a:ext cx="7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authorized but un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0" name="Rectangle 29"/>
            <p:cNvSpPr>
              <a:spLocks noChangeArrowheads="1"/>
            </p:cNvSpPr>
            <p:nvPr/>
          </p:nvSpPr>
          <p:spPr bwMode="auto">
            <a:xfrm>
              <a:off x="1437" y="1214"/>
              <a:ext cx="29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issued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1" name="Rectangle 30"/>
            <p:cNvSpPr>
              <a:spLocks noChangeArrowheads="1"/>
            </p:cNvSpPr>
            <p:nvPr/>
          </p:nvSpPr>
          <p:spPr bwMode="auto">
            <a:xfrm>
              <a:off x="1691" y="12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2" name="Rectangle 31"/>
            <p:cNvSpPr>
              <a:spLocks noChangeArrowheads="1"/>
            </p:cNvSpPr>
            <p:nvPr/>
          </p:nvSpPr>
          <p:spPr bwMode="auto">
            <a:xfrm>
              <a:off x="1715" y="1214"/>
              <a:ext cx="2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debt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3" name="Rectangle 32"/>
            <p:cNvSpPr>
              <a:spLocks noChangeArrowheads="1"/>
            </p:cNvSpPr>
            <p:nvPr/>
          </p:nvSpPr>
          <p:spPr bwMode="auto">
            <a:xfrm>
              <a:off x="1887" y="12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4" name="Rectangle 33"/>
            <p:cNvSpPr>
              <a:spLocks noChangeArrowheads="1"/>
            </p:cNvSpPr>
            <p:nvPr/>
          </p:nvSpPr>
          <p:spPr bwMode="auto">
            <a:xfrm>
              <a:off x="1911" y="12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5" name="Rectangle 34"/>
            <p:cNvSpPr>
              <a:spLocks noChangeArrowheads="1"/>
            </p:cNvSpPr>
            <p:nvPr/>
          </p:nvSpPr>
          <p:spPr bwMode="auto">
            <a:xfrm>
              <a:off x="1936" y="12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6" name="Rectangle 35"/>
            <p:cNvSpPr>
              <a:spLocks noChangeArrowheads="1"/>
            </p:cNvSpPr>
            <p:nvPr/>
          </p:nvSpPr>
          <p:spPr bwMode="auto">
            <a:xfrm>
              <a:off x="1960" y="12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7" name="Rectangle 36"/>
            <p:cNvSpPr>
              <a:spLocks noChangeArrowheads="1"/>
            </p:cNvSpPr>
            <p:nvPr/>
          </p:nvSpPr>
          <p:spPr bwMode="auto">
            <a:xfrm>
              <a:off x="1584" y="1311"/>
              <a:ext cx="21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8" name="Rectangle 37"/>
            <p:cNvSpPr>
              <a:spLocks noChangeArrowheads="1"/>
            </p:cNvSpPr>
            <p:nvPr/>
          </p:nvSpPr>
          <p:spPr bwMode="auto">
            <a:xfrm>
              <a:off x="1756" y="1311"/>
              <a:ext cx="63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 attached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9" name="Rectangle 38"/>
            <p:cNvSpPr>
              <a:spLocks noChangeArrowheads="1"/>
            </p:cNvSpPr>
            <p:nvPr/>
          </p:nvSpPr>
          <p:spPr bwMode="auto">
            <a:xfrm>
              <a:off x="2347" y="1314"/>
              <a:ext cx="1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0" name="Rectangle 39"/>
            <p:cNvSpPr>
              <a:spLocks noChangeArrowheads="1"/>
            </p:cNvSpPr>
            <p:nvPr/>
          </p:nvSpPr>
          <p:spPr bwMode="auto">
            <a:xfrm>
              <a:off x="2421" y="1314"/>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1" name="Rectangle 40"/>
            <p:cNvSpPr>
              <a:spLocks noChangeArrowheads="1"/>
            </p:cNvSpPr>
            <p:nvPr/>
          </p:nvSpPr>
          <p:spPr bwMode="auto">
            <a:xfrm>
              <a:off x="2629" y="1320"/>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2" name="Rectangle 41"/>
            <p:cNvSpPr>
              <a:spLocks noChangeArrowheads="1"/>
            </p:cNvSpPr>
            <p:nvPr/>
          </p:nvSpPr>
          <p:spPr bwMode="auto">
            <a:xfrm>
              <a:off x="2721" y="13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3" name="Rectangle 42"/>
            <p:cNvSpPr>
              <a:spLocks noChangeArrowheads="1"/>
            </p:cNvSpPr>
            <p:nvPr/>
          </p:nvSpPr>
          <p:spPr bwMode="auto">
            <a:xfrm>
              <a:off x="2736" y="1314"/>
              <a:ext cx="20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4" name="Rectangle 43"/>
            <p:cNvSpPr>
              <a:spLocks noChangeArrowheads="1"/>
            </p:cNvSpPr>
            <p:nvPr/>
          </p:nvSpPr>
          <p:spPr bwMode="auto">
            <a:xfrm>
              <a:off x="2908" y="1314"/>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5" name="Rectangle 44"/>
            <p:cNvSpPr>
              <a:spLocks noChangeArrowheads="1"/>
            </p:cNvSpPr>
            <p:nvPr/>
          </p:nvSpPr>
          <p:spPr bwMode="auto">
            <a:xfrm>
              <a:off x="3077" y="1320"/>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 name="Rectangle 45"/>
            <p:cNvSpPr>
              <a:spLocks noChangeArrowheads="1"/>
            </p:cNvSpPr>
            <p:nvPr/>
          </p:nvSpPr>
          <p:spPr bwMode="auto">
            <a:xfrm>
              <a:off x="3169" y="1311"/>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7" name="Rectangle 46"/>
            <p:cNvSpPr>
              <a:spLocks noChangeArrowheads="1"/>
            </p:cNvSpPr>
            <p:nvPr/>
          </p:nvSpPr>
          <p:spPr bwMode="auto">
            <a:xfrm>
              <a:off x="432" y="14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8" name="Rectangle 47"/>
            <p:cNvSpPr>
              <a:spLocks noChangeArrowheads="1"/>
            </p:cNvSpPr>
            <p:nvPr/>
          </p:nvSpPr>
          <p:spPr bwMode="auto">
            <a:xfrm>
              <a:off x="468" y="1516"/>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9" name="Rectangle 48"/>
            <p:cNvSpPr>
              <a:spLocks noChangeArrowheads="1"/>
            </p:cNvSpPr>
            <p:nvPr/>
          </p:nvSpPr>
          <p:spPr bwMode="auto">
            <a:xfrm>
              <a:off x="576" y="15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0" name="Rectangle 49"/>
            <p:cNvSpPr>
              <a:spLocks noChangeArrowheads="1"/>
            </p:cNvSpPr>
            <p:nvPr/>
          </p:nvSpPr>
          <p:spPr bwMode="auto">
            <a:xfrm>
              <a:off x="756" y="1513"/>
              <a:ext cx="31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1" name="Rectangle 50"/>
            <p:cNvSpPr>
              <a:spLocks noChangeArrowheads="1"/>
            </p:cNvSpPr>
            <p:nvPr/>
          </p:nvSpPr>
          <p:spPr bwMode="auto">
            <a:xfrm>
              <a:off x="1029" y="15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2" name="Rectangle 51"/>
            <p:cNvSpPr>
              <a:spLocks noChangeArrowheads="1"/>
            </p:cNvSpPr>
            <p:nvPr/>
          </p:nvSpPr>
          <p:spPr bwMode="auto">
            <a:xfrm>
              <a:off x="1054" y="1516"/>
              <a:ext cx="16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3" name="Rectangle 52"/>
            <p:cNvSpPr>
              <a:spLocks noChangeArrowheads="1"/>
            </p:cNvSpPr>
            <p:nvPr/>
          </p:nvSpPr>
          <p:spPr bwMode="auto">
            <a:xfrm>
              <a:off x="1177" y="15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4" name="Rectangle 53"/>
            <p:cNvSpPr>
              <a:spLocks noChangeArrowheads="1"/>
            </p:cNvSpPr>
            <p:nvPr/>
          </p:nvSpPr>
          <p:spPr bwMode="auto">
            <a:xfrm>
              <a:off x="1202" y="1516"/>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5" name="Rectangle 54"/>
            <p:cNvSpPr>
              <a:spLocks noChangeArrowheads="1"/>
            </p:cNvSpPr>
            <p:nvPr/>
          </p:nvSpPr>
          <p:spPr bwMode="auto">
            <a:xfrm>
              <a:off x="1251" y="1516"/>
              <a:ext cx="22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irect and overlapping tax rate table (regardless of pledge);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6" name="Rectangle 55"/>
            <p:cNvSpPr>
              <a:spLocks noChangeArrowheads="1"/>
            </p:cNvSpPr>
            <p:nvPr/>
          </p:nvSpPr>
          <p:spPr bwMode="auto">
            <a:xfrm>
              <a:off x="3505" y="15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7" name="Rectangle 56"/>
            <p:cNvSpPr>
              <a:spLocks noChangeArrowheads="1"/>
            </p:cNvSpPr>
            <p:nvPr/>
          </p:nvSpPr>
          <p:spPr bwMode="auto">
            <a:xfrm>
              <a:off x="1766" y="1614"/>
              <a:ext cx="63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 attached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8" name="Rectangle 57"/>
            <p:cNvSpPr>
              <a:spLocks noChangeArrowheads="1"/>
            </p:cNvSpPr>
            <p:nvPr/>
          </p:nvSpPr>
          <p:spPr bwMode="auto">
            <a:xfrm>
              <a:off x="2359" y="1617"/>
              <a:ext cx="1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9" name="Rectangle 58"/>
            <p:cNvSpPr>
              <a:spLocks noChangeArrowheads="1"/>
            </p:cNvSpPr>
            <p:nvPr/>
          </p:nvSpPr>
          <p:spPr bwMode="auto">
            <a:xfrm>
              <a:off x="2431"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0" name="Rectangle 59"/>
            <p:cNvSpPr>
              <a:spLocks noChangeArrowheads="1"/>
            </p:cNvSpPr>
            <p:nvPr/>
          </p:nvSpPr>
          <p:spPr bwMode="auto">
            <a:xfrm>
              <a:off x="2456" y="1617"/>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1" name="Rectangle 60"/>
            <p:cNvSpPr>
              <a:spLocks noChangeArrowheads="1"/>
            </p:cNvSpPr>
            <p:nvPr/>
          </p:nvSpPr>
          <p:spPr bwMode="auto">
            <a:xfrm>
              <a:off x="2665" y="1623"/>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2" name="Rectangle 61"/>
            <p:cNvSpPr>
              <a:spLocks noChangeArrowheads="1"/>
            </p:cNvSpPr>
            <p:nvPr/>
          </p:nvSpPr>
          <p:spPr bwMode="auto">
            <a:xfrm>
              <a:off x="2757"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3" name="Rectangle 62"/>
            <p:cNvSpPr>
              <a:spLocks noChangeArrowheads="1"/>
            </p:cNvSpPr>
            <p:nvPr/>
          </p:nvSpPr>
          <p:spPr bwMode="auto">
            <a:xfrm>
              <a:off x="2918" y="1617"/>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4" name="Rectangle 63"/>
            <p:cNvSpPr>
              <a:spLocks noChangeArrowheads="1"/>
            </p:cNvSpPr>
            <p:nvPr/>
          </p:nvSpPr>
          <p:spPr bwMode="auto">
            <a:xfrm>
              <a:off x="3088" y="1623"/>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5" name="Rectangle 64"/>
            <p:cNvSpPr>
              <a:spLocks noChangeArrowheads="1"/>
            </p:cNvSpPr>
            <p:nvPr/>
          </p:nvSpPr>
          <p:spPr bwMode="auto">
            <a:xfrm>
              <a:off x="3180"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086" name="TextBox 1085"/>
          <p:cNvSpPr txBox="1"/>
          <p:nvPr/>
        </p:nvSpPr>
        <p:spPr>
          <a:xfrm>
            <a:off x="685800" y="3692548"/>
            <a:ext cx="514350" cy="276999"/>
          </a:xfrm>
          <a:prstGeom prst="rect">
            <a:avLst/>
          </a:prstGeom>
          <a:noFill/>
        </p:spPr>
        <p:txBody>
          <a:bodyPr wrap="square" rtlCol="0">
            <a:spAutoFit/>
          </a:bodyPr>
          <a:lstStyle/>
          <a:p>
            <a:r>
              <a:rPr lang="en-US" sz="1200" dirty="0" smtClean="0">
                <a:latin typeface="Arial" pitchFamily="34" charset="0"/>
                <a:cs typeface="Arial" pitchFamily="34" charset="0"/>
              </a:rPr>
              <a:t>B12</a:t>
            </a:r>
            <a:endParaRPr lang="en-US" sz="1200" dirty="0">
              <a:latin typeface="Arial" pitchFamily="34" charset="0"/>
              <a:cs typeface="Arial" pitchFamily="34"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8200" y="1905000"/>
            <a:ext cx="812800" cy="812800"/>
          </a:xfrm>
          <a:prstGeom prst="rect">
            <a:avLst/>
          </a:prstGeom>
        </p:spPr>
      </p:pic>
      <p:sp>
        <p:nvSpPr>
          <p:cNvPr id="7" name="Action Button: Back or Previous 6">
            <a:hlinkClick r:id="" action="ppaction://hlinkshowjump?jump=previousslide" highlightClick="1"/>
          </p:cNvPr>
          <p:cNvSpPr/>
          <p:nvPr/>
        </p:nvSpPr>
        <p:spPr>
          <a:xfrm>
            <a:off x="4572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80772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602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16</a:t>
            </a:fld>
            <a:endParaRPr lang="en-US" dirty="0">
              <a:solidFill>
                <a:prstClr val="black">
                  <a:tint val="75000"/>
                </a:prstClr>
              </a:solidFill>
            </a:endParaRPr>
          </a:p>
        </p:txBody>
      </p:sp>
      <p:sp>
        <p:nvSpPr>
          <p:cNvPr id="3"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grpSp>
        <p:nvGrpSpPr>
          <p:cNvPr id="5" name="Group 84"/>
          <p:cNvGrpSpPr>
            <a:grpSpLocks noChangeAspect="1"/>
          </p:cNvGrpSpPr>
          <p:nvPr/>
        </p:nvGrpSpPr>
        <p:grpSpPr bwMode="auto">
          <a:xfrm>
            <a:off x="990600" y="1598613"/>
            <a:ext cx="6870700" cy="1319213"/>
            <a:chOff x="624" y="1007"/>
            <a:chExt cx="4328" cy="831"/>
          </a:xfrm>
        </p:grpSpPr>
        <p:sp>
          <p:nvSpPr>
            <p:cNvPr id="6" name="AutoShape 83"/>
            <p:cNvSpPr>
              <a:spLocks noChangeAspect="1" noChangeArrowheads="1" noTextEdit="1"/>
            </p:cNvSpPr>
            <p:nvPr/>
          </p:nvSpPr>
          <p:spPr bwMode="auto">
            <a:xfrm>
              <a:off x="624" y="1008"/>
              <a:ext cx="4328"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85"/>
            <p:cNvSpPr>
              <a:spLocks noChangeArrowheads="1"/>
            </p:cNvSpPr>
            <p:nvPr/>
          </p:nvSpPr>
          <p:spPr bwMode="auto">
            <a:xfrm>
              <a:off x="660" y="1010"/>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86"/>
            <p:cNvSpPr>
              <a:spLocks noChangeArrowheads="1"/>
            </p:cNvSpPr>
            <p:nvPr/>
          </p:nvSpPr>
          <p:spPr bwMode="auto">
            <a:xfrm>
              <a:off x="768"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87"/>
            <p:cNvSpPr>
              <a:spLocks noChangeArrowheads="1"/>
            </p:cNvSpPr>
            <p:nvPr/>
          </p:nvSpPr>
          <p:spPr bwMode="auto">
            <a:xfrm>
              <a:off x="948" y="1007"/>
              <a:ext cx="31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88"/>
            <p:cNvSpPr>
              <a:spLocks noChangeArrowheads="1"/>
            </p:cNvSpPr>
            <p:nvPr/>
          </p:nvSpPr>
          <p:spPr bwMode="auto">
            <a:xfrm>
              <a:off x="1221"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89"/>
            <p:cNvSpPr>
              <a:spLocks noChangeArrowheads="1"/>
            </p:cNvSpPr>
            <p:nvPr/>
          </p:nvSpPr>
          <p:spPr bwMode="auto">
            <a:xfrm>
              <a:off x="1246" y="1010"/>
              <a:ext cx="4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last five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90"/>
            <p:cNvSpPr>
              <a:spLocks noChangeArrowheads="1"/>
            </p:cNvSpPr>
            <p:nvPr/>
          </p:nvSpPr>
          <p:spPr bwMode="auto">
            <a:xfrm>
              <a:off x="1692" y="1010"/>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91"/>
            <p:cNvSpPr>
              <a:spLocks noChangeArrowheads="1"/>
            </p:cNvSpPr>
            <p:nvPr/>
          </p:nvSpPr>
          <p:spPr bwMode="auto">
            <a:xfrm>
              <a:off x="1722" y="1010"/>
              <a:ext cx="37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years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92"/>
            <p:cNvSpPr>
              <a:spLocks noChangeArrowheads="1"/>
            </p:cNvSpPr>
            <p:nvPr/>
          </p:nvSpPr>
          <p:spPr bwMode="auto">
            <a:xfrm>
              <a:off x="2059"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93"/>
            <p:cNvSpPr>
              <a:spLocks noChangeArrowheads="1"/>
            </p:cNvSpPr>
            <p:nvPr/>
          </p:nvSpPr>
          <p:spPr bwMode="auto">
            <a:xfrm>
              <a:off x="2084" y="1010"/>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ax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94"/>
            <p:cNvSpPr>
              <a:spLocks noChangeArrowheads="1"/>
            </p:cNvSpPr>
            <p:nvPr/>
          </p:nvSpPr>
          <p:spPr bwMode="auto">
            <a:xfrm>
              <a:off x="2201" y="1010"/>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95"/>
            <p:cNvSpPr>
              <a:spLocks noChangeArrowheads="1"/>
            </p:cNvSpPr>
            <p:nvPr/>
          </p:nvSpPr>
          <p:spPr bwMode="auto">
            <a:xfrm>
              <a:off x="2250" y="1010"/>
              <a:ext cx="38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ssessed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96"/>
            <p:cNvSpPr>
              <a:spLocks noChangeArrowheads="1"/>
            </p:cNvSpPr>
            <p:nvPr/>
          </p:nvSpPr>
          <p:spPr bwMode="auto">
            <a:xfrm>
              <a:off x="2598" y="1010"/>
              <a:ext cx="8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97"/>
            <p:cNvSpPr>
              <a:spLocks noChangeArrowheads="1"/>
            </p:cNvSpPr>
            <p:nvPr/>
          </p:nvSpPr>
          <p:spPr bwMode="auto">
            <a:xfrm>
              <a:off x="2641" y="1010"/>
              <a:ext cx="25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alues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98"/>
            <p:cNvSpPr>
              <a:spLocks noChangeArrowheads="1"/>
            </p:cNvSpPr>
            <p:nvPr/>
          </p:nvSpPr>
          <p:spPr bwMode="auto">
            <a:xfrm>
              <a:off x="2851"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99"/>
            <p:cNvSpPr>
              <a:spLocks noChangeArrowheads="1"/>
            </p:cNvSpPr>
            <p:nvPr/>
          </p:nvSpPr>
          <p:spPr bwMode="auto">
            <a:xfrm>
              <a:off x="2876" y="1010"/>
              <a:ext cx="4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delineated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100"/>
            <p:cNvSpPr>
              <a:spLocks noChangeArrowheads="1"/>
            </p:cNvSpPr>
            <p:nvPr/>
          </p:nvSpPr>
          <p:spPr bwMode="auto">
            <a:xfrm>
              <a:off x="3282"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101"/>
            <p:cNvSpPr>
              <a:spLocks noChangeArrowheads="1"/>
            </p:cNvSpPr>
            <p:nvPr/>
          </p:nvSpPr>
          <p:spPr bwMode="auto">
            <a:xfrm>
              <a:off x="3307" y="1010"/>
              <a:ext cx="7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by Classification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102"/>
            <p:cNvSpPr>
              <a:spLocks noChangeArrowheads="1"/>
            </p:cNvSpPr>
            <p:nvPr/>
          </p:nvSpPr>
          <p:spPr bwMode="auto">
            <a:xfrm>
              <a:off x="3996" y="1010"/>
              <a:ext cx="52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Residential,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103"/>
            <p:cNvSpPr>
              <a:spLocks noChangeArrowheads="1"/>
            </p:cNvSpPr>
            <p:nvPr/>
          </p:nvSpPr>
          <p:spPr bwMode="auto">
            <a:xfrm>
              <a:off x="948" y="1110"/>
              <a:ext cx="109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Commercial and Industrial)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104"/>
            <p:cNvSpPr>
              <a:spLocks noChangeArrowheads="1"/>
            </p:cNvSpPr>
            <p:nvPr/>
          </p:nvSpPr>
          <p:spPr bwMode="auto">
            <a:xfrm>
              <a:off x="2000" y="1110"/>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105"/>
            <p:cNvSpPr>
              <a:spLocks noChangeArrowheads="1"/>
            </p:cNvSpPr>
            <p:nvPr/>
          </p:nvSpPr>
          <p:spPr bwMode="auto">
            <a:xfrm>
              <a:off x="2049" y="1107"/>
              <a:ext cx="234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If applicant does not have taxing authority, provide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106"/>
            <p:cNvSpPr>
              <a:spLocks noChangeArrowheads="1"/>
            </p:cNvSpPr>
            <p:nvPr/>
          </p:nvSpPr>
          <p:spPr bwMode="auto">
            <a:xfrm>
              <a:off x="948" y="1209"/>
              <a:ext cx="68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assessed value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107"/>
            <p:cNvSpPr>
              <a:spLocks noChangeArrowheads="1"/>
            </p:cNvSpPr>
            <p:nvPr/>
          </p:nvSpPr>
          <p:spPr bwMode="auto">
            <a:xfrm>
              <a:off x="1594" y="1209"/>
              <a:ext cx="68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s of the county.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108"/>
            <p:cNvSpPr>
              <a:spLocks noChangeArrowheads="1"/>
            </p:cNvSpPr>
            <p:nvPr/>
          </p:nvSpPr>
          <p:spPr bwMode="auto">
            <a:xfrm>
              <a:off x="2244" y="1209"/>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109"/>
            <p:cNvSpPr>
              <a:spLocks noChangeArrowheads="1"/>
            </p:cNvSpPr>
            <p:nvPr/>
          </p:nvSpPr>
          <p:spPr bwMode="auto">
            <a:xfrm>
              <a:off x="624" y="1310"/>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110"/>
            <p:cNvSpPr>
              <a:spLocks noChangeArrowheads="1"/>
            </p:cNvSpPr>
            <p:nvPr/>
          </p:nvSpPr>
          <p:spPr bwMode="auto">
            <a:xfrm>
              <a:off x="1958" y="1412"/>
              <a:ext cx="22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111"/>
            <p:cNvSpPr>
              <a:spLocks noChangeArrowheads="1"/>
            </p:cNvSpPr>
            <p:nvPr/>
          </p:nvSpPr>
          <p:spPr bwMode="auto">
            <a:xfrm>
              <a:off x="2140" y="1412"/>
              <a:ext cx="9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 name="Rectangle 112"/>
            <p:cNvSpPr>
              <a:spLocks noChangeArrowheads="1"/>
            </p:cNvSpPr>
            <p:nvPr/>
          </p:nvSpPr>
          <p:spPr bwMode="auto">
            <a:xfrm>
              <a:off x="2189" y="1412"/>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5" name="Rectangle 113"/>
            <p:cNvSpPr>
              <a:spLocks noChangeArrowheads="1"/>
            </p:cNvSpPr>
            <p:nvPr/>
          </p:nvSpPr>
          <p:spPr bwMode="auto">
            <a:xfrm>
              <a:off x="2214" y="1412"/>
              <a:ext cx="42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 name="Rectangle 114"/>
            <p:cNvSpPr>
              <a:spLocks noChangeArrowheads="1"/>
            </p:cNvSpPr>
            <p:nvPr/>
          </p:nvSpPr>
          <p:spPr bwMode="auto">
            <a:xfrm>
              <a:off x="2599" y="1415"/>
              <a:ext cx="1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Rectangle 115"/>
            <p:cNvSpPr>
              <a:spLocks noChangeArrowheads="1"/>
            </p:cNvSpPr>
            <p:nvPr/>
          </p:nvSpPr>
          <p:spPr bwMode="auto">
            <a:xfrm>
              <a:off x="2672" y="141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 name="Rectangle 116"/>
            <p:cNvSpPr>
              <a:spLocks noChangeArrowheads="1"/>
            </p:cNvSpPr>
            <p:nvPr/>
          </p:nvSpPr>
          <p:spPr bwMode="auto">
            <a:xfrm>
              <a:off x="2697" y="1415"/>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Rectangle 117"/>
            <p:cNvSpPr>
              <a:spLocks noChangeArrowheads="1"/>
            </p:cNvSpPr>
            <p:nvPr/>
          </p:nvSpPr>
          <p:spPr bwMode="auto">
            <a:xfrm>
              <a:off x="2906" y="1421"/>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Rectangle 118"/>
            <p:cNvSpPr>
              <a:spLocks noChangeArrowheads="1"/>
            </p:cNvSpPr>
            <p:nvPr/>
          </p:nvSpPr>
          <p:spPr bwMode="auto">
            <a:xfrm>
              <a:off x="2998" y="141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119"/>
            <p:cNvSpPr>
              <a:spLocks noChangeArrowheads="1"/>
            </p:cNvSpPr>
            <p:nvPr/>
          </p:nvSpPr>
          <p:spPr bwMode="auto">
            <a:xfrm>
              <a:off x="3110" y="1415"/>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120"/>
            <p:cNvSpPr>
              <a:spLocks noChangeArrowheads="1"/>
            </p:cNvSpPr>
            <p:nvPr/>
          </p:nvSpPr>
          <p:spPr bwMode="auto">
            <a:xfrm>
              <a:off x="3280" y="1421"/>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Rectangle 121"/>
            <p:cNvSpPr>
              <a:spLocks noChangeArrowheads="1"/>
            </p:cNvSpPr>
            <p:nvPr/>
          </p:nvSpPr>
          <p:spPr bwMode="auto">
            <a:xfrm>
              <a:off x="3372" y="1412"/>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 name="Rectangle 122"/>
            <p:cNvSpPr>
              <a:spLocks noChangeArrowheads="1"/>
            </p:cNvSpPr>
            <p:nvPr/>
          </p:nvSpPr>
          <p:spPr bwMode="auto">
            <a:xfrm>
              <a:off x="624" y="15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123"/>
            <p:cNvSpPr>
              <a:spLocks noChangeArrowheads="1"/>
            </p:cNvSpPr>
            <p:nvPr/>
          </p:nvSpPr>
          <p:spPr bwMode="auto">
            <a:xfrm>
              <a:off x="660" y="1617"/>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Rectangle 124"/>
            <p:cNvSpPr>
              <a:spLocks noChangeArrowheads="1"/>
            </p:cNvSpPr>
            <p:nvPr/>
          </p:nvSpPr>
          <p:spPr bwMode="auto">
            <a:xfrm>
              <a:off x="768"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125"/>
            <p:cNvSpPr>
              <a:spLocks noChangeArrowheads="1"/>
            </p:cNvSpPr>
            <p:nvPr/>
          </p:nvSpPr>
          <p:spPr bwMode="auto">
            <a:xfrm>
              <a:off x="948" y="1617"/>
              <a:ext cx="25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Rectangle 126"/>
            <p:cNvSpPr>
              <a:spLocks noChangeArrowheads="1"/>
            </p:cNvSpPr>
            <p:nvPr/>
          </p:nvSpPr>
          <p:spPr bwMode="auto">
            <a:xfrm>
              <a:off x="1169" y="1617"/>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127"/>
            <p:cNvSpPr>
              <a:spLocks noChangeArrowheads="1"/>
            </p:cNvSpPr>
            <p:nvPr/>
          </p:nvSpPr>
          <p:spPr bwMode="auto">
            <a:xfrm>
              <a:off x="1228" y="1617"/>
              <a:ext cx="11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pplicant collects sales tax, 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Rectangle 128"/>
            <p:cNvSpPr>
              <a:spLocks noChangeArrowheads="1"/>
            </p:cNvSpPr>
            <p:nvPr/>
          </p:nvSpPr>
          <p:spPr bwMode="auto">
            <a:xfrm>
              <a:off x="2318" y="1617"/>
              <a:ext cx="4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rovide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Rectangle 129"/>
            <p:cNvSpPr>
              <a:spLocks noChangeArrowheads="1"/>
            </p:cNvSpPr>
            <p:nvPr/>
          </p:nvSpPr>
          <p:spPr bwMode="auto">
            <a:xfrm>
              <a:off x="2730" y="1617"/>
              <a:ext cx="106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sales tax collection history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130"/>
            <p:cNvSpPr>
              <a:spLocks noChangeArrowheads="1"/>
            </p:cNvSpPr>
            <p:nvPr/>
          </p:nvSpPr>
          <p:spPr bwMode="auto">
            <a:xfrm>
              <a:off x="3751"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Rectangle 131"/>
            <p:cNvSpPr>
              <a:spLocks noChangeArrowheads="1"/>
            </p:cNvSpPr>
            <p:nvPr/>
          </p:nvSpPr>
          <p:spPr bwMode="auto">
            <a:xfrm>
              <a:off x="3775" y="1617"/>
              <a:ext cx="8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for the past five years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Rectangle 132"/>
            <p:cNvSpPr>
              <a:spLocks noChangeArrowheads="1"/>
            </p:cNvSpPr>
            <p:nvPr/>
          </p:nvSpPr>
          <p:spPr bwMode="auto">
            <a:xfrm>
              <a:off x="4617"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133"/>
            <p:cNvSpPr>
              <a:spLocks noChangeArrowheads="1"/>
            </p:cNvSpPr>
            <p:nvPr/>
          </p:nvSpPr>
          <p:spPr bwMode="auto">
            <a:xfrm>
              <a:off x="948" y="1719"/>
              <a:ext cx="91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(regardless of pledge).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Rectangle 134"/>
            <p:cNvSpPr>
              <a:spLocks noChangeArrowheads="1"/>
            </p:cNvSpPr>
            <p:nvPr/>
          </p:nvSpPr>
          <p:spPr bwMode="auto">
            <a:xfrm>
              <a:off x="1829" y="171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aphicFrame>
        <p:nvGraphicFramePr>
          <p:cNvPr id="57" name="Table 56"/>
          <p:cNvGraphicFramePr>
            <a:graphicFrameLocks noGrp="1"/>
          </p:cNvGraphicFramePr>
          <p:nvPr>
            <p:extLst>
              <p:ext uri="{D42A27DB-BD31-4B8C-83A1-F6EECF244321}">
                <p14:modId xmlns:p14="http://schemas.microsoft.com/office/powerpoint/2010/main" val="2496594105"/>
              </p:ext>
            </p:extLst>
          </p:nvPr>
        </p:nvGraphicFramePr>
        <p:xfrm>
          <a:off x="3299535" y="3200400"/>
          <a:ext cx="2436020" cy="2291080"/>
        </p:xfrm>
        <a:graphic>
          <a:graphicData uri="http://schemas.openxmlformats.org/drawingml/2006/table">
            <a:tbl>
              <a:tblPr firstRow="1" bandRow="1">
                <a:tableStyleId>{2D5ABB26-0587-4C30-8999-92F81FD0307C}</a:tableStyleId>
              </a:tblPr>
              <a:tblGrid>
                <a:gridCol w="1218010"/>
                <a:gridCol w="1218010"/>
              </a:tblGrid>
              <a:tr h="370840">
                <a:tc>
                  <a:txBody>
                    <a:bodyPr/>
                    <a:lstStyle/>
                    <a:p>
                      <a:pPr algn="ctr"/>
                      <a:r>
                        <a:rPr lang="en-US" sz="1200" dirty="0" smtClean="0"/>
                        <a:t>Fiscal Year Ending</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Total Collections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r>
                        <a:rPr lang="en-US" sz="1200" dirty="0" smtClean="0"/>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840">
                <a:tc>
                  <a:txBody>
                    <a:bodyPr/>
                    <a:lstStyle/>
                    <a:p>
                      <a:r>
                        <a:rPr lang="en-US" sz="1200" dirty="0" smtClean="0"/>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5280">
                <a:tc>
                  <a:txBody>
                    <a:bodyPr/>
                    <a:lstStyle/>
                    <a:p>
                      <a:r>
                        <a:rPr lang="en-US" sz="1200" dirty="0" smtClean="0"/>
                        <a:t>20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120">
                <a:tc>
                  <a:txBody>
                    <a:bodyPr/>
                    <a:lstStyle/>
                    <a:p>
                      <a:r>
                        <a:rPr lang="en-US" sz="1200" dirty="0" smtClean="0"/>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58" name="Picture 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5638800"/>
            <a:ext cx="68707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Box 58"/>
          <p:cNvSpPr txBox="1"/>
          <p:nvPr/>
        </p:nvSpPr>
        <p:spPr>
          <a:xfrm>
            <a:off x="2590800" y="5638800"/>
            <a:ext cx="551815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This information can be obtained from the applicant’s business records. </a:t>
            </a:r>
            <a:endParaRPr lang="en-US" sz="1400" dirty="0"/>
          </a:p>
        </p:txBody>
      </p:sp>
      <p:sp>
        <p:nvSpPr>
          <p:cNvPr id="2" name="Action Button: Back or Previous 1">
            <a:hlinkClick r:id="" action="ppaction://hlinkshowjump?jump=previousslide" highlightClick="1"/>
          </p:cNvPr>
          <p:cNvSpPr/>
          <p:nvPr/>
        </p:nvSpPr>
        <p:spPr>
          <a:xfrm>
            <a:off x="228600" y="6019800"/>
            <a:ext cx="509016"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2" name="Action Button: Forward or Next 61">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9215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533400"/>
            <a:ext cx="5486400" cy="914400"/>
          </a:xfrm>
        </p:spPr>
        <p:txBody>
          <a:bodyPr/>
          <a:lstStyle/>
          <a:p>
            <a:r>
              <a:rPr lang="en-US" dirty="0" smtClean="0"/>
              <a:t>B15 – Pro forma Illustration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2902619"/>
              </p:ext>
            </p:extLst>
          </p:nvPr>
        </p:nvGraphicFramePr>
        <p:xfrm>
          <a:off x="381000" y="1371600"/>
          <a:ext cx="8382000" cy="2865120"/>
        </p:xfrm>
        <a:graphic>
          <a:graphicData uri="http://schemas.openxmlformats.org/drawingml/2006/table">
            <a:tbl>
              <a:tblPr firstRow="1" bandRow="1">
                <a:tableStyleId>{5C22544A-7EE6-4342-B048-85BDC9FD1C3A}</a:tableStyleId>
              </a:tblPr>
              <a:tblGrid>
                <a:gridCol w="1371600"/>
                <a:gridCol w="1600200"/>
                <a:gridCol w="1752600"/>
                <a:gridCol w="1752600"/>
                <a:gridCol w="1905000"/>
              </a:tblGrid>
              <a:tr h="370840">
                <a:tc>
                  <a:txBody>
                    <a:bodyPr/>
                    <a:lstStyle/>
                    <a:p>
                      <a:pPr algn="ctr"/>
                      <a:r>
                        <a:rPr lang="en-US" dirty="0" smtClean="0"/>
                        <a:t>Year</a:t>
                      </a:r>
                      <a:endParaRPr lang="en-US" dirty="0"/>
                    </a:p>
                  </a:txBody>
                  <a:tcPr/>
                </a:tc>
                <a:tc>
                  <a:txBody>
                    <a:bodyPr/>
                    <a:lstStyle/>
                    <a:p>
                      <a:pPr algn="ctr"/>
                      <a:r>
                        <a:rPr lang="en-US" dirty="0" smtClean="0"/>
                        <a:t>Net Revenues</a:t>
                      </a:r>
                      <a:endParaRPr lang="en-US" dirty="0"/>
                    </a:p>
                  </a:txBody>
                  <a:tcPr/>
                </a:tc>
                <a:tc>
                  <a:txBody>
                    <a:bodyPr/>
                    <a:lstStyle/>
                    <a:p>
                      <a:pPr algn="ctr"/>
                      <a:r>
                        <a:rPr lang="en-US" dirty="0" smtClean="0"/>
                        <a:t>Existing Debt Service</a:t>
                      </a:r>
                      <a:endParaRPr lang="en-US" dirty="0"/>
                    </a:p>
                  </a:txBody>
                  <a:tcPr/>
                </a:tc>
                <a:tc>
                  <a:txBody>
                    <a:bodyPr/>
                    <a:lstStyle/>
                    <a:p>
                      <a:pPr algn="ctr"/>
                      <a:r>
                        <a:rPr lang="en-US" dirty="0" smtClean="0"/>
                        <a:t>Proposed Debt Service</a:t>
                      </a:r>
                      <a:endParaRPr lang="en-US" dirty="0"/>
                    </a:p>
                  </a:txBody>
                  <a:tcPr/>
                </a:tc>
                <a:tc>
                  <a:txBody>
                    <a:bodyPr/>
                    <a:lstStyle/>
                    <a:p>
                      <a:pPr algn="ctr"/>
                      <a:r>
                        <a:rPr lang="en-US" dirty="0" smtClean="0"/>
                        <a:t>Revenues After Debt Service</a:t>
                      </a:r>
                      <a:endParaRPr lang="en-US" dirty="0"/>
                    </a:p>
                  </a:txBody>
                  <a:tcPr/>
                </a:tc>
              </a:tr>
              <a:tr h="370840">
                <a:tc>
                  <a:txBody>
                    <a:bodyPr/>
                    <a:lstStyle/>
                    <a:p>
                      <a:r>
                        <a:rPr lang="en-US" dirty="0" smtClean="0"/>
                        <a:t>2013</a:t>
                      </a:r>
                      <a:endParaRPr lang="en-US" dirty="0"/>
                    </a:p>
                  </a:txBody>
                  <a:tcPr/>
                </a:tc>
                <a:tc>
                  <a:txBody>
                    <a:bodyPr/>
                    <a:lstStyle/>
                    <a:p>
                      <a:pPr algn="r"/>
                      <a:r>
                        <a:rPr lang="en-US" dirty="0" smtClean="0"/>
                        <a:t>$148,551</a:t>
                      </a:r>
                      <a:endParaRPr lang="en-US" dirty="0"/>
                    </a:p>
                  </a:txBody>
                  <a:tcPr/>
                </a:tc>
                <a:tc>
                  <a:txBody>
                    <a:bodyPr/>
                    <a:lstStyle/>
                    <a:p>
                      <a:pPr algn="r"/>
                      <a:r>
                        <a:rPr lang="en-US" dirty="0" smtClean="0"/>
                        <a:t>($73,160)</a:t>
                      </a:r>
                      <a:endParaRPr lang="en-US" dirty="0"/>
                    </a:p>
                  </a:txBody>
                  <a:tcPr/>
                </a:tc>
                <a:tc>
                  <a:txBody>
                    <a:bodyPr/>
                    <a:lstStyle/>
                    <a:p>
                      <a:pPr algn="r"/>
                      <a:endParaRPr lang="en-US" dirty="0"/>
                    </a:p>
                  </a:txBody>
                  <a:tcPr/>
                </a:tc>
                <a:tc>
                  <a:txBody>
                    <a:bodyPr/>
                    <a:lstStyle/>
                    <a:p>
                      <a:pPr algn="r"/>
                      <a:r>
                        <a:rPr lang="en-US" dirty="0" smtClean="0"/>
                        <a:t>$75,391</a:t>
                      </a:r>
                      <a:endParaRPr lang="en-US" dirty="0"/>
                    </a:p>
                  </a:txBody>
                  <a:tcPr/>
                </a:tc>
              </a:tr>
              <a:tr h="370840">
                <a:tc>
                  <a:txBody>
                    <a:bodyPr/>
                    <a:lstStyle/>
                    <a:p>
                      <a:r>
                        <a:rPr lang="en-US" dirty="0" smtClean="0"/>
                        <a:t>2014</a:t>
                      </a:r>
                      <a:endParaRPr lang="en-US" dirty="0"/>
                    </a:p>
                  </a:txBody>
                  <a:tcPr/>
                </a:tc>
                <a:tc>
                  <a:txBody>
                    <a:bodyPr/>
                    <a:lstStyle/>
                    <a:p>
                      <a:pPr algn="r"/>
                      <a:r>
                        <a:rPr lang="en-US" dirty="0" smtClean="0"/>
                        <a:t>$148,551</a:t>
                      </a:r>
                      <a:endParaRPr lang="en-US" dirty="0"/>
                    </a:p>
                  </a:txBody>
                  <a:tcPr/>
                </a:tc>
                <a:tc>
                  <a:txBody>
                    <a:bodyPr/>
                    <a:lstStyle/>
                    <a:p>
                      <a:pPr algn="r"/>
                      <a:r>
                        <a:rPr lang="en-US" dirty="0" smtClean="0"/>
                        <a:t>($73,285)</a:t>
                      </a:r>
                      <a:endParaRPr lang="en-US" dirty="0"/>
                    </a:p>
                  </a:txBody>
                  <a:tcPr/>
                </a:tc>
                <a:tc>
                  <a:txBody>
                    <a:bodyPr/>
                    <a:lstStyle/>
                    <a:p>
                      <a:pPr algn="r"/>
                      <a:r>
                        <a:rPr lang="en-US" dirty="0" smtClean="0"/>
                        <a:t>($35,100)</a:t>
                      </a:r>
                      <a:endParaRPr lang="en-US" dirty="0"/>
                    </a:p>
                  </a:txBody>
                  <a:tcPr/>
                </a:tc>
                <a:tc>
                  <a:txBody>
                    <a:bodyPr/>
                    <a:lstStyle/>
                    <a:p>
                      <a:pPr algn="r"/>
                      <a:r>
                        <a:rPr lang="en-US" dirty="0" smtClean="0"/>
                        <a:t>$40,166</a:t>
                      </a:r>
                      <a:endParaRPr lang="en-US" dirty="0"/>
                    </a:p>
                  </a:txBody>
                  <a:tcPr/>
                </a:tc>
              </a:tr>
              <a:tr h="370840">
                <a:tc>
                  <a:txBody>
                    <a:bodyPr/>
                    <a:lstStyle/>
                    <a:p>
                      <a:r>
                        <a:rPr lang="en-US" dirty="0" smtClean="0"/>
                        <a:t>2015</a:t>
                      </a:r>
                      <a:endParaRPr lang="en-US" dirty="0"/>
                    </a:p>
                  </a:txBody>
                  <a:tcPr/>
                </a:tc>
                <a:tc>
                  <a:txBody>
                    <a:bodyPr/>
                    <a:lstStyle/>
                    <a:p>
                      <a:pPr algn="r"/>
                      <a:r>
                        <a:rPr lang="en-US" dirty="0" smtClean="0"/>
                        <a:t>$148,551</a:t>
                      </a:r>
                      <a:endParaRPr lang="en-US" dirty="0"/>
                    </a:p>
                  </a:txBody>
                  <a:tcPr/>
                </a:tc>
                <a:tc>
                  <a:txBody>
                    <a:bodyPr/>
                    <a:lstStyle/>
                    <a:p>
                      <a:pPr algn="r"/>
                      <a:r>
                        <a:rPr lang="en-US" dirty="0" smtClean="0"/>
                        <a:t>($72,365)</a:t>
                      </a:r>
                      <a:endParaRPr lang="en-US" dirty="0"/>
                    </a:p>
                  </a:txBody>
                  <a:tcPr/>
                </a:tc>
                <a:tc>
                  <a:txBody>
                    <a:bodyPr/>
                    <a:lstStyle/>
                    <a:p>
                      <a:pPr algn="r"/>
                      <a:r>
                        <a:rPr lang="en-US" dirty="0" smtClean="0"/>
                        <a:t>($50,100)</a:t>
                      </a:r>
                      <a:endParaRPr lang="en-US" dirty="0"/>
                    </a:p>
                  </a:txBody>
                  <a:tcPr/>
                </a:tc>
                <a:tc>
                  <a:txBody>
                    <a:bodyPr/>
                    <a:lstStyle/>
                    <a:p>
                      <a:pPr algn="r"/>
                      <a:r>
                        <a:rPr lang="en-US" dirty="0" smtClean="0"/>
                        <a:t>$26,086</a:t>
                      </a:r>
                      <a:endParaRPr lang="en-US" dirty="0"/>
                    </a:p>
                  </a:txBody>
                  <a:tcPr/>
                </a:tc>
              </a:tr>
              <a:tr h="370840">
                <a:tc>
                  <a:txBody>
                    <a:bodyPr/>
                    <a:lstStyle/>
                    <a:p>
                      <a:r>
                        <a:rPr lang="en-US" dirty="0" smtClean="0"/>
                        <a:t>2016</a:t>
                      </a:r>
                      <a:endParaRPr lang="en-US" dirty="0"/>
                    </a:p>
                  </a:txBody>
                  <a:tcPr/>
                </a:tc>
                <a:tc>
                  <a:txBody>
                    <a:bodyPr/>
                    <a:lstStyle/>
                    <a:p>
                      <a:pPr algn="r"/>
                      <a:r>
                        <a:rPr lang="en-US" dirty="0" smtClean="0"/>
                        <a:t>$148,551</a:t>
                      </a:r>
                      <a:endParaRPr lang="en-US" dirty="0"/>
                    </a:p>
                  </a:txBody>
                  <a:tcPr/>
                </a:tc>
                <a:tc>
                  <a:txBody>
                    <a:bodyPr/>
                    <a:lstStyle/>
                    <a:p>
                      <a:pPr algn="r"/>
                      <a:r>
                        <a:rPr lang="en-US" dirty="0" smtClean="0"/>
                        <a:t>($72,445)</a:t>
                      </a:r>
                      <a:endParaRPr lang="en-US" dirty="0"/>
                    </a:p>
                  </a:txBody>
                  <a:tcPr/>
                </a:tc>
                <a:tc>
                  <a:txBody>
                    <a:bodyPr/>
                    <a:lstStyle/>
                    <a:p>
                      <a:pPr algn="r"/>
                      <a:r>
                        <a:rPr lang="en-US" dirty="0" smtClean="0"/>
                        <a:t>($49,515)</a:t>
                      </a:r>
                      <a:endParaRPr lang="en-US" dirty="0"/>
                    </a:p>
                  </a:txBody>
                  <a:tcPr/>
                </a:tc>
                <a:tc>
                  <a:txBody>
                    <a:bodyPr/>
                    <a:lstStyle/>
                    <a:p>
                      <a:pPr algn="r"/>
                      <a:r>
                        <a:rPr lang="en-US" dirty="0" smtClean="0"/>
                        <a:t>$26,591</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2044</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6" name="Down Arrow 5"/>
          <p:cNvSpPr/>
          <p:nvPr/>
        </p:nvSpPr>
        <p:spPr>
          <a:xfrm>
            <a:off x="625642" y="3533273"/>
            <a:ext cx="2286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04800" y="4572000"/>
            <a:ext cx="8458200" cy="1200329"/>
          </a:xfrm>
          <a:prstGeom prst="rect">
            <a:avLst/>
          </a:prstGeom>
          <a:noFill/>
        </p:spPr>
        <p:txBody>
          <a:bodyPr wrap="square" rtlCol="0">
            <a:spAutoFit/>
          </a:bodyPr>
          <a:lstStyle/>
          <a:p>
            <a:pPr marL="342900" indent="-342900">
              <a:buFontTx/>
              <a:buAutoNum type="arabicPeriod"/>
            </a:pPr>
            <a:r>
              <a:rPr lang="en-US" dirty="0" smtClean="0">
                <a:solidFill>
                  <a:prstClr val="black"/>
                </a:solidFill>
              </a:rPr>
              <a:t>Include every year from loan closing until final payment.</a:t>
            </a:r>
          </a:p>
          <a:p>
            <a:pPr marL="342900" indent="-342900">
              <a:buFontTx/>
              <a:buAutoNum type="arabicPeriod"/>
            </a:pPr>
            <a:r>
              <a:rPr lang="en-US" dirty="0" smtClean="0">
                <a:solidFill>
                  <a:prstClr val="black"/>
                </a:solidFill>
              </a:rPr>
              <a:t>Net revenues same as the most recent in B2 table.</a:t>
            </a:r>
          </a:p>
          <a:p>
            <a:pPr marL="342900" indent="-342900">
              <a:buFontTx/>
              <a:buAutoNum type="arabicPeriod"/>
            </a:pPr>
            <a:r>
              <a:rPr lang="en-US" dirty="0" smtClean="0">
                <a:solidFill>
                  <a:prstClr val="black"/>
                </a:solidFill>
              </a:rPr>
              <a:t>Net revenues only increase in a year due to rate increase, footnote increase amount.</a:t>
            </a:r>
          </a:p>
          <a:p>
            <a:pPr marL="342900" indent="-342900">
              <a:buFontTx/>
              <a:buAutoNum type="arabicPeriod"/>
            </a:pPr>
            <a:r>
              <a:rPr lang="en-US" dirty="0" smtClean="0">
                <a:solidFill>
                  <a:prstClr val="black"/>
                </a:solidFill>
              </a:rPr>
              <a:t>This is illustrative, interest rates and principal amounts change.</a:t>
            </a:r>
            <a:endParaRPr lang="en-US" dirty="0">
              <a:solidFill>
                <a:prstClr val="black"/>
              </a:solidFill>
            </a:endParaRPr>
          </a:p>
        </p:txBody>
      </p:sp>
      <p:sp>
        <p:nvSpPr>
          <p:cNvPr id="8" name="Slide Number Placeholder 3"/>
          <p:cNvSpPr>
            <a:spLocks noGrp="1"/>
          </p:cNvSpPr>
          <p:nvPr>
            <p:ph type="sldNum" sz="quarter" idx="12"/>
          </p:nvPr>
        </p:nvSpPr>
        <p:spPr>
          <a:xfrm>
            <a:off x="6553200" y="6356350"/>
            <a:ext cx="2133600" cy="365125"/>
          </a:xfrm>
        </p:spPr>
        <p:txBody>
          <a:bodyPr/>
          <a:lstStyle/>
          <a:p>
            <a:fld id="{CE196F4B-A0D7-42BA-85BA-522BE4E219B9}" type="slidenum">
              <a:rPr lang="en-US" smtClean="0">
                <a:solidFill>
                  <a:prstClr val="black">
                    <a:tint val="75000"/>
                  </a:prstClr>
                </a:solidFill>
              </a:rPr>
              <a:pPr/>
              <a:t>17</a:t>
            </a:fld>
            <a:endParaRPr lang="en-US" dirty="0">
              <a:solidFill>
                <a:prstClr val="black">
                  <a:tint val="75000"/>
                </a:prstClr>
              </a:solidFill>
            </a:endParaRPr>
          </a:p>
        </p:txBody>
      </p:sp>
      <p:sp>
        <p:nvSpPr>
          <p:cNvPr id="9" name="TextBox 8"/>
          <p:cNvSpPr txBox="1"/>
          <p:nvPr/>
        </p:nvSpPr>
        <p:spPr>
          <a:xfrm>
            <a:off x="4648200" y="3653407"/>
            <a:ext cx="32766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This is the preferred format. </a:t>
            </a:r>
            <a:endParaRPr lang="en-US" dirty="0"/>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0" y="3838073"/>
            <a:ext cx="444500" cy="444500"/>
          </a:xfrm>
          <a:prstGeom prst="rect">
            <a:avLst/>
          </a:prstGeom>
        </p:spPr>
      </p:pic>
      <p:sp>
        <p:nvSpPr>
          <p:cNvPr id="3" name="Action Button: Back or Previous 2">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Action Button: Forward or Next 3">
            <a:hlinkClick r:id="" action="ppaction://hlinkshowjump?jump=nextslide" highlightClick="1"/>
          </p:cNvPr>
          <p:cNvSpPr/>
          <p:nvPr/>
        </p:nvSpPr>
        <p:spPr>
          <a:xfrm>
            <a:off x="80772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706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18</a:t>
            </a:fld>
            <a:endParaRPr lang="en-US">
              <a:solidFill>
                <a:prstClr val="black">
                  <a:tint val="75000"/>
                </a:prstClr>
              </a:solidFill>
            </a:endParaRPr>
          </a:p>
        </p:txBody>
      </p:sp>
      <p:sp>
        <p:nvSpPr>
          <p:cNvPr id="3"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grpSp>
        <p:nvGrpSpPr>
          <p:cNvPr id="2" name="Group 5"/>
          <p:cNvGrpSpPr>
            <a:grpSpLocks noChangeAspect="1"/>
          </p:cNvGrpSpPr>
          <p:nvPr/>
        </p:nvGrpSpPr>
        <p:grpSpPr bwMode="auto">
          <a:xfrm>
            <a:off x="1088686" y="1276351"/>
            <a:ext cx="6870700" cy="676276"/>
            <a:chOff x="698" y="1007"/>
            <a:chExt cx="4328" cy="426"/>
          </a:xfrm>
        </p:grpSpPr>
        <p:sp>
          <p:nvSpPr>
            <p:cNvPr id="60" name="AutoShape 4"/>
            <p:cNvSpPr>
              <a:spLocks noChangeAspect="1" noChangeArrowheads="1" noTextEdit="1"/>
            </p:cNvSpPr>
            <p:nvPr/>
          </p:nvSpPr>
          <p:spPr bwMode="auto">
            <a:xfrm>
              <a:off x="698" y="1008"/>
              <a:ext cx="4328"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6"/>
            <p:cNvSpPr>
              <a:spLocks noChangeArrowheads="1"/>
            </p:cNvSpPr>
            <p:nvPr/>
          </p:nvSpPr>
          <p:spPr bwMode="auto">
            <a:xfrm>
              <a:off x="734" y="1010"/>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 name="Rectangle 7"/>
            <p:cNvSpPr>
              <a:spLocks noChangeArrowheads="1"/>
            </p:cNvSpPr>
            <p:nvPr/>
          </p:nvSpPr>
          <p:spPr bwMode="auto">
            <a:xfrm>
              <a:off x="842"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 name="Rectangle 8"/>
            <p:cNvSpPr>
              <a:spLocks noChangeArrowheads="1"/>
            </p:cNvSpPr>
            <p:nvPr/>
          </p:nvSpPr>
          <p:spPr bwMode="auto">
            <a:xfrm>
              <a:off x="1022" y="1010"/>
              <a:ext cx="6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If you have tax</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2" name="Rectangle 9"/>
            <p:cNvSpPr>
              <a:spLocks noChangeArrowheads="1"/>
            </p:cNvSpPr>
            <p:nvPr/>
          </p:nvSpPr>
          <p:spPr bwMode="auto">
            <a:xfrm>
              <a:off x="1595" y="1010"/>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3" name="Rectangle 10"/>
            <p:cNvSpPr>
              <a:spLocks noChangeArrowheads="1"/>
            </p:cNvSpPr>
            <p:nvPr/>
          </p:nvSpPr>
          <p:spPr bwMode="auto">
            <a:xfrm>
              <a:off x="1713"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5" name="Rectangle 11"/>
            <p:cNvSpPr>
              <a:spLocks noChangeArrowheads="1"/>
            </p:cNvSpPr>
            <p:nvPr/>
          </p:nvSpPr>
          <p:spPr bwMode="auto">
            <a:xfrm>
              <a:off x="1738" y="1010"/>
              <a:ext cx="47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authority, 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6" name="Rectangle 12"/>
            <p:cNvSpPr>
              <a:spLocks noChangeArrowheads="1"/>
            </p:cNvSpPr>
            <p:nvPr/>
          </p:nvSpPr>
          <p:spPr bwMode="auto">
            <a:xfrm>
              <a:off x="2172" y="1010"/>
              <a:ext cx="49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rovide the 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7" name="Rectangle 13"/>
            <p:cNvSpPr>
              <a:spLocks noChangeArrowheads="1"/>
            </p:cNvSpPr>
            <p:nvPr/>
          </p:nvSpPr>
          <p:spPr bwMode="auto">
            <a:xfrm>
              <a:off x="2627" y="1010"/>
              <a:ext cx="43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urrent top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8" name="Rectangle 14"/>
            <p:cNvSpPr>
              <a:spLocks noChangeArrowheads="1"/>
            </p:cNvSpPr>
            <p:nvPr/>
          </p:nvSpPr>
          <p:spPr bwMode="auto">
            <a:xfrm>
              <a:off x="3029" y="1007"/>
              <a:ext cx="17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ten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9" name="Rectangle 15"/>
            <p:cNvSpPr>
              <a:spLocks noChangeArrowheads="1"/>
            </p:cNvSpPr>
            <p:nvPr/>
          </p:nvSpPr>
          <p:spPr bwMode="auto">
            <a:xfrm>
              <a:off x="3160"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0" name="Rectangle 16"/>
            <p:cNvSpPr>
              <a:spLocks noChangeArrowheads="1"/>
            </p:cNvSpPr>
            <p:nvPr/>
          </p:nvSpPr>
          <p:spPr bwMode="auto">
            <a:xfrm>
              <a:off x="3185" y="1010"/>
              <a:ext cx="13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taxpayers showing percentage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1" name="Rectangle 17"/>
            <p:cNvSpPr>
              <a:spLocks noChangeArrowheads="1"/>
            </p:cNvSpPr>
            <p:nvPr/>
          </p:nvSpPr>
          <p:spPr bwMode="auto">
            <a:xfrm>
              <a:off x="1022" y="1111"/>
              <a:ext cx="32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owners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2" name="Rectangle 18"/>
            <p:cNvSpPr>
              <a:spLocks noChangeArrowheads="1"/>
            </p:cNvSpPr>
            <p:nvPr/>
          </p:nvSpPr>
          <p:spPr bwMode="auto">
            <a:xfrm>
              <a:off x="1306" y="1111"/>
              <a:ext cx="126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hip to total assessed valuation.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3" name="Rectangle 19"/>
            <p:cNvSpPr>
              <a:spLocks noChangeArrowheads="1"/>
            </p:cNvSpPr>
            <p:nvPr/>
          </p:nvSpPr>
          <p:spPr bwMode="auto">
            <a:xfrm>
              <a:off x="2534" y="1111"/>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4" name="Rectangle 20"/>
            <p:cNvSpPr>
              <a:spLocks noChangeArrowheads="1"/>
            </p:cNvSpPr>
            <p:nvPr/>
          </p:nvSpPr>
          <p:spPr bwMode="auto">
            <a:xfrm>
              <a:off x="2593" y="1111"/>
              <a:ext cx="206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tate if any are in bankruptcy and explain anticipated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5" name="Rectangle 21"/>
            <p:cNvSpPr>
              <a:spLocks noChangeArrowheads="1"/>
            </p:cNvSpPr>
            <p:nvPr/>
          </p:nvSpPr>
          <p:spPr bwMode="auto">
            <a:xfrm>
              <a:off x="1022" y="1213"/>
              <a:ext cx="81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prospective impacts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86" name="Rectangle 22"/>
            <p:cNvSpPr>
              <a:spLocks noChangeArrowheads="1"/>
            </p:cNvSpPr>
            <p:nvPr/>
          </p:nvSpPr>
          <p:spPr bwMode="auto">
            <a:xfrm>
              <a:off x="1801" y="121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7" name="Rectangle 23"/>
            <p:cNvSpPr>
              <a:spLocks noChangeArrowheads="1"/>
            </p:cNvSpPr>
            <p:nvPr/>
          </p:nvSpPr>
          <p:spPr bwMode="auto">
            <a:xfrm>
              <a:off x="1826" y="1213"/>
              <a:ext cx="84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 comments below.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8" name="Rectangle 24"/>
            <p:cNvSpPr>
              <a:spLocks noChangeArrowheads="1"/>
            </p:cNvSpPr>
            <p:nvPr/>
          </p:nvSpPr>
          <p:spPr bwMode="auto">
            <a:xfrm>
              <a:off x="2626" y="121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9" name="Rectangle 25"/>
            <p:cNvSpPr>
              <a:spLocks noChangeArrowheads="1"/>
            </p:cNvSpPr>
            <p:nvPr/>
          </p:nvSpPr>
          <p:spPr bwMode="auto">
            <a:xfrm>
              <a:off x="2651" y="1213"/>
              <a:ext cx="210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any of these have changed in the past three years,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90" name="Rectangle 26"/>
            <p:cNvSpPr>
              <a:spLocks noChangeArrowheads="1"/>
            </p:cNvSpPr>
            <p:nvPr/>
          </p:nvSpPr>
          <p:spPr bwMode="auto">
            <a:xfrm>
              <a:off x="1022" y="1314"/>
              <a:ext cx="228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please provide information on the changes to the top ten.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91" name="Rectangle 27"/>
            <p:cNvSpPr>
              <a:spLocks noChangeArrowheads="1"/>
            </p:cNvSpPr>
            <p:nvPr/>
          </p:nvSpPr>
          <p:spPr bwMode="auto">
            <a:xfrm>
              <a:off x="3268" y="13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aphicFrame>
        <p:nvGraphicFramePr>
          <p:cNvPr id="3092" name="Table 3091"/>
          <p:cNvGraphicFramePr>
            <a:graphicFrameLocks noGrp="1"/>
          </p:cNvGraphicFramePr>
          <p:nvPr>
            <p:extLst>
              <p:ext uri="{D42A27DB-BD31-4B8C-83A1-F6EECF244321}">
                <p14:modId xmlns:p14="http://schemas.microsoft.com/office/powerpoint/2010/main" val="2754008938"/>
              </p:ext>
            </p:extLst>
          </p:nvPr>
        </p:nvGraphicFramePr>
        <p:xfrm>
          <a:off x="1450636" y="2082568"/>
          <a:ext cx="6096000" cy="1386840"/>
        </p:xfrm>
        <a:graphic>
          <a:graphicData uri="http://schemas.openxmlformats.org/drawingml/2006/table">
            <a:tbl>
              <a:tblPr firstRow="1" bandRow="1">
                <a:tableStyleId>{2D5ABB26-0587-4C30-8999-92F81FD0307C}</a:tableStyleId>
              </a:tblPr>
              <a:tblGrid>
                <a:gridCol w="1524000"/>
                <a:gridCol w="1524000"/>
                <a:gridCol w="1524000"/>
                <a:gridCol w="1524000"/>
              </a:tblGrid>
              <a:tr h="0">
                <a:tc>
                  <a:txBody>
                    <a:bodyPr/>
                    <a:lstStyle/>
                    <a:p>
                      <a:pPr algn="ctr"/>
                      <a:r>
                        <a:rPr lang="en-US" sz="1200" dirty="0" smtClean="0"/>
                        <a:t>Taxpayer Name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Assessed Value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Percent of Total</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Bankruptcy (Y/N)</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100" name="Picture 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2705" y="3657600"/>
            <a:ext cx="68707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Box 85"/>
          <p:cNvSpPr txBox="1"/>
          <p:nvPr/>
        </p:nvSpPr>
        <p:spPr>
          <a:xfrm>
            <a:off x="1905001" y="2590800"/>
            <a:ext cx="5447730"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smtClean="0"/>
              <a:t>This information can be obtained from the applicant’s tax records provided by the tax assessor office and any other pertinent business records. </a:t>
            </a:r>
            <a:endParaRPr lang="en-US" sz="1400"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123" y="4572000"/>
            <a:ext cx="609600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1254449" y="5791200"/>
            <a:ext cx="668655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solidFill>
                  <a:schemeClr val="bg1"/>
                </a:solidFill>
              </a:rPr>
              <a:t>The applicant’s Financial Advisor is able to assist with bond ratings.</a:t>
            </a:r>
            <a:r>
              <a:rPr lang="en-US" dirty="0" smtClean="0">
                <a:solidFill>
                  <a:schemeClr val="accent6">
                    <a:lumMod val="75000"/>
                  </a:schemeClr>
                </a:solidFill>
              </a:rPr>
              <a:t> </a:t>
            </a:r>
            <a:endParaRPr lang="en-US" dirty="0">
              <a:solidFill>
                <a:schemeClr val="accent6">
                  <a:lumMod val="75000"/>
                </a:schemeClr>
              </a:solidFill>
            </a:endParaRPr>
          </a:p>
        </p:txBody>
      </p:sp>
      <p:grpSp>
        <p:nvGrpSpPr>
          <p:cNvPr id="5" name="Group 7"/>
          <p:cNvGrpSpPr>
            <a:grpSpLocks noChangeAspect="1"/>
          </p:cNvGrpSpPr>
          <p:nvPr/>
        </p:nvGrpSpPr>
        <p:grpSpPr bwMode="auto">
          <a:xfrm>
            <a:off x="1162050" y="3909219"/>
            <a:ext cx="6870700" cy="514350"/>
            <a:chOff x="732" y="2406"/>
            <a:chExt cx="4328" cy="324"/>
          </a:xfrm>
        </p:grpSpPr>
        <p:sp>
          <p:nvSpPr>
            <p:cNvPr id="6" name="AutoShape 6"/>
            <p:cNvSpPr>
              <a:spLocks noChangeAspect="1" noChangeArrowheads="1" noTextEdit="1"/>
            </p:cNvSpPr>
            <p:nvPr/>
          </p:nvSpPr>
          <p:spPr bwMode="auto">
            <a:xfrm>
              <a:off x="732" y="2406"/>
              <a:ext cx="4328"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8"/>
            <p:cNvSpPr>
              <a:spLocks noChangeArrowheads="1"/>
            </p:cNvSpPr>
            <p:nvPr/>
          </p:nvSpPr>
          <p:spPr bwMode="auto">
            <a:xfrm>
              <a:off x="768" y="2409"/>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9"/>
            <p:cNvSpPr>
              <a:spLocks noChangeArrowheads="1"/>
            </p:cNvSpPr>
            <p:nvPr/>
          </p:nvSpPr>
          <p:spPr bwMode="auto">
            <a:xfrm>
              <a:off x="876"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10"/>
            <p:cNvSpPr>
              <a:spLocks noChangeArrowheads="1"/>
            </p:cNvSpPr>
            <p:nvPr/>
          </p:nvSpPr>
          <p:spPr bwMode="auto">
            <a:xfrm>
              <a:off x="1056" y="2409"/>
              <a:ext cx="58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 the 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1601" y="2409"/>
              <a:ext cx="13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aximum tax rate permitted by law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2914" y="2409"/>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3013" y="2409"/>
              <a:ext cx="9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 $100 of property value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3967"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5"/>
            <p:cNvSpPr>
              <a:spLocks noChangeArrowheads="1"/>
            </p:cNvSpPr>
            <p:nvPr/>
          </p:nvSpPr>
          <p:spPr bwMode="auto">
            <a:xfrm>
              <a:off x="4016"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4065"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7"/>
            <p:cNvSpPr>
              <a:spLocks noChangeArrowheads="1"/>
            </p:cNvSpPr>
            <p:nvPr/>
          </p:nvSpPr>
          <p:spPr bwMode="auto">
            <a:xfrm>
              <a:off x="4114"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4163"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9"/>
            <p:cNvSpPr>
              <a:spLocks noChangeArrowheads="1"/>
            </p:cNvSpPr>
            <p:nvPr/>
          </p:nvSpPr>
          <p:spPr bwMode="auto">
            <a:xfrm>
              <a:off x="4211"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20"/>
            <p:cNvSpPr>
              <a:spLocks noChangeArrowheads="1"/>
            </p:cNvSpPr>
            <p:nvPr/>
          </p:nvSpPr>
          <p:spPr bwMode="auto">
            <a:xfrm>
              <a:off x="3967" y="2497"/>
              <a:ext cx="24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1"/>
            <p:cNvSpPr>
              <a:spLocks noChangeArrowheads="1"/>
            </p:cNvSpPr>
            <p:nvPr/>
          </p:nvSpPr>
          <p:spPr bwMode="auto">
            <a:xfrm>
              <a:off x="732" y="25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2"/>
            <p:cNvSpPr>
              <a:spLocks noChangeArrowheads="1"/>
            </p:cNvSpPr>
            <p:nvPr/>
          </p:nvSpPr>
          <p:spPr bwMode="auto">
            <a:xfrm>
              <a:off x="768" y="2611"/>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23"/>
            <p:cNvSpPr>
              <a:spLocks noChangeArrowheads="1"/>
            </p:cNvSpPr>
            <p:nvPr/>
          </p:nvSpPr>
          <p:spPr bwMode="auto">
            <a:xfrm>
              <a:off x="876" y="26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4"/>
            <p:cNvSpPr>
              <a:spLocks noChangeArrowheads="1"/>
            </p:cNvSpPr>
            <p:nvPr/>
          </p:nvSpPr>
          <p:spPr bwMode="auto">
            <a:xfrm>
              <a:off x="1056" y="2611"/>
              <a:ext cx="52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 any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25"/>
            <p:cNvSpPr>
              <a:spLocks noChangeArrowheads="1"/>
            </p:cNvSpPr>
            <p:nvPr/>
          </p:nvSpPr>
          <p:spPr bwMode="auto">
            <a:xfrm>
              <a:off x="1545" y="2611"/>
              <a:ext cx="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6"/>
            <p:cNvSpPr>
              <a:spLocks noChangeArrowheads="1"/>
            </p:cNvSpPr>
            <p:nvPr/>
          </p:nvSpPr>
          <p:spPr bwMode="auto">
            <a:xfrm>
              <a:off x="1589" y="2611"/>
              <a:ext cx="48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urrent bond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7"/>
            <p:cNvSpPr>
              <a:spLocks noChangeArrowheads="1"/>
            </p:cNvSpPr>
            <p:nvPr/>
          </p:nvSpPr>
          <p:spPr bwMode="auto">
            <a:xfrm>
              <a:off x="2039" y="26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8"/>
            <p:cNvSpPr>
              <a:spLocks noChangeArrowheads="1"/>
            </p:cNvSpPr>
            <p:nvPr/>
          </p:nvSpPr>
          <p:spPr bwMode="auto">
            <a:xfrm>
              <a:off x="2064" y="2611"/>
              <a:ext cx="30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ratings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9"/>
            <p:cNvSpPr>
              <a:spLocks noChangeArrowheads="1"/>
            </p:cNvSpPr>
            <p:nvPr/>
          </p:nvSpPr>
          <p:spPr bwMode="auto">
            <a:xfrm>
              <a:off x="2328" y="26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30"/>
            <p:cNvSpPr>
              <a:spLocks noChangeArrowheads="1"/>
            </p:cNvSpPr>
            <p:nvPr/>
          </p:nvSpPr>
          <p:spPr bwMode="auto">
            <a:xfrm>
              <a:off x="2353" y="2611"/>
              <a:ext cx="7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with date received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31"/>
            <p:cNvSpPr>
              <a:spLocks noChangeArrowheads="1"/>
            </p:cNvSpPr>
            <p:nvPr/>
          </p:nvSpPr>
          <p:spPr bwMode="auto">
            <a:xfrm>
              <a:off x="3062" y="26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32"/>
            <p:cNvSpPr>
              <a:spLocks noChangeArrowheads="1"/>
            </p:cNvSpPr>
            <p:nvPr/>
          </p:nvSpPr>
          <p:spPr bwMode="auto">
            <a:xfrm>
              <a:off x="3086" y="26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32" name="Action Button: Back or Previous 31">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 name="Action Button: Forward or Next 33">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4054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19</a:t>
            </a:fld>
            <a:endParaRPr lang="en-US">
              <a:solidFill>
                <a:prstClr val="black">
                  <a:tint val="75000"/>
                </a:prstClr>
              </a:solidFill>
            </a:endParaRPr>
          </a:p>
        </p:txBody>
      </p:sp>
      <p:sp>
        <p:nvSpPr>
          <p:cNvPr id="3"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graphicFrame>
        <p:nvGraphicFramePr>
          <p:cNvPr id="5167" name="Table 5166"/>
          <p:cNvGraphicFramePr>
            <a:graphicFrameLocks noGrp="1"/>
          </p:cNvGraphicFramePr>
          <p:nvPr>
            <p:extLst>
              <p:ext uri="{D42A27DB-BD31-4B8C-83A1-F6EECF244321}">
                <p14:modId xmlns:p14="http://schemas.microsoft.com/office/powerpoint/2010/main" val="2894465087"/>
              </p:ext>
            </p:extLst>
          </p:nvPr>
        </p:nvGraphicFramePr>
        <p:xfrm>
          <a:off x="1401507" y="3352800"/>
          <a:ext cx="5951923" cy="1371600"/>
        </p:xfrm>
        <a:graphic>
          <a:graphicData uri="http://schemas.openxmlformats.org/drawingml/2006/table">
            <a:tbl>
              <a:tblPr firstRow="1" bandRow="1">
                <a:tableStyleId>{2D5ABB26-0587-4C30-8999-92F81FD0307C}</a:tableStyleId>
              </a:tblPr>
              <a:tblGrid>
                <a:gridCol w="3552554"/>
                <a:gridCol w="2399369"/>
              </a:tblGrid>
              <a:tr h="0">
                <a:tc>
                  <a:txBody>
                    <a:bodyPr/>
                    <a:lstStyle/>
                    <a:p>
                      <a:pPr algn="ctr"/>
                      <a:r>
                        <a:rPr lang="en-US" sz="1100" dirty="0" smtClean="0">
                          <a:latin typeface="Arial" pitchFamily="34" charset="0"/>
                          <a:cs typeface="Arial" pitchFamily="34" charset="0"/>
                        </a:rPr>
                        <a:t>Name</a:t>
                      </a:r>
                      <a:endParaRPr lang="en-US"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latin typeface="Arial" pitchFamily="34" charset="0"/>
                          <a:cs typeface="Arial" pitchFamily="34" charset="0"/>
                        </a:rPr>
                        <a:t>Number of Employees</a:t>
                      </a:r>
                      <a:endParaRPr lang="en-US"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168" name="TextBox 5167"/>
          <p:cNvSpPr txBox="1"/>
          <p:nvPr/>
        </p:nvSpPr>
        <p:spPr>
          <a:xfrm>
            <a:off x="1381294" y="5277775"/>
            <a:ext cx="6304218"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Applicants can find this information at the link listed above or can click</a:t>
            </a:r>
            <a:r>
              <a:rPr lang="en-US" dirty="0" smtClean="0">
                <a:hlinkClick r:id="rId5"/>
              </a:rPr>
              <a:t> here </a:t>
            </a:r>
            <a:r>
              <a:rPr lang="en-US" dirty="0" smtClean="0"/>
              <a:t>for another source.  Please indicate in the comment section which source was used for this question.</a:t>
            </a:r>
            <a:endParaRPr lang="en-US"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0962" y="4991671"/>
            <a:ext cx="68707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36166" y="1143000"/>
            <a:ext cx="6082607"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200" dirty="0" smtClean="0"/>
              <a:t>B19  Provide </a:t>
            </a:r>
            <a:r>
              <a:rPr lang="en-US" sz="1200" dirty="0"/>
              <a:t>the following Community Information from the most current Census. This information may be found </a:t>
            </a:r>
            <a:r>
              <a:rPr lang="en-US" sz="1200" dirty="0" smtClean="0"/>
              <a:t>at:  </a:t>
            </a:r>
            <a:r>
              <a:rPr lang="en-US" sz="1200" dirty="0" smtClean="0">
                <a:hlinkClick r:id="rId7"/>
              </a:rPr>
              <a:t>http://factfinder2.census.gov/</a:t>
            </a:r>
            <a:endParaRPr lang="en-US" sz="1200" dirty="0" smtClean="0"/>
          </a:p>
          <a:p>
            <a:endParaRPr lang="en-US" sz="1200" dirty="0" smtClean="0"/>
          </a:p>
          <a:p>
            <a:pPr lvl="0"/>
            <a:r>
              <a:rPr lang="en-US" sz="1200" dirty="0" smtClean="0"/>
              <a:t>a) Median </a:t>
            </a:r>
            <a:r>
              <a:rPr lang="en-US" sz="1200" dirty="0"/>
              <a:t>Household income (MHI) </a:t>
            </a:r>
            <a:r>
              <a:rPr lang="en-US" sz="1200" u="sng" dirty="0"/>
              <a:t>     </a:t>
            </a:r>
            <a:endParaRPr lang="en-US" sz="1200" dirty="0"/>
          </a:p>
          <a:p>
            <a:pPr lvl="0"/>
            <a:r>
              <a:rPr lang="en-US" sz="1200" dirty="0" smtClean="0"/>
              <a:t>b) Unemployment </a:t>
            </a:r>
            <a:r>
              <a:rPr lang="en-US" sz="1200" dirty="0"/>
              <a:t>rate </a:t>
            </a:r>
            <a:r>
              <a:rPr lang="en-US" sz="1200" u="sng" dirty="0"/>
              <a:t>     </a:t>
            </a:r>
            <a:endParaRPr lang="en-US" sz="1200" dirty="0"/>
          </a:p>
          <a:p>
            <a:pPr lvl="0"/>
            <a:r>
              <a:rPr lang="en-US" sz="1200" dirty="0" smtClean="0"/>
              <a:t>c) Percentage </a:t>
            </a:r>
            <a:r>
              <a:rPr lang="en-US" sz="1200" dirty="0"/>
              <a:t>of area below poverty level </a:t>
            </a:r>
            <a:r>
              <a:rPr lang="en-US" sz="1200" u="sng" dirty="0"/>
              <a:t>     </a:t>
            </a:r>
            <a:endParaRPr lang="en-US" sz="1200" dirty="0"/>
          </a:p>
          <a:p>
            <a:pPr lvl="0"/>
            <a:r>
              <a:rPr lang="en-US" sz="1200" dirty="0" smtClean="0"/>
              <a:t>d) Median </a:t>
            </a:r>
            <a:r>
              <a:rPr lang="en-US" sz="1200" dirty="0"/>
              <a:t>age of work force </a:t>
            </a:r>
            <a:r>
              <a:rPr lang="en-US" sz="1200" u="sng" dirty="0"/>
              <a:t>     </a:t>
            </a:r>
            <a:endParaRPr lang="en-US" sz="1200" dirty="0"/>
          </a:p>
          <a:p>
            <a:pPr lvl="0"/>
            <a:r>
              <a:rPr lang="en-US" sz="1200" dirty="0" smtClean="0"/>
              <a:t>e) Population </a:t>
            </a:r>
            <a:r>
              <a:rPr lang="en-US" sz="1200" u="sng" dirty="0"/>
              <a:t>     </a:t>
            </a:r>
            <a:endParaRPr lang="en-US" sz="1200" dirty="0"/>
          </a:p>
          <a:p>
            <a:pPr lvl="0"/>
            <a:r>
              <a:rPr lang="en-US" sz="1200" dirty="0" smtClean="0"/>
              <a:t>f) List </a:t>
            </a:r>
            <a:r>
              <a:rPr lang="en-US" sz="1200" dirty="0"/>
              <a:t>10 largest employers  </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45400" y="3581400"/>
            <a:ext cx="355600" cy="355600"/>
          </a:xfrm>
          <a:prstGeom prst="rect">
            <a:avLst/>
          </a:prstGeom>
        </p:spPr>
      </p:pic>
      <p:sp>
        <p:nvSpPr>
          <p:cNvPr id="6" name="Action Button: Back or Previous 5">
            <a:hlinkClick r:id="" action="ppaction://hlinkshowjump?jump=previousslide" highlightClick="1"/>
          </p:cNvPr>
          <p:cNvSpPr/>
          <p:nvPr/>
        </p:nvSpPr>
        <p:spPr>
          <a:xfrm>
            <a:off x="304800" y="59436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82296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9496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to All Applicants </a:t>
            </a: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a:t>
            </a:fld>
            <a:endParaRPr lang="en-US" dirty="0">
              <a:solidFill>
                <a:prstClr val="black">
                  <a:tint val="75000"/>
                </a:prstClr>
              </a:solidFill>
            </a:endParaRPr>
          </a:p>
        </p:txBody>
      </p:sp>
      <p:sp>
        <p:nvSpPr>
          <p:cNvPr id="5" name="Content Placeholder 2"/>
          <p:cNvSpPr>
            <a:spLocks noGrp="1"/>
          </p:cNvSpPr>
          <p:nvPr>
            <p:ph idx="1"/>
          </p:nvPr>
        </p:nvSpPr>
        <p:spPr>
          <a:xfrm>
            <a:off x="457200" y="1600201"/>
            <a:ext cx="8229600" cy="4343400"/>
          </a:xfrm>
        </p:spPr>
        <p:txBody>
          <a:bodyPr>
            <a:normAutofit fontScale="40000" lnSpcReduction="20000"/>
          </a:bodyPr>
          <a:lstStyle/>
          <a:p>
            <a:pPr marL="0" indent="0">
              <a:buNone/>
            </a:pPr>
            <a:r>
              <a:rPr lang="en-US" dirty="0" smtClean="0"/>
              <a:t>NOTICE TO ALL APPLICANTS</a:t>
            </a:r>
          </a:p>
          <a:p>
            <a:pPr marL="0" indent="0">
              <a:buNone/>
            </a:pPr>
            <a:r>
              <a:rPr lang="en-US" dirty="0" smtClean="0"/>
              <a:t>This application is comprehensive, covering all loan and grant assistance applications for water and wastewater infrastructure financing through the various TWDB programs.  The format of the application is intended to expedite the review process for both the applicant and TWDB staff. This application is intended for political subdivisions, including Water Supply Corporations. </a:t>
            </a:r>
          </a:p>
          <a:p>
            <a:pPr marL="0" indent="0">
              <a:buNone/>
            </a:pPr>
            <a:endParaRPr lang="en-US" dirty="0" smtClean="0"/>
          </a:p>
          <a:p>
            <a:pPr marL="0" indent="0">
              <a:buNone/>
            </a:pPr>
            <a:r>
              <a:rPr lang="en-US" dirty="0" smtClean="0"/>
              <a:t>Each applicant must submit </a:t>
            </a:r>
            <a:r>
              <a:rPr lang="en-US" b="1" dirty="0" smtClean="0"/>
              <a:t>TWO</a:t>
            </a:r>
            <a:r>
              <a:rPr lang="en-US" dirty="0" smtClean="0"/>
              <a:t> double-sided copies of which ONE is marked </a:t>
            </a:r>
            <a:r>
              <a:rPr lang="en-US" b="1" dirty="0" smtClean="0"/>
              <a:t>ORIGINAL</a:t>
            </a:r>
            <a:r>
              <a:rPr lang="en-US" dirty="0" smtClean="0"/>
              <a:t>.  Also, </a:t>
            </a:r>
            <a:r>
              <a:rPr lang="en-US" b="1" dirty="0" smtClean="0"/>
              <a:t>ONE indexed</a:t>
            </a:r>
            <a:r>
              <a:rPr lang="en-US" dirty="0" smtClean="0"/>
              <a:t>, </a:t>
            </a:r>
            <a:r>
              <a:rPr lang="en-US" b="1" dirty="0" smtClean="0"/>
              <a:t>electronic copy</a:t>
            </a:r>
            <a:r>
              <a:rPr lang="en-US" dirty="0" smtClean="0"/>
              <a:t>, via electronic storage media such as CD or flash drive using MS Word, Excel or Adobe Acrobat. The application must be submitted to:</a:t>
            </a:r>
          </a:p>
          <a:p>
            <a:pPr marL="0" indent="0" algn="ctr">
              <a:buNone/>
            </a:pPr>
            <a:r>
              <a:rPr lang="en-US" dirty="0" smtClean="0"/>
              <a:t>Texas Water Development Board </a:t>
            </a:r>
          </a:p>
          <a:p>
            <a:pPr marL="0" indent="0" algn="ctr">
              <a:buNone/>
            </a:pPr>
            <a:r>
              <a:rPr lang="en-US" dirty="0" smtClean="0"/>
              <a:t>Project Development - Finance </a:t>
            </a:r>
          </a:p>
          <a:p>
            <a:pPr marL="0" indent="0" algn="ctr">
              <a:buNone/>
            </a:pPr>
            <a:r>
              <a:rPr lang="en-US" dirty="0" smtClean="0"/>
              <a:t>P O Box 13231</a:t>
            </a:r>
          </a:p>
          <a:p>
            <a:pPr marL="0" indent="0" algn="ctr">
              <a:buNone/>
            </a:pPr>
            <a:r>
              <a:rPr lang="en-US" dirty="0" smtClean="0"/>
              <a:t>1700 N. Congress Avenue, 5th Floor                  </a:t>
            </a:r>
          </a:p>
          <a:p>
            <a:pPr marL="0" indent="0" algn="ctr">
              <a:buNone/>
            </a:pPr>
            <a:r>
              <a:rPr lang="en-US" dirty="0" smtClean="0"/>
              <a:t>Austin, Texas  78711-3231</a:t>
            </a:r>
          </a:p>
          <a:p>
            <a:pPr marL="0" indent="0" algn="ctr">
              <a:buNone/>
            </a:pPr>
            <a:r>
              <a:rPr lang="en-US" dirty="0" smtClean="0"/>
              <a:t>(78701 for courier deliveries)</a:t>
            </a:r>
          </a:p>
          <a:p>
            <a:pPr marL="0" indent="0">
              <a:buNone/>
            </a:pPr>
            <a:endParaRPr lang="en-US" dirty="0" smtClean="0"/>
          </a:p>
          <a:p>
            <a:pPr marL="0" indent="0">
              <a:buNone/>
            </a:pPr>
            <a:r>
              <a:rPr lang="en-US" dirty="0" smtClean="0"/>
              <a:t>Only </a:t>
            </a:r>
            <a:r>
              <a:rPr lang="en-US" b="1" dirty="0" smtClean="0"/>
              <a:t>COMPLETE APPLICATIONS </a:t>
            </a:r>
            <a:r>
              <a:rPr lang="en-US" dirty="0" smtClean="0"/>
              <a:t>for projects will be considered for funding.  A </a:t>
            </a:r>
            <a:r>
              <a:rPr lang="en-US" b="1" dirty="0" smtClean="0"/>
              <a:t>COMPLETE APPLICATION </a:t>
            </a:r>
            <a:r>
              <a:rPr lang="en-US" dirty="0" smtClean="0"/>
              <a:t>consists of all of the applicable information and forms requested in this document. </a:t>
            </a:r>
          </a:p>
          <a:p>
            <a:pPr marL="0" indent="0">
              <a:buNone/>
            </a:pPr>
            <a:endParaRPr lang="en-US" dirty="0" smtClean="0"/>
          </a:p>
          <a:p>
            <a:pPr marL="0" indent="0">
              <a:buNone/>
            </a:pPr>
            <a:r>
              <a:rPr lang="en-US" dirty="0" smtClean="0"/>
              <a:t>IMPORTANT NOTICE</a:t>
            </a:r>
          </a:p>
          <a:p>
            <a:pPr marL="0" indent="0">
              <a:buNone/>
            </a:pPr>
            <a:r>
              <a:rPr lang="en-US" dirty="0" smtClean="0"/>
              <a:t>Applicants </a:t>
            </a:r>
            <a:r>
              <a:rPr lang="en-US" b="1" dirty="0" smtClean="0"/>
              <a:t>MUST</a:t>
            </a:r>
            <a:r>
              <a:rPr lang="en-US" dirty="0" smtClean="0"/>
              <a:t> use this form for application to ensure all requested information is included for review. </a:t>
            </a:r>
          </a:p>
          <a:p>
            <a:pPr marL="0" indent="0">
              <a:buNone/>
            </a:pPr>
            <a:r>
              <a:rPr lang="en-US" dirty="0" smtClean="0"/>
              <a:t>When preparing this application please review the Application and all Guidance and Forms, listed at the end. </a:t>
            </a:r>
            <a:endParaRPr lang="en-US" dirty="0"/>
          </a:p>
        </p:txBody>
      </p:sp>
      <p:sp>
        <p:nvSpPr>
          <p:cNvPr id="6" name="TextBox 5"/>
          <p:cNvSpPr txBox="1"/>
          <p:nvPr/>
        </p:nvSpPr>
        <p:spPr>
          <a:xfrm>
            <a:off x="2514600" y="5943600"/>
            <a:ext cx="4495800"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smtClean="0"/>
              <a:t>The electronic copy, is the item most often missed when applications are submitted. </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9400" y="3429000"/>
            <a:ext cx="812800" cy="812800"/>
          </a:xfrm>
          <a:prstGeom prst="rect">
            <a:avLst/>
          </a:prstGeom>
        </p:spPr>
      </p:pic>
      <p:sp>
        <p:nvSpPr>
          <p:cNvPr id="12" name="Action Button: Forward or Next 11">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Back or Previous 2">
            <a:hlinkClick r:id="" action="ppaction://hlinkshowjump?jump=previousslide" highlightClick="1"/>
          </p:cNvPr>
          <p:cNvSpPr/>
          <p:nvPr/>
        </p:nvSpPr>
        <p:spPr>
          <a:xfrm>
            <a:off x="5334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8427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20</a:t>
            </a:fld>
            <a:endParaRPr lang="en-US">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smtClean="0"/>
              <a:t>Part C – Legal</a:t>
            </a:r>
            <a:endParaRPr lang="en-US" dirty="0">
              <a:solidFill>
                <a:prstClr val="black">
                  <a:tint val="75000"/>
                </a:prstClr>
              </a:solidFill>
            </a:endParaRPr>
          </a:p>
        </p:txBody>
      </p:sp>
      <p:sp>
        <p:nvSpPr>
          <p:cNvPr id="5" name="TextBox 4"/>
          <p:cNvSpPr txBox="1"/>
          <p:nvPr/>
        </p:nvSpPr>
        <p:spPr>
          <a:xfrm>
            <a:off x="381000" y="1371600"/>
            <a:ext cx="8229600" cy="407804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smtClean="0"/>
              <a:t>Most common questions applicants have regarding the legal section are: </a:t>
            </a:r>
          </a:p>
          <a:p>
            <a:endParaRPr lang="en-US" sz="1600" dirty="0"/>
          </a:p>
          <a:p>
            <a:pPr algn="ctr"/>
            <a:r>
              <a:rPr lang="en-US" sz="2400" b="1" dirty="0" smtClean="0"/>
              <a:t>C1 Citation to the specific legal authority. </a:t>
            </a:r>
          </a:p>
          <a:p>
            <a:pPr algn="ctr"/>
            <a:endParaRPr lang="en-US" sz="900" b="1" dirty="0"/>
          </a:p>
          <a:p>
            <a:pPr algn="ctr"/>
            <a:r>
              <a:rPr lang="en-US" sz="2400" b="1" dirty="0" smtClean="0"/>
              <a:t>C2 The entity’s authority to issue debt.</a:t>
            </a:r>
          </a:p>
          <a:p>
            <a:pPr algn="ctr"/>
            <a:endParaRPr lang="en-US" sz="900" b="1" dirty="0" smtClean="0"/>
          </a:p>
          <a:p>
            <a:pPr algn="ctr"/>
            <a:r>
              <a:rPr lang="en-US" sz="2400" b="1" dirty="0" smtClean="0"/>
              <a:t>C3 Full legal name of security for the proposed debts issue(s). </a:t>
            </a:r>
            <a:endParaRPr lang="en-US" sz="2400" b="1" dirty="0"/>
          </a:p>
          <a:p>
            <a:pPr algn="ctr"/>
            <a:endParaRPr lang="en-US" sz="900" b="1" dirty="0" smtClean="0"/>
          </a:p>
          <a:p>
            <a:pPr algn="ctr"/>
            <a:r>
              <a:rPr lang="en-US" sz="2400" b="1" dirty="0" smtClean="0"/>
              <a:t>C8 Draft and/or executed contracts for consultants</a:t>
            </a:r>
          </a:p>
          <a:p>
            <a:endParaRPr lang="en-US" sz="2400" dirty="0"/>
          </a:p>
          <a:p>
            <a:r>
              <a:rPr lang="en-US" sz="2000" dirty="0" smtClean="0"/>
              <a:t>The </a:t>
            </a:r>
            <a:r>
              <a:rPr lang="en-US" sz="2000" dirty="0"/>
              <a:t>applicant’s </a:t>
            </a:r>
            <a:r>
              <a:rPr lang="en-US" sz="2000" dirty="0" smtClean="0"/>
              <a:t>Legal Counsel and/or Bond Counsel </a:t>
            </a:r>
            <a:r>
              <a:rPr lang="en-US" sz="2000" dirty="0"/>
              <a:t>will assist with this section</a:t>
            </a:r>
            <a:r>
              <a:rPr lang="en-US" sz="2000" dirty="0" smtClean="0"/>
              <a:t>. </a:t>
            </a:r>
            <a:endParaRPr lang="en-US" sz="20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2057400"/>
            <a:ext cx="736600" cy="736600"/>
          </a:xfrm>
          <a:prstGeom prst="rect">
            <a:avLst/>
          </a:prstGeom>
        </p:spPr>
      </p:pic>
      <p:sp>
        <p:nvSpPr>
          <p:cNvPr id="2" name="Action Button: Back or Previous 1">
            <a:hlinkClick r:id="" action="ppaction://hlinkshowjump?jump=previousslide" highlightClick="1"/>
          </p:cNvPr>
          <p:cNvSpPr/>
          <p:nvPr/>
        </p:nvSpPr>
        <p:spPr>
          <a:xfrm>
            <a:off x="533400" y="58674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Action Button: Forward or Next 9">
            <a:hlinkClick r:id="" action="ppaction://hlinkshowjump?jump=nextslide" highlightClick="1"/>
          </p:cNvPr>
          <p:cNvSpPr/>
          <p:nvPr/>
        </p:nvSpPr>
        <p:spPr>
          <a:xfrm>
            <a:off x="8229600" y="59436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222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304800"/>
            <a:ext cx="5334000" cy="914400"/>
          </a:xfrm>
        </p:spPr>
        <p:txBody>
          <a:bodyPr/>
          <a:lstStyle/>
          <a:p>
            <a:r>
              <a:rPr lang="en-US" dirty="0"/>
              <a:t>Part C – </a:t>
            </a:r>
            <a:r>
              <a:rPr lang="en-US" dirty="0" smtClean="0"/>
              <a:t>Continued</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21</a:t>
            </a:fld>
            <a:endParaRPr lang="en-US">
              <a:solidFill>
                <a:prstClr val="black">
                  <a:tint val="75000"/>
                </a:prst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030499312"/>
              </p:ext>
            </p:extLst>
          </p:nvPr>
        </p:nvGraphicFramePr>
        <p:xfrm>
          <a:off x="1302127" y="1905000"/>
          <a:ext cx="6519031" cy="4118282"/>
        </p:xfrm>
        <a:graphic>
          <a:graphicData uri="http://schemas.openxmlformats.org/drawingml/2006/table">
            <a:tbl>
              <a:tblPr firstRow="1" bandRow="1">
                <a:tableStyleId>{BC89EF96-8CEA-46FF-86C4-4CE0E7609802}</a:tableStyleId>
              </a:tblPr>
              <a:tblGrid>
                <a:gridCol w="6519031"/>
              </a:tblGrid>
              <a:tr h="335280">
                <a:tc>
                  <a:txBody>
                    <a:bodyPr/>
                    <a:lstStyle/>
                    <a:p>
                      <a:pPr algn="ctr"/>
                      <a:r>
                        <a:rPr lang="en-US" sz="1600" b="0" dirty="0" smtClean="0"/>
                        <a:t>Municipalities  </a:t>
                      </a:r>
                      <a:endParaRPr lang="en-US" sz="1600" b="0" dirty="0">
                        <a:solidFill>
                          <a:schemeClr val="tx1"/>
                        </a:solidFill>
                      </a:endParaRPr>
                    </a:p>
                  </a:txBody>
                  <a:tcPr/>
                </a:tc>
              </a:tr>
              <a:tr h="2232641">
                <a:tc>
                  <a:txBody>
                    <a:bodyPr/>
                    <a:lstStyle/>
                    <a:p>
                      <a:pPr algn="ctr"/>
                      <a:r>
                        <a:rPr lang="en-US" sz="1050" dirty="0" smtClean="0"/>
                        <a:t>LOCAL GOVERNMENT CODE</a:t>
                      </a:r>
                    </a:p>
                    <a:p>
                      <a:pPr algn="ctr"/>
                      <a:r>
                        <a:rPr lang="en-US" sz="1050" dirty="0" smtClean="0"/>
                        <a:t>TITLE 2. ORGANIZATION OF MUNICIPAL GOVERNMENT</a:t>
                      </a:r>
                    </a:p>
                    <a:p>
                      <a:pPr algn="ctr"/>
                      <a:r>
                        <a:rPr lang="en-US" sz="1050" dirty="0" smtClean="0"/>
                        <a:t>CHAPTER 5. TYPES OF MUNICIPALITIES IN GENERAL</a:t>
                      </a:r>
                    </a:p>
                    <a:p>
                      <a:pPr algn="ctr"/>
                      <a:r>
                        <a:rPr lang="en-US" sz="1050" dirty="0" smtClean="0"/>
                        <a:t>      </a:t>
                      </a:r>
                    </a:p>
                    <a:p>
                      <a:pPr algn="ctr"/>
                      <a:r>
                        <a:rPr lang="en-US" sz="1050" dirty="0" smtClean="0"/>
                        <a:t>SUBCHAPTER A. TYPES OF MUNICIPALITIES</a:t>
                      </a:r>
                    </a:p>
                    <a:p>
                      <a:r>
                        <a:rPr lang="en-US" sz="1050" dirty="0" smtClean="0"/>
                        <a:t>      </a:t>
                      </a:r>
                    </a:p>
                    <a:p>
                      <a:pPr marL="1200150" lvl="2" indent="-285750">
                        <a:buFont typeface="Arial" pitchFamily="34" charset="0"/>
                        <a:buChar char="•"/>
                      </a:pPr>
                      <a:r>
                        <a:rPr lang="en-US" sz="1200" dirty="0" smtClean="0"/>
                        <a:t>Sec. 5.001.  TYPE A GENERAL-LAW MUNICIPALITY</a:t>
                      </a:r>
                    </a:p>
                    <a:p>
                      <a:pPr marL="1200150" lvl="2" indent="-285750">
                        <a:buFont typeface="Arial" pitchFamily="34" charset="0"/>
                        <a:buChar char="•"/>
                      </a:pPr>
                      <a:r>
                        <a:rPr lang="en-US" sz="1200" dirty="0" smtClean="0"/>
                        <a:t>Sec. 5.002.  TYPE B GENERAL-LAW MUNICIPALITY</a:t>
                      </a:r>
                    </a:p>
                    <a:p>
                      <a:pPr marL="1200150" lvl="2" indent="-285750">
                        <a:buFont typeface="Arial" pitchFamily="34" charset="0"/>
                        <a:buChar char="•"/>
                      </a:pPr>
                      <a:r>
                        <a:rPr lang="en-US" sz="1200" dirty="0" smtClean="0"/>
                        <a:t>Sec. 5.003.  TYPE C GENERAL-LAW MUNICIPALITY</a:t>
                      </a:r>
                    </a:p>
                    <a:p>
                      <a:pPr marL="1200150" lvl="2" indent="-285750">
                        <a:buFont typeface="Arial" pitchFamily="34" charset="0"/>
                        <a:buChar char="•"/>
                      </a:pPr>
                      <a:r>
                        <a:rPr lang="en-US" sz="1200" dirty="0" smtClean="0"/>
                        <a:t>Sec. 5.004.  HOME-RULE MUNICIPALITY</a:t>
                      </a:r>
                    </a:p>
                    <a:p>
                      <a:pPr marL="1200150" lvl="2" indent="-285750">
                        <a:buFont typeface="Arial" pitchFamily="34" charset="0"/>
                        <a:buChar char="•"/>
                      </a:pPr>
                      <a:r>
                        <a:rPr lang="en-US" sz="1200" dirty="0" smtClean="0"/>
                        <a:t>Sec. 5.005.  SPECIAL-LAW MUNICIPALITY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 find out which type municipality</a:t>
                      </a:r>
                      <a:r>
                        <a:rPr lang="en-US" sz="1200" baseline="0" dirty="0" smtClean="0"/>
                        <a:t> </a:t>
                      </a:r>
                      <a:r>
                        <a:rPr lang="en-US" sz="1200" dirty="0" smtClean="0"/>
                        <a:t>your entity is click </a:t>
                      </a:r>
                      <a:r>
                        <a:rPr lang="en-US" sz="1200" dirty="0" smtClean="0">
                          <a:solidFill>
                            <a:schemeClr val="accent2"/>
                          </a:solidFill>
                          <a:hlinkClick r:id="rId5"/>
                        </a:rPr>
                        <a:t>here</a:t>
                      </a:r>
                      <a:r>
                        <a:rPr lang="en-US" sz="1200" dirty="0" smtClean="0">
                          <a:hlinkClick r:id="rId5"/>
                        </a:rPr>
                        <a:t>.</a:t>
                      </a:r>
                      <a:endParaRPr lang="en-US" dirty="0"/>
                    </a:p>
                  </a:txBody>
                  <a:tcPr/>
                </a:tc>
              </a:tr>
              <a:tr h="342338">
                <a:tc>
                  <a:txBody>
                    <a:bodyPr/>
                    <a:lstStyle/>
                    <a:p>
                      <a:pPr algn="ctr"/>
                      <a:r>
                        <a:rPr lang="en-US" sz="1600" dirty="0" smtClean="0"/>
                        <a:t>Water Supply Corporations</a:t>
                      </a:r>
                      <a:endParaRPr lang="en-US" sz="1600" dirty="0"/>
                    </a:p>
                  </a:txBody>
                  <a:tcPr anchor="b"/>
                </a:tc>
              </a:tr>
              <a:tr h="4465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t>Texas Water Code - </a:t>
                      </a:r>
                      <a:r>
                        <a:rPr lang="en-US" sz="1200" b="0" dirty="0" smtClean="0">
                          <a:hlinkClick r:id="rId6"/>
                        </a:rPr>
                        <a:t>Chapter 22 </a:t>
                      </a:r>
                      <a:r>
                        <a:rPr lang="en-US" sz="1200" b="0" dirty="0" smtClean="0"/>
                        <a:t>Business Organization</a:t>
                      </a:r>
                      <a:r>
                        <a:rPr lang="en-US" sz="1200" b="0" baseline="0" dirty="0" smtClean="0"/>
                        <a:t> Code Nonprofit Corporations</a:t>
                      </a:r>
                      <a:endParaRPr lang="en-US" sz="1200" b="0" dirty="0" smtClean="0"/>
                    </a:p>
                    <a:p>
                      <a:pPr algn="ctr"/>
                      <a:r>
                        <a:rPr lang="en-US" sz="1200" b="0" dirty="0" smtClean="0"/>
                        <a:t>Texas Water Code - </a:t>
                      </a:r>
                      <a:r>
                        <a:rPr lang="en-US" sz="1200" b="0" dirty="0" smtClean="0">
                          <a:hlinkClick r:id="rId7"/>
                        </a:rPr>
                        <a:t>Chapter 67 </a:t>
                      </a:r>
                      <a:r>
                        <a:rPr lang="en-US" sz="1200" b="0" dirty="0" smtClean="0"/>
                        <a:t>Nonprofit Water Supply Or Sewer Service Corporations</a:t>
                      </a:r>
                      <a:endParaRPr lang="en-US" sz="1200" b="0" dirty="0"/>
                    </a:p>
                  </a:txBody>
                  <a:tcPr anchor="b"/>
                </a:tc>
              </a:tr>
              <a:tr h="327454">
                <a:tc>
                  <a:txBody>
                    <a:bodyPr/>
                    <a:lstStyle/>
                    <a:p>
                      <a:pPr algn="ctr"/>
                      <a:r>
                        <a:rPr lang="en-US" sz="1600" dirty="0" smtClean="0"/>
                        <a:t>Districts and River Authorities</a:t>
                      </a:r>
                      <a:endParaRPr lang="en-US" sz="1600" dirty="0"/>
                    </a:p>
                  </a:txBody>
                  <a:tcPr anchor="b"/>
                </a:tc>
              </a:tr>
              <a:tr h="3621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t>Texas Water Code - </a:t>
                      </a:r>
                      <a:r>
                        <a:rPr lang="en-US" sz="1200" b="0" dirty="0" smtClean="0">
                          <a:hlinkClick r:id="rId8"/>
                        </a:rPr>
                        <a:t>Chapter 49 </a:t>
                      </a:r>
                      <a:r>
                        <a:rPr lang="en-US" sz="1200" b="0" dirty="0" smtClean="0"/>
                        <a:t>Provisions Applicable To All Districts</a:t>
                      </a:r>
                      <a:endParaRPr lang="en-US" dirty="0"/>
                    </a:p>
                  </a:txBody>
                  <a:tcPr anchor="b"/>
                </a:tc>
              </a:tr>
            </a:tbl>
          </a:graphicData>
        </a:graphic>
      </p:graphicFrame>
      <p:sp>
        <p:nvSpPr>
          <p:cNvPr id="7" name="TextBox 6"/>
          <p:cNvSpPr txBox="1"/>
          <p:nvPr/>
        </p:nvSpPr>
        <p:spPr>
          <a:xfrm>
            <a:off x="609600" y="1143000"/>
            <a:ext cx="7696200"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t>C1 Citation to the specific legal authority, under which the entity was established. </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0" y="3200400"/>
            <a:ext cx="482600" cy="482600"/>
          </a:xfrm>
          <a:prstGeom prst="rect">
            <a:avLst/>
          </a:prstGeom>
        </p:spPr>
      </p:pic>
      <p:sp>
        <p:nvSpPr>
          <p:cNvPr id="9" name="Action Button: Back or Previous 8">
            <a:hlinkClick r:id="" action="ppaction://hlinkshowjump?jump=previousslide" highlightClick="1"/>
          </p:cNvPr>
          <p:cNvSpPr/>
          <p:nvPr/>
        </p:nvSpPr>
        <p:spPr>
          <a:xfrm>
            <a:off x="6096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2907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28600"/>
            <a:ext cx="5334000" cy="914400"/>
          </a:xfrm>
        </p:spPr>
        <p:txBody>
          <a:bodyPr/>
          <a:lstStyle/>
          <a:p>
            <a:r>
              <a:rPr lang="en-US" dirty="0"/>
              <a:t>Part C – Continued </a:t>
            </a: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22</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920239919"/>
              </p:ext>
            </p:extLst>
          </p:nvPr>
        </p:nvGraphicFramePr>
        <p:xfrm>
          <a:off x="962060" y="2286000"/>
          <a:ext cx="7162800" cy="3590723"/>
        </p:xfrm>
        <a:graphic>
          <a:graphicData uri="http://schemas.openxmlformats.org/drawingml/2006/table">
            <a:tbl>
              <a:tblPr firstRow="1" bandRow="1">
                <a:tableStyleId>{BC89EF96-8CEA-46FF-86C4-4CE0E7609802}</a:tableStyleId>
              </a:tblPr>
              <a:tblGrid>
                <a:gridCol w="7162800"/>
              </a:tblGrid>
              <a:tr h="327584">
                <a:tc>
                  <a:txBody>
                    <a:bodyPr/>
                    <a:lstStyle/>
                    <a:p>
                      <a:pPr algn="ctr"/>
                      <a:r>
                        <a:rPr lang="en-US" sz="1600" b="0" dirty="0" smtClean="0"/>
                        <a:t>Full Legal Name  </a:t>
                      </a:r>
                      <a:endParaRPr lang="en-US" sz="1600" b="0" dirty="0">
                        <a:solidFill>
                          <a:schemeClr val="tx1"/>
                        </a:solidFill>
                      </a:endParaRPr>
                    </a:p>
                  </a:txBody>
                  <a:tcPr/>
                </a:tc>
              </a:tr>
              <a:tr h="804070">
                <a:tc>
                  <a:txBody>
                    <a:bodyPr/>
                    <a:lstStyle/>
                    <a:p>
                      <a:pPr marL="0" lvl="0" indent="0" algn="l">
                        <a:buFont typeface="Arial" pitchFamily="34" charset="0"/>
                        <a:buNone/>
                      </a:pPr>
                      <a:r>
                        <a:rPr lang="en-US" sz="1200" b="1" dirty="0" smtClean="0"/>
                        <a:t>Examples</a:t>
                      </a:r>
                      <a:r>
                        <a:rPr lang="en-US" sz="1200" b="1" baseline="0" dirty="0" smtClean="0"/>
                        <a:t>:</a:t>
                      </a:r>
                      <a:endParaRPr lang="en-US" sz="1200" b="1" dirty="0" smtClean="0"/>
                    </a:p>
                    <a:p>
                      <a:pPr marL="171450" lvl="0" indent="-171450" algn="l">
                        <a:buFont typeface="Arial" pitchFamily="34" charset="0"/>
                        <a:buChar char="•"/>
                      </a:pPr>
                      <a:r>
                        <a:rPr lang="en-US" sz="1200" dirty="0" smtClean="0"/>
                        <a:t>“City of Anywhere Texas</a:t>
                      </a:r>
                      <a:r>
                        <a:rPr lang="en-US" sz="1200" baseline="0" dirty="0" smtClean="0"/>
                        <a:t> . . . </a:t>
                      </a:r>
                    </a:p>
                    <a:p>
                      <a:pPr marL="171450" lvl="0" indent="-171450" algn="l">
                        <a:buFont typeface="Arial" pitchFamily="34" charset="0"/>
                        <a:buChar char="•"/>
                      </a:pPr>
                      <a:r>
                        <a:rPr lang="en-US" sz="1200" baseline="0" dirty="0" smtClean="0"/>
                        <a:t>“ABC Water Supply Corporation . . . </a:t>
                      </a:r>
                    </a:p>
                    <a:p>
                      <a:pPr marL="171450" lvl="0" indent="-171450" algn="l">
                        <a:buFont typeface="Arial" pitchFamily="34" charset="0"/>
                        <a:buChar char="•"/>
                      </a:pPr>
                      <a:r>
                        <a:rPr lang="en-US" sz="1200" baseline="0" dirty="0" smtClean="0"/>
                        <a:t>“XYZ River Authority. . . </a:t>
                      </a:r>
                      <a:r>
                        <a:rPr lang="en-US" sz="1050" dirty="0" smtClean="0"/>
                        <a:t>      </a:t>
                      </a:r>
                    </a:p>
                  </a:txBody>
                  <a:tcPr/>
                </a:tc>
              </a:tr>
              <a:tr h="342475">
                <a:tc>
                  <a:txBody>
                    <a:bodyPr/>
                    <a:lstStyle/>
                    <a:p>
                      <a:pPr algn="ctr"/>
                      <a:r>
                        <a:rPr lang="en-US" sz="1600" dirty="0" smtClean="0"/>
                        <a:t>Name of Security</a:t>
                      </a:r>
                      <a:r>
                        <a:rPr lang="en-US" sz="1600" baseline="0" dirty="0" smtClean="0"/>
                        <a:t> </a:t>
                      </a:r>
                      <a:endParaRPr lang="en-US" sz="1600" dirty="0"/>
                    </a:p>
                  </a:txBody>
                  <a:tcPr anchor="b"/>
                </a:tc>
              </a:tr>
              <a:tr h="1129340">
                <a:tc>
                  <a:txBody>
                    <a:bodyPr/>
                    <a:lstStyle/>
                    <a:p>
                      <a:pPr marL="0" lvl="0" indent="0" algn="l">
                        <a:buFont typeface="Arial" pitchFamily="34" charset="0"/>
                        <a:buNone/>
                      </a:pPr>
                      <a:r>
                        <a:rPr lang="en-US" sz="1200" b="1" dirty="0" smtClean="0"/>
                        <a:t>Examples</a:t>
                      </a:r>
                      <a:r>
                        <a:rPr lang="en-US" sz="1200" b="1" baseline="0" dirty="0" smtClean="0"/>
                        <a:t>:</a:t>
                      </a:r>
                    </a:p>
                    <a:p>
                      <a:pPr marL="171450" indent="-171450">
                        <a:buFont typeface="Arial" pitchFamily="34" charset="0"/>
                        <a:buChar char="•"/>
                      </a:pPr>
                      <a:r>
                        <a:rPr lang="en-US" sz="1200" dirty="0" smtClean="0"/>
                        <a:t>Loan Agreement</a:t>
                      </a:r>
                    </a:p>
                    <a:p>
                      <a:pPr marL="171450" indent="-171450">
                        <a:buFont typeface="Arial" pitchFamily="34" charset="0"/>
                        <a:buChar char="•"/>
                      </a:pPr>
                      <a:r>
                        <a:rPr lang="en-US" sz="1200" dirty="0" smtClean="0"/>
                        <a:t>Waterworks and Sewer System Revenue Bonds, Proposed Series (YEAR)</a:t>
                      </a:r>
                    </a:p>
                    <a:p>
                      <a:pPr marL="171450" indent="-171450">
                        <a:buFont typeface="Arial" pitchFamily="34" charset="0"/>
                        <a:buChar char="•"/>
                      </a:pPr>
                      <a:r>
                        <a:rPr lang="en-US" sz="1200" dirty="0" smtClean="0"/>
                        <a:t>Combination Tax and Surplus Revenue Certificates of Obligation, Proposed Series (YEAR)</a:t>
                      </a:r>
                    </a:p>
                    <a:p>
                      <a:pPr marL="171450" indent="-171450">
                        <a:buFont typeface="Arial" pitchFamily="34" charset="0"/>
                        <a:buChar char="•"/>
                      </a:pPr>
                      <a:r>
                        <a:rPr lang="en-US" sz="1200" dirty="0" smtClean="0"/>
                        <a:t>General Obligation Bonds, Proposed Series (YEAR)</a:t>
                      </a:r>
                    </a:p>
                  </a:txBody>
                  <a:tcPr anchor="b"/>
                </a:tc>
              </a:tr>
              <a:tr h="3275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t>Full Legal Name</a:t>
                      </a:r>
                      <a:r>
                        <a:rPr lang="en-US" sz="1600" b="0" baseline="0" dirty="0" smtClean="0"/>
                        <a:t> </a:t>
                      </a:r>
                      <a:r>
                        <a:rPr lang="en-US" sz="1600" b="0" dirty="0" smtClean="0"/>
                        <a:t>of Security</a:t>
                      </a:r>
                      <a:endParaRPr lang="en-US" sz="1600" dirty="0"/>
                    </a:p>
                  </a:txBody>
                  <a:tcPr anchor="b"/>
                </a:tc>
              </a:tr>
              <a:tr h="625388">
                <a:tc>
                  <a:txBody>
                    <a:bodyPr/>
                    <a:lstStyle/>
                    <a:p>
                      <a:pPr marL="0" marR="0" lvl="0" indent="-1828800" algn="l" defTabSz="914400" rtl="0" eaLnBrk="1" fontAlgn="auto" latinLnBrk="0" hangingPunct="1">
                        <a:lnSpc>
                          <a:spcPct val="100000"/>
                        </a:lnSpc>
                        <a:spcBef>
                          <a:spcPts val="0"/>
                        </a:spcBef>
                        <a:spcAft>
                          <a:spcPts val="0"/>
                        </a:spcAft>
                        <a:buClrTx/>
                        <a:buSzTx/>
                        <a:buFontTx/>
                        <a:buNone/>
                        <a:tabLst/>
                        <a:defRPr/>
                      </a:pPr>
                      <a:r>
                        <a:rPr lang="en-US" sz="1200" b="1" dirty="0" smtClean="0"/>
                        <a:t>Example</a:t>
                      </a:r>
                      <a:r>
                        <a:rPr lang="en-US" sz="1200" b="1" baseline="0" dirty="0" smtClean="0"/>
                        <a:t>:</a:t>
                      </a:r>
                    </a:p>
                    <a:p>
                      <a:pPr marL="0" marR="0" lvl="4" indent="0" algn="l" defTabSz="914400" rtl="0" eaLnBrk="1" fontAlgn="auto" latinLnBrk="0" hangingPunct="1">
                        <a:lnSpc>
                          <a:spcPct val="100000"/>
                        </a:lnSpc>
                        <a:spcBef>
                          <a:spcPts val="0"/>
                        </a:spcBef>
                        <a:spcAft>
                          <a:spcPts val="0"/>
                        </a:spcAft>
                        <a:buClrTx/>
                        <a:buSzTx/>
                        <a:buFontTx/>
                        <a:buNone/>
                        <a:tabLst/>
                        <a:defRPr/>
                      </a:pPr>
                      <a:r>
                        <a:rPr lang="en-US" sz="1200" dirty="0" smtClean="0"/>
                        <a:t>“City of Anywhere Texas</a:t>
                      </a:r>
                      <a:r>
                        <a:rPr lang="en-US" sz="1200" baseline="0" dirty="0" smtClean="0"/>
                        <a:t>, </a:t>
                      </a:r>
                      <a:r>
                        <a:rPr lang="en-US" sz="1200" dirty="0" smtClean="0"/>
                        <a:t>Combination Tax and Net Revenue Certificates of Obligation, Series 2013.” </a:t>
                      </a:r>
                    </a:p>
                  </a:txBody>
                  <a:tcPr anchor="b"/>
                </a:tc>
              </a:tr>
            </a:tbl>
          </a:graphicData>
        </a:graphic>
      </p:graphicFrame>
      <p:sp>
        <p:nvSpPr>
          <p:cNvPr id="9" name="Rectangle 8"/>
          <p:cNvSpPr/>
          <p:nvPr/>
        </p:nvSpPr>
        <p:spPr>
          <a:xfrm>
            <a:off x="457200" y="2209800"/>
            <a:ext cx="476412" cy="369332"/>
          </a:xfrm>
          <a:prstGeom prst="rect">
            <a:avLst/>
          </a:prstGeom>
        </p:spPr>
        <p:txBody>
          <a:bodyPr wrap="none">
            <a:spAutoFit/>
          </a:bodyPr>
          <a:lstStyle/>
          <a:p>
            <a:r>
              <a:rPr lang="en-US" b="1" dirty="0"/>
              <a:t>C3 </a:t>
            </a:r>
            <a:endParaRPr lang="en-US" dirty="0"/>
          </a:p>
        </p:txBody>
      </p:sp>
      <p:sp>
        <p:nvSpPr>
          <p:cNvPr id="10" name="Rectangle 9"/>
          <p:cNvSpPr/>
          <p:nvPr/>
        </p:nvSpPr>
        <p:spPr>
          <a:xfrm>
            <a:off x="457200" y="1345283"/>
            <a:ext cx="476412" cy="369332"/>
          </a:xfrm>
          <a:prstGeom prst="rect">
            <a:avLst/>
          </a:prstGeom>
        </p:spPr>
        <p:txBody>
          <a:bodyPr wrap="none">
            <a:spAutoFit/>
          </a:bodyPr>
          <a:lstStyle/>
          <a:p>
            <a:r>
              <a:rPr lang="en-US" b="1" dirty="0" smtClean="0"/>
              <a:t>C2 </a:t>
            </a:r>
            <a:endParaRPr lang="en-US" dirty="0"/>
          </a:p>
        </p:txBody>
      </p:sp>
      <p:sp>
        <p:nvSpPr>
          <p:cNvPr id="3" name="Rectangle 2"/>
          <p:cNvSpPr/>
          <p:nvPr/>
        </p:nvSpPr>
        <p:spPr>
          <a:xfrm>
            <a:off x="1066800" y="1391449"/>
            <a:ext cx="6629400" cy="369332"/>
          </a:xfrm>
          <a:prstGeom prst="rect">
            <a:avLst/>
          </a:prstGeom>
        </p:spPr>
        <p:txBody>
          <a:bodyPr wrap="square">
            <a:spAutoFit/>
          </a:bodyPr>
          <a:lstStyle/>
          <a:p>
            <a:r>
              <a:rPr lang="en-US" dirty="0"/>
              <a:t>Citation to legal authority under which debt is proposed to be </a:t>
            </a:r>
            <a:r>
              <a:rPr lang="en-US" dirty="0" smtClean="0"/>
              <a:t>issued. </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
        <p:nvSpPr>
          <p:cNvPr id="13" name="Action Button: Back or Previous 12">
            <a:hlinkClick r:id="" action="ppaction://hlinkshowjump?jump=previousslide" highlightClick="1"/>
          </p:cNvPr>
          <p:cNvSpPr/>
          <p:nvPr/>
        </p:nvSpPr>
        <p:spPr>
          <a:xfrm>
            <a:off x="3048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5635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381000"/>
            <a:ext cx="5334000" cy="914400"/>
          </a:xfrm>
        </p:spPr>
        <p:txBody>
          <a:bodyPr/>
          <a:lstStyle/>
          <a:p>
            <a:r>
              <a:rPr lang="en-US" dirty="0"/>
              <a:t>Part C – Continued </a:t>
            </a: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23</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824199597"/>
              </p:ext>
            </p:extLst>
          </p:nvPr>
        </p:nvGraphicFramePr>
        <p:xfrm>
          <a:off x="990600" y="2209800"/>
          <a:ext cx="7162800" cy="3207595"/>
        </p:xfrm>
        <a:graphic>
          <a:graphicData uri="http://schemas.openxmlformats.org/drawingml/2006/table">
            <a:tbl>
              <a:tblPr firstRow="1" bandRow="1">
                <a:tableStyleId>{BC89EF96-8CEA-46FF-86C4-4CE0E7609802}</a:tableStyleId>
              </a:tblPr>
              <a:tblGrid>
                <a:gridCol w="7162800"/>
              </a:tblGrid>
              <a:tr h="327584">
                <a:tc>
                  <a:txBody>
                    <a:bodyPr/>
                    <a:lstStyle/>
                    <a:p>
                      <a:pPr algn="ctr"/>
                      <a:r>
                        <a:rPr lang="en-US" sz="1600" b="0" dirty="0" smtClean="0"/>
                        <a:t>Pledge</a:t>
                      </a:r>
                      <a:r>
                        <a:rPr lang="en-US" sz="1600" b="0" baseline="0" dirty="0" smtClean="0"/>
                        <a:t> Explanation </a:t>
                      </a:r>
                      <a:endParaRPr lang="en-US" sz="1600" b="0" dirty="0">
                        <a:solidFill>
                          <a:schemeClr val="tx1"/>
                        </a:solidFill>
                      </a:endParaRPr>
                    </a:p>
                  </a:txBody>
                  <a:tcPr/>
                </a:tc>
              </a:tr>
              <a:tr h="804070">
                <a:tc>
                  <a:txBody>
                    <a:bodyPr/>
                    <a:lstStyle/>
                    <a:p>
                      <a:pPr marL="0" lvl="0" indent="0" algn="l">
                        <a:buFont typeface="Arial" pitchFamily="34" charset="0"/>
                        <a:buNone/>
                      </a:pPr>
                      <a:r>
                        <a:rPr lang="en-US" sz="1200" b="0" dirty="0" smtClean="0"/>
                        <a:t>This</a:t>
                      </a:r>
                      <a:r>
                        <a:rPr lang="en-US" sz="1200" b="0" baseline="0" dirty="0" smtClean="0"/>
                        <a:t> explanation should include the following information: </a:t>
                      </a:r>
                    </a:p>
                    <a:p>
                      <a:pPr marL="171450" lvl="0" indent="-171450" algn="l">
                        <a:buFont typeface="Arial" pitchFamily="34" charset="0"/>
                        <a:buChar char="•"/>
                      </a:pPr>
                      <a:r>
                        <a:rPr lang="en-US" sz="1200" b="0" baseline="0" dirty="0" smtClean="0"/>
                        <a:t>Will debt service payments be made from system revenues only, taxes only or a combination of the two?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0" dirty="0" smtClean="0"/>
                        <a:t>Generally the</a:t>
                      </a:r>
                      <a:r>
                        <a:rPr lang="en-US" sz="1200" b="0" baseline="0" dirty="0" smtClean="0"/>
                        <a:t> bonds or certificates must be issued on parity with outstanding debt.</a:t>
                      </a:r>
                      <a:endParaRPr lang="en-US" sz="1200" b="1" dirty="0" smtClean="0"/>
                    </a:p>
                  </a:txBody>
                  <a:tcPr/>
                </a:tc>
              </a:tr>
              <a:tr h="3424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t>Full Legal Name, Name of Security and Pledge</a:t>
                      </a:r>
                      <a:r>
                        <a:rPr lang="en-US" sz="1600" b="0" baseline="0" dirty="0" smtClean="0"/>
                        <a:t> Explanation </a:t>
                      </a:r>
                      <a:r>
                        <a:rPr lang="en-US" sz="1600" dirty="0" smtClean="0"/>
                        <a:t>Example</a:t>
                      </a:r>
                      <a:r>
                        <a:rPr lang="en-US" sz="1600" baseline="0" dirty="0" smtClean="0"/>
                        <a:t> </a:t>
                      </a:r>
                      <a:endParaRPr lang="en-US" sz="1600" dirty="0"/>
                    </a:p>
                  </a:txBody>
                  <a:tcPr anchor="b"/>
                </a:tc>
              </a:tr>
              <a:tr h="1032775">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t>“City of Anywhere Texas</a:t>
                      </a:r>
                      <a:r>
                        <a:rPr lang="en-US" sz="1200" baseline="0" dirty="0" smtClean="0"/>
                        <a:t>, </a:t>
                      </a:r>
                      <a:r>
                        <a:rPr lang="en-US" sz="1200" dirty="0" smtClean="0"/>
                        <a:t>Combination Tax and [ Surplus/Net] Revenue Certificates of Obligation, Series 2013.”</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t>“County of Anywhere Waterworks and Sewer System Revenue Bonds, Series 2013.”</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t>“XYZ River Authority Revenue</a:t>
                      </a:r>
                      <a:r>
                        <a:rPr lang="en-US" sz="1200" baseline="0" dirty="0" smtClean="0"/>
                        <a:t> Bonds, Series 2013.”</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aseline="0" dirty="0" smtClean="0"/>
                        <a:t>“AA County Municipal Utility District Unlimited Tax Bonds, Series 2013.”</a:t>
                      </a:r>
                      <a:endParaRPr lang="en-US" sz="1200" dirty="0" smtClean="0"/>
                    </a:p>
                  </a:txBody>
                  <a:tcPr anchor="b"/>
                </a:tc>
              </a:tr>
              <a:tr h="3275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b"/>
                </a:tc>
              </a:tr>
            </a:tbl>
          </a:graphicData>
        </a:graphic>
      </p:graphicFrame>
      <p:sp>
        <p:nvSpPr>
          <p:cNvPr id="6" name="Rectangle 5"/>
          <p:cNvSpPr/>
          <p:nvPr/>
        </p:nvSpPr>
        <p:spPr>
          <a:xfrm>
            <a:off x="990600" y="1219200"/>
            <a:ext cx="1517851" cy="369332"/>
          </a:xfrm>
          <a:prstGeom prst="rect">
            <a:avLst/>
          </a:prstGeom>
        </p:spPr>
        <p:txBody>
          <a:bodyPr wrap="none">
            <a:spAutoFit/>
          </a:bodyPr>
          <a:lstStyle/>
          <a:p>
            <a:r>
              <a:rPr lang="en-US" b="1" dirty="0" smtClean="0"/>
              <a:t>C3  Continued</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4800" y="4191000"/>
            <a:ext cx="812800" cy="812800"/>
          </a:xfrm>
          <a:prstGeom prst="rect">
            <a:avLst/>
          </a:prstGeom>
        </p:spPr>
      </p:pic>
      <p:sp>
        <p:nvSpPr>
          <p:cNvPr id="3" name="Action Button: Back or Previous 2">
            <a:hlinkClick r:id="" action="ppaction://hlinkshowjump?jump=previousslide" highlightClick="1"/>
          </p:cNvPr>
          <p:cNvSpPr/>
          <p:nvPr/>
        </p:nvSpPr>
        <p:spPr>
          <a:xfrm>
            <a:off x="5334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Action Button: Forward or Next 8">
            <a:hlinkClick r:id="" action="ppaction://hlinkshowjump?jump=nextslide" highlightClick="1"/>
          </p:cNvPr>
          <p:cNvSpPr/>
          <p:nvPr/>
        </p:nvSpPr>
        <p:spPr>
          <a:xfrm>
            <a:off x="8153400" y="6096000"/>
            <a:ext cx="4572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9236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24</a:t>
            </a:fld>
            <a:endParaRPr lang="en-US">
              <a:solidFill>
                <a:prstClr val="black">
                  <a:tint val="75000"/>
                </a:prstClr>
              </a:solidFill>
            </a:endParaRPr>
          </a:p>
        </p:txBody>
      </p:sp>
      <p:sp>
        <p:nvSpPr>
          <p:cNvPr id="8" name="Slide Number Placeholder 3"/>
          <p:cNvSpPr txBox="1">
            <a:spLocks/>
          </p:cNvSpPr>
          <p:nvPr/>
        </p:nvSpPr>
        <p:spPr>
          <a:xfrm>
            <a:off x="4452320" y="3048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C – Continued </a:t>
            </a:r>
            <a:endParaRPr lang="en-US" dirty="0">
              <a:solidFill>
                <a:prstClr val="black">
                  <a:tint val="75000"/>
                </a:prstClr>
              </a:solidFill>
            </a:endParaRPr>
          </a:p>
        </p:txBody>
      </p:sp>
      <p:sp>
        <p:nvSpPr>
          <p:cNvPr id="20498" name="TextBox 20497"/>
          <p:cNvSpPr txBox="1"/>
          <p:nvPr/>
        </p:nvSpPr>
        <p:spPr>
          <a:xfrm>
            <a:off x="960334" y="2514600"/>
            <a:ext cx="6924049" cy="224676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t>C5 </a:t>
            </a:r>
            <a:r>
              <a:rPr lang="en-US" dirty="0" smtClean="0">
                <a:hlinkClick r:id="rId5"/>
              </a:rPr>
              <a:t>WRD-201A</a:t>
            </a:r>
            <a:r>
              <a:rPr lang="en-US" dirty="0" smtClean="0"/>
              <a:t> Resolution</a:t>
            </a:r>
          </a:p>
          <a:p>
            <a:pPr algn="ctr"/>
            <a:r>
              <a:rPr lang="en-US" dirty="0" smtClean="0"/>
              <a:t>C6 </a:t>
            </a:r>
            <a:r>
              <a:rPr lang="en-US" dirty="0" smtClean="0">
                <a:hlinkClick r:id="rId5"/>
              </a:rPr>
              <a:t>WRD-201 </a:t>
            </a:r>
            <a:r>
              <a:rPr lang="en-US" dirty="0" smtClean="0"/>
              <a:t>  Affidavit</a:t>
            </a:r>
          </a:p>
          <a:p>
            <a:pPr algn="ctr"/>
            <a:r>
              <a:rPr lang="en-US" dirty="0" smtClean="0"/>
              <a:t>C7 </a:t>
            </a:r>
            <a:r>
              <a:rPr lang="en-US" dirty="0" smtClean="0">
                <a:hlinkClick r:id="rId5"/>
              </a:rPr>
              <a:t>WRD-201B</a:t>
            </a:r>
            <a:r>
              <a:rPr lang="en-US" dirty="0" smtClean="0"/>
              <a:t> Certificate of Secretary</a:t>
            </a:r>
          </a:p>
          <a:p>
            <a:pPr algn="ctr"/>
            <a:endParaRPr lang="en-US" sz="1400" dirty="0" smtClean="0"/>
          </a:p>
          <a:p>
            <a:pPr algn="ctr"/>
            <a:r>
              <a:rPr lang="en-US" dirty="0"/>
              <a:t>These forms </a:t>
            </a:r>
            <a:r>
              <a:rPr lang="en-US" dirty="0" smtClean="0"/>
              <a:t>ensure </a:t>
            </a:r>
            <a:r>
              <a:rPr lang="en-US" dirty="0"/>
              <a:t>the applicant has </a:t>
            </a:r>
            <a:r>
              <a:rPr lang="en-US" dirty="0" smtClean="0"/>
              <a:t>authorized the submission of the application</a:t>
            </a:r>
            <a:r>
              <a:rPr lang="en-US" dirty="0"/>
              <a:t>, the amount of the </a:t>
            </a:r>
            <a:r>
              <a:rPr lang="en-US" dirty="0" smtClean="0"/>
              <a:t>financing </a:t>
            </a:r>
            <a:r>
              <a:rPr lang="en-US" dirty="0"/>
              <a:t>and </a:t>
            </a:r>
            <a:r>
              <a:rPr lang="en-US" dirty="0" smtClean="0"/>
              <a:t>authorized </a:t>
            </a:r>
            <a:r>
              <a:rPr lang="en-US" dirty="0"/>
              <a:t>the agent to represent the applicant in all </a:t>
            </a:r>
            <a:r>
              <a:rPr lang="en-US" dirty="0" smtClean="0"/>
              <a:t>transactions. </a:t>
            </a:r>
          </a:p>
          <a:p>
            <a:pPr algn="ctr"/>
            <a:r>
              <a:rPr lang="en-US" dirty="0" smtClean="0"/>
              <a:t>Each of these forms must be completed . </a:t>
            </a:r>
            <a:endParaRPr lang="en-US" dirty="0"/>
          </a:p>
        </p:txBody>
      </p:sp>
      <p:sp>
        <p:nvSpPr>
          <p:cNvPr id="20499" name="TextBox 20498"/>
          <p:cNvSpPr txBox="1"/>
          <p:nvPr/>
        </p:nvSpPr>
        <p:spPr>
          <a:xfrm>
            <a:off x="990110" y="1234125"/>
            <a:ext cx="6932003"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t>C4- C7</a:t>
            </a:r>
          </a:p>
          <a:p>
            <a:r>
              <a:rPr lang="en-US" dirty="0"/>
              <a:t>Please be sure to label each document and attach to the application.</a:t>
            </a:r>
          </a:p>
        </p:txBody>
      </p:sp>
      <p:sp>
        <p:nvSpPr>
          <p:cNvPr id="2" name="TextBox 1"/>
          <p:cNvSpPr txBox="1"/>
          <p:nvPr/>
        </p:nvSpPr>
        <p:spPr>
          <a:xfrm>
            <a:off x="990110" y="5486400"/>
            <a:ext cx="6932003"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These </a:t>
            </a:r>
            <a:r>
              <a:rPr lang="en-US" dirty="0"/>
              <a:t>documents </a:t>
            </a:r>
            <a:r>
              <a:rPr lang="en-US" dirty="0" smtClean="0"/>
              <a:t>must be adopted in an open meeting. </a:t>
            </a:r>
          </a:p>
          <a:p>
            <a:pPr algn="ctr"/>
            <a:r>
              <a:rPr lang="en-US" dirty="0" smtClean="0"/>
              <a:t>Please </a:t>
            </a:r>
            <a:r>
              <a:rPr lang="en-US" dirty="0"/>
              <a:t>allow ample time to obtain </a:t>
            </a:r>
            <a:r>
              <a:rPr lang="en-US" dirty="0" smtClean="0"/>
              <a:t>approval prior </a:t>
            </a:r>
            <a:r>
              <a:rPr lang="en-US" dirty="0"/>
              <a:t>to </a:t>
            </a:r>
            <a:endParaRPr lang="en-US" dirty="0" smtClean="0"/>
          </a:p>
          <a:p>
            <a:pPr algn="ctr"/>
            <a:r>
              <a:rPr lang="en-US" dirty="0" smtClean="0"/>
              <a:t>application </a:t>
            </a:r>
            <a:r>
              <a:rPr lang="en-US" dirty="0"/>
              <a:t>submittal. </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88200" y="4851400"/>
            <a:ext cx="406400" cy="406400"/>
          </a:xfrm>
          <a:prstGeom prst="rect">
            <a:avLst/>
          </a:prstGeom>
        </p:spPr>
      </p:pic>
      <p:sp>
        <p:nvSpPr>
          <p:cNvPr id="3" name="Action Button: Back or Previous 2">
            <a:hlinkClick r:id="" action="ppaction://hlinkshowjump?jump=previousslide" highlightClick="1"/>
          </p:cNvPr>
          <p:cNvSpPr/>
          <p:nvPr/>
        </p:nvSpPr>
        <p:spPr>
          <a:xfrm>
            <a:off x="381000" y="61722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3820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498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25</a:t>
            </a:fld>
            <a:endParaRPr lang="en-US">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C – Continued </a:t>
            </a:r>
            <a:endParaRPr lang="en-US" dirty="0">
              <a:solidFill>
                <a:prstClr val="black">
                  <a:tint val="75000"/>
                </a:prstClr>
              </a:solidFill>
            </a:endParaRPr>
          </a:p>
        </p:txBody>
      </p:sp>
      <p:grpSp>
        <p:nvGrpSpPr>
          <p:cNvPr id="2" name="Group 5"/>
          <p:cNvGrpSpPr>
            <a:grpSpLocks noChangeAspect="1"/>
          </p:cNvGrpSpPr>
          <p:nvPr/>
        </p:nvGrpSpPr>
        <p:grpSpPr bwMode="auto">
          <a:xfrm>
            <a:off x="1060450" y="1376533"/>
            <a:ext cx="6870700" cy="833438"/>
            <a:chOff x="721" y="1152"/>
            <a:chExt cx="4328" cy="525"/>
          </a:xfrm>
        </p:grpSpPr>
        <p:sp>
          <p:nvSpPr>
            <p:cNvPr id="3" name="AutoShape 4"/>
            <p:cNvSpPr>
              <a:spLocks noChangeAspect="1" noChangeArrowheads="1" noTextEdit="1"/>
            </p:cNvSpPr>
            <p:nvPr/>
          </p:nvSpPr>
          <p:spPr bwMode="auto">
            <a:xfrm>
              <a:off x="721" y="1152"/>
              <a:ext cx="4328"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6"/>
            <p:cNvSpPr>
              <a:spLocks noChangeArrowheads="1"/>
            </p:cNvSpPr>
            <p:nvPr/>
          </p:nvSpPr>
          <p:spPr bwMode="auto">
            <a:xfrm>
              <a:off x="2762" y="115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721" y="1254"/>
              <a:ext cx="11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833" y="12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9"/>
            <p:cNvSpPr>
              <a:spLocks noChangeArrowheads="1"/>
            </p:cNvSpPr>
            <p:nvPr/>
          </p:nvSpPr>
          <p:spPr bwMode="auto">
            <a:xfrm>
              <a:off x="1009" y="1251"/>
              <a:ext cx="45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List and 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0"/>
            <p:cNvSpPr>
              <a:spLocks noChangeArrowheads="1"/>
            </p:cNvSpPr>
            <p:nvPr/>
          </p:nvSpPr>
          <p:spPr bwMode="auto">
            <a:xfrm>
              <a:off x="1420" y="1251"/>
              <a:ext cx="25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1"/>
            <p:cNvSpPr>
              <a:spLocks noChangeArrowheads="1"/>
            </p:cNvSpPr>
            <p:nvPr/>
          </p:nvSpPr>
          <p:spPr bwMode="auto">
            <a:xfrm>
              <a:off x="1630" y="12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2"/>
            <p:cNvSpPr>
              <a:spLocks noChangeArrowheads="1"/>
            </p:cNvSpPr>
            <p:nvPr/>
          </p:nvSpPr>
          <p:spPr bwMode="auto">
            <a:xfrm>
              <a:off x="1655" y="1254"/>
              <a:ext cx="5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copies of all 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3"/>
            <p:cNvSpPr>
              <a:spLocks noChangeArrowheads="1"/>
            </p:cNvSpPr>
            <p:nvPr/>
          </p:nvSpPr>
          <p:spPr bwMode="auto">
            <a:xfrm>
              <a:off x="2193" y="1254"/>
              <a:ext cx="16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raft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4"/>
            <p:cNvSpPr>
              <a:spLocks noChangeArrowheads="1"/>
            </p:cNvSpPr>
            <p:nvPr/>
          </p:nvSpPr>
          <p:spPr bwMode="auto">
            <a:xfrm>
              <a:off x="2320" y="12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5"/>
            <p:cNvSpPr>
              <a:spLocks noChangeArrowheads="1"/>
            </p:cNvSpPr>
            <p:nvPr/>
          </p:nvSpPr>
          <p:spPr bwMode="auto">
            <a:xfrm>
              <a:off x="2345" y="1254"/>
              <a:ext cx="6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and/or executed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6"/>
            <p:cNvSpPr>
              <a:spLocks noChangeArrowheads="1"/>
            </p:cNvSpPr>
            <p:nvPr/>
          </p:nvSpPr>
          <p:spPr bwMode="auto">
            <a:xfrm>
              <a:off x="2976" y="12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7"/>
            <p:cNvSpPr>
              <a:spLocks noChangeArrowheads="1"/>
            </p:cNvSpPr>
            <p:nvPr/>
          </p:nvSpPr>
          <p:spPr bwMode="auto">
            <a:xfrm>
              <a:off x="3001" y="1254"/>
              <a:ext cx="17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contracts for consultant services included in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8"/>
            <p:cNvSpPr>
              <a:spLocks noChangeArrowheads="1"/>
            </p:cNvSpPr>
            <p:nvPr/>
          </p:nvSpPr>
          <p:spPr bwMode="auto">
            <a:xfrm>
              <a:off x="1009" y="1357"/>
              <a:ext cx="50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total pro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19"/>
            <p:cNvSpPr>
              <a:spLocks noChangeArrowheads="1"/>
            </p:cNvSpPr>
            <p:nvPr/>
          </p:nvSpPr>
          <p:spPr bwMode="auto">
            <a:xfrm>
              <a:off x="1475" y="1357"/>
              <a:ext cx="40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ject costs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20"/>
            <p:cNvSpPr>
              <a:spLocks noChangeArrowheads="1"/>
            </p:cNvSpPr>
            <p:nvPr/>
          </p:nvSpPr>
          <p:spPr bwMode="auto">
            <a:xfrm>
              <a:off x="1841" y="135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1"/>
            <p:cNvSpPr>
              <a:spLocks noChangeArrowheads="1"/>
            </p:cNvSpPr>
            <p:nvPr/>
          </p:nvSpPr>
          <p:spPr bwMode="auto">
            <a:xfrm>
              <a:off x="1866" y="1357"/>
              <a:ext cx="2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2"/>
            <p:cNvSpPr>
              <a:spLocks noChangeArrowheads="1"/>
            </p:cNvSpPr>
            <p:nvPr/>
          </p:nvSpPr>
          <p:spPr bwMode="auto">
            <a:xfrm>
              <a:off x="2037" y="1357"/>
              <a:ext cx="53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applicable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3"/>
            <p:cNvSpPr>
              <a:spLocks noChangeArrowheads="1"/>
            </p:cNvSpPr>
            <p:nvPr/>
          </p:nvSpPr>
          <p:spPr bwMode="auto">
            <a:xfrm>
              <a:off x="2527" y="1357"/>
              <a:ext cx="12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whether those contracts were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24"/>
            <p:cNvSpPr>
              <a:spLocks noChangeArrowheads="1"/>
            </p:cNvSpPr>
            <p:nvPr/>
          </p:nvSpPr>
          <p:spPr bwMode="auto">
            <a:xfrm>
              <a:off x="3701" y="1357"/>
              <a:ext cx="3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awarded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5"/>
            <p:cNvSpPr>
              <a:spLocks noChangeArrowheads="1"/>
            </p:cNvSpPr>
            <p:nvPr/>
          </p:nvSpPr>
          <p:spPr bwMode="auto">
            <a:xfrm>
              <a:off x="4037" y="135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6"/>
            <p:cNvSpPr>
              <a:spLocks noChangeArrowheads="1"/>
            </p:cNvSpPr>
            <p:nvPr/>
          </p:nvSpPr>
          <p:spPr bwMode="auto">
            <a:xfrm>
              <a:off x="4062" y="1357"/>
              <a:ext cx="54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according to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7"/>
            <p:cNvSpPr>
              <a:spLocks noChangeArrowheads="1"/>
            </p:cNvSpPr>
            <p:nvPr/>
          </p:nvSpPr>
          <p:spPr bwMode="auto">
            <a:xfrm>
              <a:off x="1009" y="1458"/>
              <a:ext cx="200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Disadvantaged Business Enterprises (DBE) rules.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8"/>
            <p:cNvSpPr>
              <a:spLocks noChangeArrowheads="1"/>
            </p:cNvSpPr>
            <p:nvPr/>
          </p:nvSpPr>
          <p:spPr bwMode="auto">
            <a:xfrm>
              <a:off x="2975" y="145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9"/>
            <p:cNvSpPr>
              <a:spLocks noChangeArrowheads="1"/>
            </p:cNvSpPr>
            <p:nvPr/>
          </p:nvSpPr>
          <p:spPr bwMode="auto">
            <a:xfrm>
              <a:off x="1009" y="1555"/>
              <a:ext cx="18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For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30"/>
            <p:cNvSpPr>
              <a:spLocks noChangeArrowheads="1"/>
            </p:cNvSpPr>
            <p:nvPr/>
          </p:nvSpPr>
          <p:spPr bwMode="auto">
            <a:xfrm>
              <a:off x="1151" y="155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FF"/>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31"/>
            <p:cNvSpPr>
              <a:spLocks noChangeArrowheads="1"/>
            </p:cNvSpPr>
            <p:nvPr/>
          </p:nvSpPr>
          <p:spPr bwMode="auto">
            <a:xfrm>
              <a:off x="1176" y="1555"/>
              <a:ext cx="131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cs typeface="Arial" pitchFamily="34" charset="0"/>
                </a:rPr>
                <a:t>further explanation see Part H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96" name="Rectangle 32"/>
            <p:cNvSpPr>
              <a:spLocks noChangeArrowheads="1"/>
            </p:cNvSpPr>
            <p:nvPr/>
          </p:nvSpPr>
          <p:spPr bwMode="auto">
            <a:xfrm>
              <a:off x="2452" y="1555"/>
              <a:ext cx="9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97" name="Rectangle 33"/>
            <p:cNvSpPr>
              <a:spLocks noChangeArrowheads="1"/>
            </p:cNvSpPr>
            <p:nvPr/>
          </p:nvSpPr>
          <p:spPr bwMode="auto">
            <a:xfrm>
              <a:off x="2501" y="155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99" name="Rectangle 34"/>
            <p:cNvSpPr>
              <a:spLocks noChangeArrowheads="1"/>
            </p:cNvSpPr>
            <p:nvPr/>
          </p:nvSpPr>
          <p:spPr bwMode="auto">
            <a:xfrm>
              <a:off x="2526" y="1555"/>
              <a:ext cx="215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cs typeface="Arial" pitchFamily="34" charset="0"/>
                </a:rPr>
                <a:t>Disadvantaged Business Enterprise Requirements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0" name="Rectangle 35"/>
            <p:cNvSpPr>
              <a:spLocks noChangeArrowheads="1"/>
            </p:cNvSpPr>
            <p:nvPr/>
          </p:nvSpPr>
          <p:spPr bwMode="auto">
            <a:xfrm>
              <a:off x="4637" y="155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aphicFrame>
        <p:nvGraphicFramePr>
          <p:cNvPr id="4102" name="Table 4101"/>
          <p:cNvGraphicFramePr>
            <a:graphicFrameLocks noGrp="1"/>
          </p:cNvGraphicFramePr>
          <p:nvPr>
            <p:extLst>
              <p:ext uri="{D42A27DB-BD31-4B8C-83A1-F6EECF244321}">
                <p14:modId xmlns:p14="http://schemas.microsoft.com/office/powerpoint/2010/main" val="1273965103"/>
              </p:ext>
            </p:extLst>
          </p:nvPr>
        </p:nvGraphicFramePr>
        <p:xfrm>
          <a:off x="1336675" y="2590800"/>
          <a:ext cx="6173787" cy="2296160"/>
        </p:xfrm>
        <a:graphic>
          <a:graphicData uri="http://schemas.openxmlformats.org/drawingml/2006/table">
            <a:tbl>
              <a:tblPr firstRow="1" bandRow="1">
                <a:tableStyleId>{2D5ABB26-0587-4C30-8999-92F81FD0307C}</a:tableStyleId>
              </a:tblPr>
              <a:tblGrid>
                <a:gridCol w="1219200"/>
                <a:gridCol w="1449387"/>
                <a:gridCol w="1219200"/>
                <a:gridCol w="1219200"/>
                <a:gridCol w="1066800"/>
              </a:tblGrid>
              <a:tr h="370840">
                <a:tc>
                  <a:txBody>
                    <a:bodyPr/>
                    <a:lstStyle/>
                    <a:p>
                      <a:pPr algn="ctr"/>
                      <a:r>
                        <a:rPr lang="en-US" sz="1200" dirty="0" smtClean="0">
                          <a:latin typeface="Arial" pitchFamily="34" charset="0"/>
                          <a:cs typeface="Arial" pitchFamily="34" charset="0"/>
                        </a:rPr>
                        <a:t>Consultant</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Service Provider</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Contract</a:t>
                      </a:r>
                      <a:r>
                        <a:rPr lang="en-US" sz="1200" baseline="0" dirty="0" smtClean="0">
                          <a:latin typeface="Arial" pitchFamily="34" charset="0"/>
                          <a:cs typeface="Arial" pitchFamily="34" charset="0"/>
                        </a:rPr>
                        <a:t> Attached (Y/N)</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Awarded Using DBE rules (Y/N)</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Contract Execution Date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latin typeface="Arial" pitchFamily="34" charset="0"/>
                          <a:cs typeface="Arial" pitchFamily="34" charset="0"/>
                        </a:rPr>
                        <a:t>ABC</a:t>
                      </a:r>
                      <a:r>
                        <a:rPr lang="en-US" sz="1200" baseline="0" dirty="0" smtClean="0">
                          <a:latin typeface="Arial" pitchFamily="34" charset="0"/>
                          <a:cs typeface="Arial" pitchFamily="34" charset="0"/>
                        </a:rPr>
                        <a:t> Ltd.</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Engineering</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3/12/13</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Mockingbird Company</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Financial</a:t>
                      </a:r>
                      <a:r>
                        <a:rPr lang="en-US" sz="1200" kern="1200" baseline="0" dirty="0" smtClean="0">
                          <a:solidFill>
                            <a:schemeClr val="tx1"/>
                          </a:solidFill>
                          <a:latin typeface="Arial" pitchFamily="34" charset="0"/>
                          <a:ea typeface="+mn-ea"/>
                          <a:cs typeface="Arial" pitchFamily="34" charset="0"/>
                        </a:rPr>
                        <a:t> Advisor</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Y</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N</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TBD</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Carlos &amp; Charles LLP</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Bond</a:t>
                      </a:r>
                      <a:r>
                        <a:rPr lang="en-US" sz="1200" kern="1200" baseline="0" dirty="0" smtClean="0">
                          <a:solidFill>
                            <a:schemeClr val="tx1"/>
                          </a:solidFill>
                          <a:latin typeface="Arial" pitchFamily="34" charset="0"/>
                          <a:ea typeface="+mn-ea"/>
                          <a:cs typeface="Arial" pitchFamily="34" charset="0"/>
                        </a:rPr>
                        <a:t> Counsel</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Y</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Y</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TBD</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algn="l" defTabSz="914400" rtl="0" eaLnBrk="1" latinLnBrk="0" hangingPunct="1"/>
                      <a:endParaRPr lang="en-US" sz="1200" kern="1200">
                        <a:solidFill>
                          <a:schemeClr val="tx1"/>
                        </a:solidFill>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lang="en-US" sz="1200" kern="1200" dirty="0">
                        <a:solidFill>
                          <a:schemeClr val="tx1"/>
                        </a:solidFill>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lang="en-US" sz="1200" kern="1200">
                        <a:solidFill>
                          <a:schemeClr val="tx1"/>
                        </a:solidFill>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lang="en-US" sz="1200" kern="1200">
                        <a:solidFill>
                          <a:schemeClr val="tx1"/>
                        </a:solidFill>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lang="en-US" sz="1200" kern="1200" dirty="0">
                        <a:solidFill>
                          <a:schemeClr val="tx1"/>
                        </a:solidFill>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03" name="TextBox 4102"/>
          <p:cNvSpPr txBox="1"/>
          <p:nvPr/>
        </p:nvSpPr>
        <p:spPr>
          <a:xfrm>
            <a:off x="1287462" y="5163233"/>
            <a:ext cx="6256338"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a:t>
            </a:r>
            <a:r>
              <a:rPr lang="en-US" dirty="0" smtClean="0"/>
              <a:t>lease attach copies of the draft/executed contracts to ensure the application is administratively complet</a:t>
            </a:r>
            <a:r>
              <a:rPr lang="en-US" dirty="0"/>
              <a:t>e</a:t>
            </a:r>
            <a:r>
              <a:rPr lang="en-US" dirty="0" smtClean="0"/>
              <a:t>.</a:t>
            </a:r>
          </a:p>
          <a:p>
            <a:pPr algn="ctr"/>
            <a:r>
              <a:rPr lang="en-US" dirty="0" smtClean="0"/>
              <a:t>See also the Disadvantaged Business Enterprise section, questions H1-H4.  </a:t>
            </a:r>
            <a:r>
              <a:rPr lang="en-US" b="1" dirty="0" smtClean="0"/>
              <a:t> </a:t>
            </a:r>
            <a:r>
              <a:rPr lang="en-US" dirty="0" smtClean="0"/>
              <a:t> </a:t>
            </a:r>
            <a:endParaRPr lang="en-US" dirty="0"/>
          </a:p>
        </p:txBody>
      </p:sp>
      <p:pic>
        <p:nvPicPr>
          <p:cNvPr id="4101" name="Sound 41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2550" y="2667000"/>
            <a:ext cx="508000" cy="508000"/>
          </a:xfrm>
          <a:prstGeom prst="rect">
            <a:avLst/>
          </a:prstGeom>
        </p:spPr>
      </p:pic>
      <p:sp>
        <p:nvSpPr>
          <p:cNvPr id="40" name="Action Button: Back or Previous 39">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2" name="Action Button: Forward or Next 31">
            <a:hlinkClick r:id="" action="ppaction://hlinkshowjump?jump=nextslide" highlightClick="1"/>
          </p:cNvPr>
          <p:cNvSpPr/>
          <p:nvPr/>
        </p:nvSpPr>
        <p:spPr>
          <a:xfrm>
            <a:off x="82296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6963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8" fill="hold"/>
                                        <p:tgtEl>
                                          <p:spTgt spid="41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10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C – Continued </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26</a:t>
            </a:fld>
            <a:endParaRPr lang="en-US">
              <a:solidFill>
                <a:prstClr val="black">
                  <a:tint val="75000"/>
                </a:prstClr>
              </a:solidFill>
            </a:endParaRPr>
          </a:p>
        </p:txBody>
      </p:sp>
      <p:sp>
        <p:nvSpPr>
          <p:cNvPr id="5" name="Action Button: Back or Previous 4">
            <a:hlinkClick r:id="" action="ppaction://hlinkshowjump?jump=previousslide" highlightClick="1"/>
          </p:cNvPr>
          <p:cNvSpPr/>
          <p:nvPr/>
        </p:nvSpPr>
        <p:spPr>
          <a:xfrm>
            <a:off x="3810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0772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609600" y="1295400"/>
            <a:ext cx="533400" cy="369332"/>
          </a:xfrm>
          <a:prstGeom prst="rect">
            <a:avLst/>
          </a:prstGeom>
          <a:noFill/>
        </p:spPr>
        <p:txBody>
          <a:bodyPr wrap="square" rtlCol="0">
            <a:spAutoFit/>
          </a:bodyPr>
          <a:lstStyle/>
          <a:p>
            <a:r>
              <a:rPr lang="en-US" dirty="0" smtClean="0"/>
              <a:t>C9</a:t>
            </a:r>
            <a:endParaRPr lang="en-US" dirty="0"/>
          </a:p>
        </p:txBody>
      </p:sp>
      <p:sp>
        <p:nvSpPr>
          <p:cNvPr id="8" name="Content Placeholder 7"/>
          <p:cNvSpPr>
            <a:spLocks noGrp="1"/>
          </p:cNvSpPr>
          <p:nvPr>
            <p:ph idx="1"/>
          </p:nvPr>
        </p:nvSpPr>
        <p:spPr>
          <a:xfrm>
            <a:off x="457200" y="1676401"/>
            <a:ext cx="8229600" cy="3048000"/>
          </a:xfrm>
        </p:spPr>
        <p:txBody>
          <a:bodyPr>
            <a:normAutofit/>
          </a:bodyPr>
          <a:lstStyle/>
          <a:p>
            <a:pPr lvl="0"/>
            <a:r>
              <a:rPr lang="en-US" sz="1600" dirty="0">
                <a:solidFill>
                  <a:schemeClr val="tx1"/>
                </a:solidFill>
                <a:latin typeface="Arial" pitchFamily="34" charset="0"/>
                <a:cs typeface="Arial" pitchFamily="34" charset="0"/>
              </a:rPr>
              <a:t>If the applicant is a Water Supply Corporation (WSC), </a:t>
            </a:r>
            <a:r>
              <a:rPr lang="en-US" sz="1600" b="1" dirty="0">
                <a:solidFill>
                  <a:schemeClr val="tx1"/>
                </a:solidFill>
                <a:latin typeface="Arial" pitchFamily="34" charset="0"/>
                <a:cs typeface="Arial" pitchFamily="34" charset="0"/>
              </a:rPr>
              <a:t>attach</a:t>
            </a:r>
            <a:r>
              <a:rPr lang="en-US" sz="1600" dirty="0">
                <a:solidFill>
                  <a:schemeClr val="tx1"/>
                </a:solidFill>
                <a:latin typeface="Arial" pitchFamily="34" charset="0"/>
                <a:cs typeface="Arial" pitchFamily="34" charset="0"/>
              </a:rPr>
              <a:t> copies of the following: </a:t>
            </a:r>
          </a:p>
          <a:p>
            <a:pPr lvl="1"/>
            <a:r>
              <a:rPr lang="en-US" sz="1600" dirty="0">
                <a:solidFill>
                  <a:schemeClr val="tx1"/>
                </a:solidFill>
                <a:latin typeface="Arial" pitchFamily="34" charset="0"/>
                <a:cs typeface="Arial" pitchFamily="34" charset="0"/>
              </a:rPr>
              <a:t>Articles of Incorporation</a:t>
            </a:r>
          </a:p>
          <a:p>
            <a:pPr lvl="1"/>
            <a:r>
              <a:rPr lang="en-US" sz="1600" dirty="0">
                <a:solidFill>
                  <a:schemeClr val="tx1"/>
                </a:solidFill>
                <a:latin typeface="Arial" pitchFamily="34" charset="0"/>
                <a:cs typeface="Arial" pitchFamily="34" charset="0"/>
              </a:rPr>
              <a:t>Certificate of Incorporation from the Texas Secretary of State evidencing that the current Articles of Incorporation are on file with the Secretary.</a:t>
            </a:r>
          </a:p>
          <a:p>
            <a:pPr lvl="1"/>
            <a:r>
              <a:rPr lang="en-US" sz="1600" dirty="0">
                <a:solidFill>
                  <a:schemeClr val="tx1"/>
                </a:solidFill>
                <a:latin typeface="Arial" pitchFamily="34" charset="0"/>
                <a:cs typeface="Arial" pitchFamily="34" charset="0"/>
              </a:rPr>
              <a:t>By-laws and any amendments</a:t>
            </a:r>
          </a:p>
          <a:p>
            <a:pPr lvl="1"/>
            <a:r>
              <a:rPr lang="en-US" sz="1600" dirty="0">
                <a:solidFill>
                  <a:schemeClr val="tx1"/>
                </a:solidFill>
                <a:latin typeface="Arial" pitchFamily="34" charset="0"/>
                <a:cs typeface="Arial" pitchFamily="34" charset="0"/>
              </a:rPr>
              <a:t>Certificate of Status (i.e. Certificate of Existence) from the Texas Secretary of State</a:t>
            </a:r>
          </a:p>
          <a:p>
            <a:pPr lvl="1"/>
            <a:r>
              <a:rPr lang="en-US" sz="1600" dirty="0">
                <a:solidFill>
                  <a:schemeClr val="tx1"/>
                </a:solidFill>
                <a:latin typeface="Arial" pitchFamily="34" charset="0"/>
                <a:cs typeface="Arial" pitchFamily="34" charset="0"/>
              </a:rPr>
              <a:t>Certificate of Account Status from the Texas Comptroller of Public Accounts (certifies that the WSC is exempt from the franchise tax and that the WSC is in good standing</a:t>
            </a:r>
            <a:r>
              <a:rPr lang="en-US" sz="1600" dirty="0" smtClean="0">
                <a:solidFill>
                  <a:schemeClr val="tx1"/>
                </a:solidFill>
                <a:latin typeface="Arial" pitchFamily="34" charset="0"/>
                <a:cs typeface="Arial" pitchFamily="34" charset="0"/>
              </a:rPr>
              <a:t>)</a:t>
            </a:r>
            <a:r>
              <a:rPr lang="en-US" dirty="0">
                <a:solidFill>
                  <a:schemeClr val="tx1"/>
                </a:solidFill>
              </a:rPr>
              <a:t> </a:t>
            </a:r>
            <a:endParaRPr lang="en-US" sz="2400" dirty="0">
              <a:solidFill>
                <a:schemeClr val="tx1"/>
              </a:solidFill>
            </a:endParaRPr>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35500" y="4343400"/>
            <a:ext cx="584200" cy="584200"/>
          </a:xfrm>
          <a:prstGeom prst="rect">
            <a:avLst/>
          </a:prstGeom>
        </p:spPr>
      </p:pic>
    </p:spTree>
    <p:extLst>
      <p:ext uri="{BB962C8B-B14F-4D97-AF65-F5344CB8AC3E}">
        <p14:creationId xmlns:p14="http://schemas.microsoft.com/office/powerpoint/2010/main" val="28812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27</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C – Continued </a:t>
            </a:r>
            <a:endParaRPr lang="en-US" dirty="0">
              <a:solidFill>
                <a:prstClr val="black">
                  <a:tint val="75000"/>
                </a:prstClr>
              </a:solidFill>
            </a:endParaRPr>
          </a:p>
        </p:txBody>
      </p:sp>
      <p:grpSp>
        <p:nvGrpSpPr>
          <p:cNvPr id="6235" name="Group 125"/>
          <p:cNvGrpSpPr>
            <a:grpSpLocks noChangeAspect="1"/>
          </p:cNvGrpSpPr>
          <p:nvPr/>
        </p:nvGrpSpPr>
        <p:grpSpPr bwMode="auto">
          <a:xfrm>
            <a:off x="1060450" y="1905000"/>
            <a:ext cx="6870700" cy="1476375"/>
            <a:chOff x="668" y="1200"/>
            <a:chExt cx="4328" cy="930"/>
          </a:xfrm>
        </p:grpSpPr>
        <p:sp>
          <p:nvSpPr>
            <p:cNvPr id="6236" name="AutoShape 124"/>
            <p:cNvSpPr>
              <a:spLocks noChangeAspect="1" noChangeArrowheads="1" noTextEdit="1"/>
            </p:cNvSpPr>
            <p:nvPr/>
          </p:nvSpPr>
          <p:spPr bwMode="auto">
            <a:xfrm>
              <a:off x="668" y="1200"/>
              <a:ext cx="4328"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37" name="Rectangle 126"/>
            <p:cNvSpPr>
              <a:spLocks noChangeArrowheads="1"/>
            </p:cNvSpPr>
            <p:nvPr/>
          </p:nvSpPr>
          <p:spPr bwMode="auto">
            <a:xfrm>
              <a:off x="668" y="1203"/>
              <a:ext cx="16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C10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38" name="Rectangle 127"/>
            <p:cNvSpPr>
              <a:spLocks noChangeArrowheads="1"/>
            </p:cNvSpPr>
            <p:nvPr/>
          </p:nvSpPr>
          <p:spPr bwMode="auto">
            <a:xfrm>
              <a:off x="780" y="120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39" name="Rectangle 128"/>
            <p:cNvSpPr>
              <a:spLocks noChangeArrowheads="1"/>
            </p:cNvSpPr>
            <p:nvPr/>
          </p:nvSpPr>
          <p:spPr bwMode="auto">
            <a:xfrm>
              <a:off x="956" y="1203"/>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If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0" name="Rectangle 129"/>
            <p:cNvSpPr>
              <a:spLocks noChangeArrowheads="1"/>
            </p:cNvSpPr>
            <p:nvPr/>
          </p:nvSpPr>
          <p:spPr bwMode="auto">
            <a:xfrm>
              <a:off x="1030" y="1203"/>
              <a:ext cx="94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this project will result in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1" name="Rectangle 130"/>
            <p:cNvSpPr>
              <a:spLocks noChangeArrowheads="1"/>
            </p:cNvSpPr>
            <p:nvPr/>
          </p:nvSpPr>
          <p:spPr bwMode="auto">
            <a:xfrm>
              <a:off x="1934" y="120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2" name="Rectangle 131"/>
            <p:cNvSpPr>
              <a:spLocks noChangeArrowheads="1"/>
            </p:cNvSpPr>
            <p:nvPr/>
          </p:nvSpPr>
          <p:spPr bwMode="auto">
            <a:xfrm>
              <a:off x="1959" y="120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3" name="Rectangle 132"/>
            <p:cNvSpPr>
              <a:spLocks noChangeArrowheads="1"/>
            </p:cNvSpPr>
            <p:nvPr/>
          </p:nvSpPr>
          <p:spPr bwMode="auto">
            <a:xfrm>
              <a:off x="1983" y="1203"/>
              <a:ext cx="28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 an increase by the applicant in the use of groundwater, (b) drilling a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4" name="Rectangle 133"/>
            <p:cNvSpPr>
              <a:spLocks noChangeArrowheads="1"/>
            </p:cNvSpPr>
            <p:nvPr/>
          </p:nvSpPr>
          <p:spPr bwMode="auto">
            <a:xfrm>
              <a:off x="956" y="1303"/>
              <a:ext cx="2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new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5" name="Rectangle 134"/>
            <p:cNvSpPr>
              <a:spLocks noChangeArrowheads="1"/>
            </p:cNvSpPr>
            <p:nvPr/>
          </p:nvSpPr>
          <p:spPr bwMode="auto">
            <a:xfrm>
              <a:off x="1142" y="1303"/>
              <a:ext cx="2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water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6" name="Rectangle 135"/>
            <p:cNvSpPr>
              <a:spLocks noChangeArrowheads="1"/>
            </p:cNvSpPr>
            <p:nvPr/>
          </p:nvSpPr>
          <p:spPr bwMode="auto">
            <a:xfrm>
              <a:off x="1382" y="1303"/>
              <a:ext cx="323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well, or (c) an increase by the applicant in use of surface water, then the applicant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7" name="Rectangle 136"/>
            <p:cNvSpPr>
              <a:spLocks noChangeArrowheads="1"/>
            </p:cNvSpPr>
            <p:nvPr/>
          </p:nvSpPr>
          <p:spPr bwMode="auto">
            <a:xfrm>
              <a:off x="956" y="1405"/>
              <a:ext cx="15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must demonstrate that it has acquired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8" name="Rectangle 137"/>
            <p:cNvSpPr>
              <a:spLocks noChangeArrowheads="1"/>
            </p:cNvSpPr>
            <p:nvPr/>
          </p:nvSpPr>
          <p:spPr bwMode="auto">
            <a:xfrm>
              <a:off x="2453" y="1405"/>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9" name="Rectangle 138"/>
            <p:cNvSpPr>
              <a:spLocks noChangeArrowheads="1"/>
            </p:cNvSpPr>
            <p:nvPr/>
          </p:nvSpPr>
          <p:spPr bwMode="auto">
            <a:xfrm>
              <a:off x="2502" y="14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0" name="Rectangle 139"/>
            <p:cNvSpPr>
              <a:spLocks noChangeArrowheads="1"/>
            </p:cNvSpPr>
            <p:nvPr/>
          </p:nvSpPr>
          <p:spPr bwMode="auto">
            <a:xfrm>
              <a:off x="2527" y="1405"/>
              <a:ext cx="15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1" name="Rectangle 140"/>
            <p:cNvSpPr>
              <a:spLocks noChangeArrowheads="1"/>
            </p:cNvSpPr>
            <p:nvPr/>
          </p:nvSpPr>
          <p:spPr bwMode="auto">
            <a:xfrm>
              <a:off x="2644" y="1405"/>
              <a:ext cx="39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contract,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2" name="Rectangle 141"/>
            <p:cNvSpPr>
              <a:spLocks noChangeArrowheads="1"/>
            </p:cNvSpPr>
            <p:nvPr/>
          </p:nvSpPr>
          <p:spPr bwMode="auto">
            <a:xfrm>
              <a:off x="3006" y="1405"/>
              <a:ext cx="80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ownership or lease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3" name="Rectangle 142"/>
            <p:cNvSpPr>
              <a:spLocks noChangeArrowheads="1"/>
            </p:cNvSpPr>
            <p:nvPr/>
          </p:nvSpPr>
          <p:spPr bwMode="auto">
            <a:xfrm>
              <a:off x="3769" y="1405"/>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4" name="Rectangle 143"/>
            <p:cNvSpPr>
              <a:spLocks noChangeArrowheads="1"/>
            </p:cNvSpPr>
            <p:nvPr/>
          </p:nvSpPr>
          <p:spPr bwMode="auto">
            <a:xfrm>
              <a:off x="3818" y="14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5" name="Rectangle 144"/>
            <p:cNvSpPr>
              <a:spLocks noChangeArrowheads="1"/>
            </p:cNvSpPr>
            <p:nvPr/>
          </p:nvSpPr>
          <p:spPr bwMode="auto">
            <a:xfrm>
              <a:off x="3842" y="1405"/>
              <a:ext cx="95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necessary property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6" name="Rectangle 145"/>
            <p:cNvSpPr>
              <a:spLocks noChangeArrowheads="1"/>
            </p:cNvSpPr>
            <p:nvPr/>
          </p:nvSpPr>
          <p:spPr bwMode="auto">
            <a:xfrm>
              <a:off x="956" y="1506"/>
              <a:ext cx="221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rights, groundwater permits, and/or surface water rights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7" name="Rectangle 146"/>
            <p:cNvSpPr>
              <a:spLocks noChangeArrowheads="1"/>
            </p:cNvSpPr>
            <p:nvPr/>
          </p:nvSpPr>
          <p:spPr bwMode="auto">
            <a:xfrm>
              <a:off x="3138" y="1506"/>
              <a:ext cx="51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sufficient for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8" name="Rectangle 147"/>
            <p:cNvSpPr>
              <a:spLocks noChangeArrowheads="1"/>
            </p:cNvSpPr>
            <p:nvPr/>
          </p:nvSpPr>
          <p:spPr bwMode="auto">
            <a:xfrm>
              <a:off x="3612" y="150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9" name="Rectangle 148"/>
            <p:cNvSpPr>
              <a:spLocks noChangeArrowheads="1"/>
            </p:cNvSpPr>
            <p:nvPr/>
          </p:nvSpPr>
          <p:spPr bwMode="auto">
            <a:xfrm>
              <a:off x="3637" y="1506"/>
              <a:ext cx="115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project before funds can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0" name="Rectangle 149"/>
            <p:cNvSpPr>
              <a:spLocks noChangeArrowheads="1"/>
            </p:cNvSpPr>
            <p:nvPr/>
          </p:nvSpPr>
          <p:spPr bwMode="auto">
            <a:xfrm>
              <a:off x="956" y="1608"/>
              <a:ext cx="117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be released for construction.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1" name="Rectangle 150"/>
            <p:cNvSpPr>
              <a:spLocks noChangeArrowheads="1"/>
            </p:cNvSpPr>
            <p:nvPr/>
          </p:nvSpPr>
          <p:spPr bwMode="auto">
            <a:xfrm>
              <a:off x="2091" y="1615"/>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2" name="Rectangle 151"/>
            <p:cNvSpPr>
              <a:spLocks noChangeArrowheads="1"/>
            </p:cNvSpPr>
            <p:nvPr/>
          </p:nvSpPr>
          <p:spPr bwMode="auto">
            <a:xfrm>
              <a:off x="668" y="1708"/>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3" name="Rectangle 152"/>
            <p:cNvSpPr>
              <a:spLocks noChangeArrowheads="1"/>
            </p:cNvSpPr>
            <p:nvPr/>
          </p:nvSpPr>
          <p:spPr bwMode="auto">
            <a:xfrm>
              <a:off x="956" y="1801"/>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4" name="Rectangle 153"/>
            <p:cNvSpPr>
              <a:spLocks noChangeArrowheads="1"/>
            </p:cNvSpPr>
            <p:nvPr/>
          </p:nvSpPr>
          <p:spPr bwMode="auto">
            <a:xfrm>
              <a:off x="1035" y="18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5" name="Rectangle 154"/>
            <p:cNvSpPr>
              <a:spLocks noChangeArrowheads="1"/>
            </p:cNvSpPr>
            <p:nvPr/>
          </p:nvSpPr>
          <p:spPr bwMode="auto">
            <a:xfrm>
              <a:off x="1100" y="1801"/>
              <a:ext cx="2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Does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7" name="Rectangle 155"/>
            <p:cNvSpPr>
              <a:spLocks noChangeArrowheads="1"/>
            </p:cNvSpPr>
            <p:nvPr/>
          </p:nvSpPr>
          <p:spPr bwMode="auto">
            <a:xfrm>
              <a:off x="1305" y="18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8" name="Rectangle 156"/>
            <p:cNvSpPr>
              <a:spLocks noChangeArrowheads="1"/>
            </p:cNvSpPr>
            <p:nvPr/>
          </p:nvSpPr>
          <p:spPr bwMode="auto">
            <a:xfrm>
              <a:off x="1330" y="1801"/>
              <a:ext cx="5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applicant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9" name="Rectangle 157"/>
            <p:cNvSpPr>
              <a:spLocks noChangeArrowheads="1"/>
            </p:cNvSpPr>
            <p:nvPr/>
          </p:nvSpPr>
          <p:spPr bwMode="auto">
            <a:xfrm>
              <a:off x="1854" y="1801"/>
              <a:ext cx="5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currently own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70" name="Rectangle 158"/>
            <p:cNvSpPr>
              <a:spLocks noChangeArrowheads="1"/>
            </p:cNvSpPr>
            <p:nvPr/>
          </p:nvSpPr>
          <p:spPr bwMode="auto">
            <a:xfrm>
              <a:off x="2401" y="1801"/>
              <a:ext cx="1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all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71" name="Rectangle 159"/>
            <p:cNvSpPr>
              <a:spLocks noChangeArrowheads="1"/>
            </p:cNvSpPr>
            <p:nvPr/>
          </p:nvSpPr>
          <p:spPr bwMode="auto">
            <a:xfrm>
              <a:off x="2513" y="1801"/>
              <a:ext cx="1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72" name="Rectangle 160"/>
            <p:cNvSpPr>
              <a:spLocks noChangeArrowheads="1"/>
            </p:cNvSpPr>
            <p:nvPr/>
          </p:nvSpPr>
          <p:spPr bwMode="auto">
            <a:xfrm>
              <a:off x="2661" y="1801"/>
              <a:ext cx="59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property rights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73" name="Rectangle 161"/>
            <p:cNvSpPr>
              <a:spLocks noChangeArrowheads="1"/>
            </p:cNvSpPr>
            <p:nvPr/>
          </p:nvSpPr>
          <p:spPr bwMode="auto">
            <a:xfrm>
              <a:off x="3224" y="1801"/>
              <a:ext cx="42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r>
                <a:rPr kumimoji="0" lang="en-US" sz="1100" b="0" i="0" u="none" strike="noStrike" cap="none" normalizeH="0" baseline="0" dirty="0" err="1" smtClean="0">
                  <a:ln>
                    <a:noFill/>
                  </a:ln>
                  <a:solidFill>
                    <a:srgbClr val="000000"/>
                  </a:solidFill>
                  <a:effectLst/>
                  <a:latin typeface="Arial" pitchFamily="34" charset="0"/>
                  <a:cs typeface="Arial" pitchFamily="34" charset="0"/>
                </a:rPr>
                <a:t>groundw</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74" name="Rectangle 162"/>
            <p:cNvSpPr>
              <a:spLocks noChangeArrowheads="1"/>
            </p:cNvSpPr>
            <p:nvPr/>
          </p:nvSpPr>
          <p:spPr bwMode="auto">
            <a:xfrm>
              <a:off x="3610" y="1801"/>
              <a:ext cx="1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5" name="Rectangle 163"/>
            <p:cNvSpPr>
              <a:spLocks noChangeArrowheads="1"/>
            </p:cNvSpPr>
            <p:nvPr/>
          </p:nvSpPr>
          <p:spPr bwMode="auto">
            <a:xfrm>
              <a:off x="3762" y="18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6" name="Rectangle 164"/>
            <p:cNvSpPr>
              <a:spLocks noChangeArrowheads="1"/>
            </p:cNvSpPr>
            <p:nvPr/>
          </p:nvSpPr>
          <p:spPr bwMode="auto">
            <a:xfrm>
              <a:off x="3787" y="1801"/>
              <a:ext cx="35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permits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7" name="Rectangle 165"/>
            <p:cNvSpPr>
              <a:spLocks noChangeArrowheads="1"/>
            </p:cNvSpPr>
            <p:nvPr/>
          </p:nvSpPr>
          <p:spPr bwMode="auto">
            <a:xfrm>
              <a:off x="4100" y="1801"/>
              <a:ext cx="52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surface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8" name="Rectangle 166"/>
            <p:cNvSpPr>
              <a:spLocks noChangeArrowheads="1"/>
            </p:cNvSpPr>
            <p:nvPr/>
          </p:nvSpPr>
          <p:spPr bwMode="auto">
            <a:xfrm>
              <a:off x="1100" y="1902"/>
              <a:ext cx="83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water rights needed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9" name="Rectangle 167"/>
            <p:cNvSpPr>
              <a:spLocks noChangeArrowheads="1"/>
            </p:cNvSpPr>
            <p:nvPr/>
          </p:nvSpPr>
          <p:spPr bwMode="auto">
            <a:xfrm>
              <a:off x="1898" y="1902"/>
              <a:ext cx="14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0" name="Rectangle 168"/>
            <p:cNvSpPr>
              <a:spLocks noChangeArrowheads="1"/>
            </p:cNvSpPr>
            <p:nvPr/>
          </p:nvSpPr>
          <p:spPr bwMode="auto">
            <a:xfrm>
              <a:off x="2000" y="19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1" name="Rectangle 169"/>
            <p:cNvSpPr>
              <a:spLocks noChangeArrowheads="1"/>
            </p:cNvSpPr>
            <p:nvPr/>
          </p:nvSpPr>
          <p:spPr bwMode="auto">
            <a:xfrm>
              <a:off x="2025" y="1902"/>
              <a:ext cx="5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this project?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2" name="Rectangle 170"/>
            <p:cNvSpPr>
              <a:spLocks noChangeArrowheads="1"/>
            </p:cNvSpPr>
            <p:nvPr/>
          </p:nvSpPr>
          <p:spPr bwMode="auto">
            <a:xfrm>
              <a:off x="2499" y="19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3" name="Rectangle 171"/>
            <p:cNvSpPr>
              <a:spLocks noChangeArrowheads="1"/>
            </p:cNvSpPr>
            <p:nvPr/>
          </p:nvSpPr>
          <p:spPr bwMode="auto">
            <a:xfrm>
              <a:off x="2118" y="2010"/>
              <a:ext cx="2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4" name="Rectangle 172"/>
            <p:cNvSpPr>
              <a:spLocks noChangeArrowheads="1"/>
            </p:cNvSpPr>
            <p:nvPr/>
          </p:nvSpPr>
          <p:spPr bwMode="auto">
            <a:xfrm>
              <a:off x="2303" y="2016"/>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85" name="Rectangle 173"/>
            <p:cNvSpPr>
              <a:spLocks noChangeArrowheads="1"/>
            </p:cNvSpPr>
            <p:nvPr/>
          </p:nvSpPr>
          <p:spPr bwMode="auto">
            <a:xfrm>
              <a:off x="2395" y="2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6" name="Rectangle 174"/>
            <p:cNvSpPr>
              <a:spLocks noChangeArrowheads="1"/>
            </p:cNvSpPr>
            <p:nvPr/>
          </p:nvSpPr>
          <p:spPr bwMode="auto">
            <a:xfrm>
              <a:off x="2406" y="2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7" name="Rectangle 175"/>
            <p:cNvSpPr>
              <a:spLocks noChangeArrowheads="1"/>
            </p:cNvSpPr>
            <p:nvPr/>
          </p:nvSpPr>
          <p:spPr bwMode="auto">
            <a:xfrm>
              <a:off x="2694" y="2010"/>
              <a:ext cx="1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8" name="Rectangle 176"/>
            <p:cNvSpPr>
              <a:spLocks noChangeArrowheads="1"/>
            </p:cNvSpPr>
            <p:nvPr/>
          </p:nvSpPr>
          <p:spPr bwMode="auto">
            <a:xfrm>
              <a:off x="2807" y="2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9" name="Rectangle 177"/>
            <p:cNvSpPr>
              <a:spLocks noChangeArrowheads="1"/>
            </p:cNvSpPr>
            <p:nvPr/>
          </p:nvSpPr>
          <p:spPr bwMode="auto">
            <a:xfrm>
              <a:off x="2840" y="2016"/>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90" name="Rectangle 178"/>
            <p:cNvSpPr>
              <a:spLocks noChangeArrowheads="1"/>
            </p:cNvSpPr>
            <p:nvPr/>
          </p:nvSpPr>
          <p:spPr bwMode="auto">
            <a:xfrm>
              <a:off x="2932" y="2003"/>
              <a:ext cx="69"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1" name="Rectangle 179"/>
            <p:cNvSpPr>
              <a:spLocks noChangeArrowheads="1"/>
            </p:cNvSpPr>
            <p:nvPr/>
          </p:nvSpPr>
          <p:spPr bwMode="auto">
            <a:xfrm>
              <a:off x="2958" y="2003"/>
              <a:ext cx="69"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2" name="Rectangle 180"/>
            <p:cNvSpPr>
              <a:spLocks noChangeArrowheads="1"/>
            </p:cNvSpPr>
            <p:nvPr/>
          </p:nvSpPr>
          <p:spPr bwMode="auto">
            <a:xfrm>
              <a:off x="2982" y="2003"/>
              <a:ext cx="17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NA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3" name="Rectangle 181"/>
            <p:cNvSpPr>
              <a:spLocks noChangeArrowheads="1"/>
            </p:cNvSpPr>
            <p:nvPr/>
          </p:nvSpPr>
          <p:spPr bwMode="auto">
            <a:xfrm>
              <a:off x="3116" y="2010"/>
              <a:ext cx="1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4" name="Rectangle 182"/>
            <p:cNvSpPr>
              <a:spLocks noChangeArrowheads="1"/>
            </p:cNvSpPr>
            <p:nvPr/>
          </p:nvSpPr>
          <p:spPr bwMode="auto">
            <a:xfrm>
              <a:off x="3197" y="2009"/>
              <a:ext cx="92" cy="9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95" name="Rectangle 183"/>
            <p:cNvSpPr>
              <a:spLocks noChangeArrowheads="1"/>
            </p:cNvSpPr>
            <p:nvPr/>
          </p:nvSpPr>
          <p:spPr bwMode="auto">
            <a:xfrm>
              <a:off x="3299" y="2010"/>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6" name="Rectangle 184"/>
            <p:cNvSpPr>
              <a:spLocks noChangeArrowheads="1"/>
            </p:cNvSpPr>
            <p:nvPr/>
          </p:nvSpPr>
          <p:spPr bwMode="auto">
            <a:xfrm>
              <a:off x="3397" y="2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6330" name="Picture 18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763" y="4343400"/>
            <a:ext cx="68707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00" name="Down Arrow 6299"/>
          <p:cNvSpPr/>
          <p:nvPr/>
        </p:nvSpPr>
        <p:spPr>
          <a:xfrm>
            <a:off x="4224338" y="4953000"/>
            <a:ext cx="293687"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1" name="TextBox 6300"/>
          <p:cNvSpPr txBox="1"/>
          <p:nvPr/>
        </p:nvSpPr>
        <p:spPr>
          <a:xfrm>
            <a:off x="4011613" y="6019800"/>
            <a:ext cx="746919" cy="381000"/>
          </a:xfrm>
          <a:prstGeom prst="rect">
            <a:avLst/>
          </a:prstGeom>
          <a:noFill/>
        </p:spPr>
        <p:txBody>
          <a:bodyPr wrap="square" rtlCol="0">
            <a:spAutoFit/>
          </a:bodyPr>
          <a:lstStyle/>
          <a:p>
            <a:r>
              <a:rPr lang="en-US" dirty="0" smtClean="0"/>
              <a:t>C10 b</a:t>
            </a:r>
            <a:endParaRPr lang="en-US" dirty="0"/>
          </a:p>
        </p:txBody>
      </p:sp>
      <p:sp>
        <p:nvSpPr>
          <p:cNvPr id="2" name="TextBox 1"/>
          <p:cNvSpPr txBox="1"/>
          <p:nvPr/>
        </p:nvSpPr>
        <p:spPr>
          <a:xfrm>
            <a:off x="588662" y="4920788"/>
            <a:ext cx="3162901"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Complete the appropriate form, label and attach to application. </a:t>
            </a:r>
            <a:endParaRPr lang="en-US" dirty="0"/>
          </a:p>
        </p:txBody>
      </p:sp>
      <p:cxnSp>
        <p:nvCxnSpPr>
          <p:cNvPr id="5" name="Straight Arrow Connector 4"/>
          <p:cNvCxnSpPr/>
          <p:nvPr/>
        </p:nvCxnSpPr>
        <p:spPr>
          <a:xfrm flipV="1">
            <a:off x="1020763" y="3962400"/>
            <a:ext cx="919956"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18585" y="3312319"/>
            <a:ext cx="605631" cy="605631"/>
          </a:xfrm>
          <a:prstGeom prst="rect">
            <a:avLst/>
          </a:prstGeom>
        </p:spPr>
      </p:pic>
      <p:sp>
        <p:nvSpPr>
          <p:cNvPr id="74" name="Action Button: Back or Previous 73">
            <a:hlinkClick r:id="" action="ppaction://hlinkshowjump?jump=previousslide" highlightClick="1"/>
          </p:cNvPr>
          <p:cNvSpPr/>
          <p:nvPr/>
        </p:nvSpPr>
        <p:spPr>
          <a:xfrm>
            <a:off x="5334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1534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6" name="TextBox 75"/>
          <p:cNvSpPr txBox="1"/>
          <p:nvPr/>
        </p:nvSpPr>
        <p:spPr>
          <a:xfrm>
            <a:off x="2085975" y="3560719"/>
            <a:ext cx="3530600" cy="600164"/>
          </a:xfrm>
          <a:prstGeom prst="rect">
            <a:avLst/>
          </a:prstGeom>
          <a:noFill/>
        </p:spPr>
        <p:txBody>
          <a:bodyPr wrap="square" rtlCol="0">
            <a:spAutoFit/>
          </a:bodyPr>
          <a:lstStyle/>
          <a:p>
            <a:r>
              <a:rPr lang="en-US" sz="1100" dirty="0" smtClean="0">
                <a:latin typeface="Arial" pitchFamily="34" charset="0"/>
                <a:cs typeface="Arial" pitchFamily="34" charset="0"/>
              </a:rPr>
              <a:t>If yes, please attach the completed, appropriate form. </a:t>
            </a:r>
          </a:p>
          <a:p>
            <a:pPr marL="228600" indent="-228600">
              <a:buAutoNum type="alphaLcPeriod"/>
            </a:pPr>
            <a:r>
              <a:rPr lang="en-US" sz="1100" dirty="0" smtClean="0">
                <a:latin typeface="Arial" pitchFamily="34" charset="0"/>
                <a:cs typeface="Arial" pitchFamily="34" charset="0"/>
                <a:hlinkClick r:id="rId7"/>
              </a:rPr>
              <a:t>WRD 208A </a:t>
            </a:r>
            <a:r>
              <a:rPr lang="en-US" sz="1100" dirty="0" smtClean="0">
                <a:latin typeface="Arial" pitchFamily="34" charset="0"/>
                <a:cs typeface="Arial" pitchFamily="34" charset="0"/>
              </a:rPr>
              <a:t>Surface Water</a:t>
            </a:r>
          </a:p>
          <a:p>
            <a:pPr marL="228600" indent="-228600">
              <a:buAutoNum type="alphaLcPeriod"/>
            </a:pPr>
            <a:r>
              <a:rPr lang="en-US" sz="1100" dirty="0" smtClean="0">
                <a:latin typeface="Arial" pitchFamily="34" charset="0"/>
                <a:cs typeface="Arial" pitchFamily="34" charset="0"/>
                <a:hlinkClick r:id="rId7"/>
              </a:rPr>
              <a:t>WRD 208B </a:t>
            </a:r>
            <a:r>
              <a:rPr lang="en-US" sz="1100" dirty="0" smtClean="0">
                <a:latin typeface="Arial" pitchFamily="34" charset="0"/>
                <a:cs typeface="Arial" pitchFamily="34" charset="0"/>
              </a:rPr>
              <a:t>Groundwater</a:t>
            </a:r>
            <a:endParaRPr lang="en-US" sz="1100" dirty="0">
              <a:latin typeface="Arial" pitchFamily="34" charset="0"/>
              <a:cs typeface="Arial" pitchFamily="34" charset="0"/>
            </a:endParaRPr>
          </a:p>
        </p:txBody>
      </p:sp>
    </p:spTree>
    <p:extLst>
      <p:ext uri="{BB962C8B-B14F-4D97-AF65-F5344CB8AC3E}">
        <p14:creationId xmlns:p14="http://schemas.microsoft.com/office/powerpoint/2010/main" val="218702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28</a:t>
            </a:fld>
            <a:endParaRPr lang="en-US">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C – Continued </a:t>
            </a:r>
            <a:endParaRPr lang="en-US" dirty="0">
              <a:solidFill>
                <a:prstClr val="black">
                  <a:tint val="75000"/>
                </a:prstClr>
              </a:solidFill>
            </a:endParaRPr>
          </a:p>
        </p:txBody>
      </p:sp>
      <p:grpSp>
        <p:nvGrpSpPr>
          <p:cNvPr id="2" name="Group 6"/>
          <p:cNvGrpSpPr>
            <a:grpSpLocks noChangeAspect="1"/>
          </p:cNvGrpSpPr>
          <p:nvPr/>
        </p:nvGrpSpPr>
        <p:grpSpPr bwMode="auto">
          <a:xfrm>
            <a:off x="844550" y="1828800"/>
            <a:ext cx="6870700" cy="814388"/>
            <a:chOff x="668" y="1152"/>
            <a:chExt cx="4328" cy="513"/>
          </a:xfrm>
        </p:grpSpPr>
        <p:sp>
          <p:nvSpPr>
            <p:cNvPr id="3" name="AutoShape 5"/>
            <p:cNvSpPr>
              <a:spLocks noChangeAspect="1" noChangeArrowheads="1" noTextEdit="1"/>
            </p:cNvSpPr>
            <p:nvPr/>
          </p:nvSpPr>
          <p:spPr bwMode="auto">
            <a:xfrm>
              <a:off x="668" y="1152"/>
              <a:ext cx="4328"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7"/>
            <p:cNvSpPr>
              <a:spLocks noChangeArrowheads="1"/>
            </p:cNvSpPr>
            <p:nvPr/>
          </p:nvSpPr>
          <p:spPr bwMode="auto">
            <a:xfrm>
              <a:off x="956" y="1155"/>
              <a:ext cx="7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100" dirty="0">
                  <a:solidFill>
                    <a:srgbClr val="000000"/>
                  </a:solidFill>
                  <a:latin typeface="Arial" pitchFamily="34" charset="0"/>
                  <a:cs typeface="Arial" pitchFamily="34" charset="0"/>
                </a:rPr>
                <a:t>b</a:t>
              </a:r>
              <a:r>
                <a:rPr kumimoji="0" lang="en-US" sz="1100" b="0" i="0" u="none" strike="noStrike" cap="none" normalizeH="0" baseline="0" dirty="0" smtClean="0">
                  <a:ln>
                    <a:noFill/>
                  </a:ln>
                  <a:solidFill>
                    <a:srgbClr val="000000"/>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8"/>
            <p:cNvSpPr>
              <a:spLocks noChangeArrowheads="1"/>
            </p:cNvSpPr>
            <p:nvPr/>
          </p:nvSpPr>
          <p:spPr bwMode="auto">
            <a:xfrm>
              <a:off x="1035" y="115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9"/>
            <p:cNvSpPr>
              <a:spLocks noChangeArrowheads="1"/>
            </p:cNvSpPr>
            <p:nvPr/>
          </p:nvSpPr>
          <p:spPr bwMode="auto">
            <a:xfrm>
              <a:off x="1100" y="1155"/>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10"/>
            <p:cNvSpPr>
              <a:spLocks noChangeArrowheads="1"/>
            </p:cNvSpPr>
            <p:nvPr/>
          </p:nvSpPr>
          <p:spPr bwMode="auto">
            <a:xfrm>
              <a:off x="1174" y="1155"/>
              <a:ext cx="12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all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1261" y="115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1286" y="1155"/>
              <a:ext cx="59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property rights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1849" y="1155"/>
              <a:ext cx="192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groundwater permits, and surface water rights,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3737" y="1155"/>
              <a:ext cx="9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needed for this project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5"/>
            <p:cNvSpPr>
              <a:spLocks noChangeArrowheads="1"/>
            </p:cNvSpPr>
            <p:nvPr/>
          </p:nvSpPr>
          <p:spPr bwMode="auto">
            <a:xfrm>
              <a:off x="1100" y="1255"/>
              <a:ext cx="44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have not 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1506" y="1255"/>
              <a:ext cx="119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et been acquired, identify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7"/>
            <p:cNvSpPr>
              <a:spLocks noChangeArrowheads="1"/>
            </p:cNvSpPr>
            <p:nvPr/>
          </p:nvSpPr>
          <p:spPr bwMode="auto">
            <a:xfrm>
              <a:off x="2661" y="1255"/>
              <a:ext cx="4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rights and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3047" y="1255"/>
              <a:ext cx="159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/or permits that will need to be acquired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9"/>
            <p:cNvSpPr>
              <a:spLocks noChangeArrowheads="1"/>
            </p:cNvSpPr>
            <p:nvPr/>
          </p:nvSpPr>
          <p:spPr bwMode="auto">
            <a:xfrm>
              <a:off x="1100" y="1357"/>
              <a:ext cx="6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provide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20"/>
            <p:cNvSpPr>
              <a:spLocks noChangeArrowheads="1"/>
            </p:cNvSpPr>
            <p:nvPr/>
          </p:nvSpPr>
          <p:spPr bwMode="auto">
            <a:xfrm>
              <a:off x="1732" y="1357"/>
              <a:ext cx="4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anticipated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21"/>
            <p:cNvSpPr>
              <a:spLocks noChangeArrowheads="1"/>
            </p:cNvSpPr>
            <p:nvPr/>
          </p:nvSpPr>
          <p:spPr bwMode="auto">
            <a:xfrm>
              <a:off x="2182" y="1357"/>
              <a:ext cx="257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date by which the applicant expects to have acquired such rights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2"/>
            <p:cNvSpPr>
              <a:spLocks noChangeArrowheads="1"/>
            </p:cNvSpPr>
            <p:nvPr/>
          </p:nvSpPr>
          <p:spPr bwMode="auto">
            <a:xfrm>
              <a:off x="1100" y="1458"/>
              <a:ext cx="6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and/or permits.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3"/>
            <p:cNvSpPr>
              <a:spLocks noChangeArrowheads="1"/>
            </p:cNvSpPr>
            <p:nvPr/>
          </p:nvSpPr>
          <p:spPr bwMode="auto">
            <a:xfrm>
              <a:off x="1686" y="145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4"/>
            <p:cNvSpPr>
              <a:spLocks noChangeArrowheads="1"/>
            </p:cNvSpPr>
            <p:nvPr/>
          </p:nvSpPr>
          <p:spPr bwMode="auto">
            <a:xfrm>
              <a:off x="668" y="1559"/>
              <a:ext cx="5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aphicFrame>
        <p:nvGraphicFramePr>
          <p:cNvPr id="25" name="Table 24"/>
          <p:cNvGraphicFramePr>
            <a:graphicFrameLocks noGrp="1"/>
          </p:cNvGraphicFramePr>
          <p:nvPr>
            <p:extLst>
              <p:ext uri="{D42A27DB-BD31-4B8C-83A1-F6EECF244321}">
                <p14:modId xmlns:p14="http://schemas.microsoft.com/office/powerpoint/2010/main" val="1044031989"/>
              </p:ext>
            </p:extLst>
          </p:nvPr>
        </p:nvGraphicFramePr>
        <p:xfrm>
          <a:off x="1332336" y="2650941"/>
          <a:ext cx="6649244" cy="1427480"/>
        </p:xfrm>
        <a:graphic>
          <a:graphicData uri="http://schemas.openxmlformats.org/drawingml/2006/table">
            <a:tbl>
              <a:tblPr firstRow="1" bandRow="1">
                <a:tableStyleId>{2D5ABB26-0587-4C30-8999-92F81FD0307C}</a:tableStyleId>
              </a:tblPr>
              <a:tblGrid>
                <a:gridCol w="1219200"/>
                <a:gridCol w="1674812"/>
                <a:gridCol w="1621632"/>
                <a:gridCol w="914400"/>
                <a:gridCol w="1219200"/>
              </a:tblGrid>
              <a:tr h="685800">
                <a:tc>
                  <a:txBody>
                    <a:bodyPr/>
                    <a:lstStyle/>
                    <a:p>
                      <a:pPr algn="ctr"/>
                      <a:r>
                        <a:rPr lang="en-US" sz="1200" dirty="0" smtClean="0">
                          <a:latin typeface="Arial" pitchFamily="34" charset="0"/>
                          <a:cs typeface="Arial" pitchFamily="34" charset="0"/>
                        </a:rPr>
                        <a:t>Type of Permit</a:t>
                      </a:r>
                    </a:p>
                    <a:p>
                      <a:pPr algn="ctr"/>
                      <a:r>
                        <a:rPr lang="en-US" sz="1200" dirty="0" smtClean="0">
                          <a:latin typeface="Arial" pitchFamily="34" charset="0"/>
                          <a:cs typeface="Arial" pitchFamily="34" charset="0"/>
                        </a:rPr>
                        <a:t>Water Right</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Entity from which the permit or right must be acquired</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Acquired by lease or full ownership</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Expected acquisition date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Permit / Water Right ID No.</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4" name="TextBox 23"/>
          <p:cNvSpPr txBox="1"/>
          <p:nvPr/>
        </p:nvSpPr>
        <p:spPr>
          <a:xfrm>
            <a:off x="1912608" y="4876800"/>
            <a:ext cx="5783592"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dirty="0" smtClean="0"/>
              <a:t>Drinking water applicants </a:t>
            </a:r>
            <a:r>
              <a:rPr lang="en-US" b="1" dirty="0" smtClean="0"/>
              <a:t>must</a:t>
            </a:r>
            <a:r>
              <a:rPr lang="en-US" dirty="0" smtClean="0"/>
              <a:t> show they have adequate </a:t>
            </a:r>
          </a:p>
          <a:p>
            <a:pPr algn="ctr"/>
            <a:r>
              <a:rPr lang="en-US" dirty="0" smtClean="0"/>
              <a:t>rights to drill for and use the water required for the project. </a:t>
            </a:r>
            <a:endParaRPr lang="en-US" dirty="0"/>
          </a:p>
        </p:txBody>
      </p:sp>
      <p:pic>
        <p:nvPicPr>
          <p:cNvPr id="26" name="Sound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513" y="4324350"/>
            <a:ext cx="533400" cy="533400"/>
          </a:xfrm>
          <a:prstGeom prst="rect">
            <a:avLst/>
          </a:prstGeom>
        </p:spPr>
      </p:pic>
      <p:sp>
        <p:nvSpPr>
          <p:cNvPr id="28" name="Action Button: Back or Previous 27">
            <a:hlinkClick r:id="" action="ppaction://hlinkshowjump?jump=previousslide" highlightClick="1"/>
          </p:cNvPr>
          <p:cNvSpPr/>
          <p:nvPr/>
        </p:nvSpPr>
        <p:spPr>
          <a:xfrm>
            <a:off x="762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9" name="Action Button: Forward or Next 28">
            <a:hlinkClick r:id="" action="ppaction://hlinkshowjump?jump=nextslide" highlightClick="1"/>
          </p:cNvPr>
          <p:cNvSpPr/>
          <p:nvPr/>
        </p:nvSpPr>
        <p:spPr>
          <a:xfrm>
            <a:off x="82296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3105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29</a:t>
            </a:fld>
            <a:endParaRPr lang="en-US">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C – Continued </a:t>
            </a:r>
            <a:endParaRPr lang="en-US" dirty="0">
              <a:solidFill>
                <a:prstClr val="black">
                  <a:tint val="75000"/>
                </a:prstClr>
              </a:solidFill>
            </a:endParaRPr>
          </a:p>
        </p:txBody>
      </p:sp>
      <p:sp>
        <p:nvSpPr>
          <p:cNvPr id="180" name="TextBox 179"/>
          <p:cNvSpPr txBox="1"/>
          <p:nvPr/>
        </p:nvSpPr>
        <p:spPr>
          <a:xfrm>
            <a:off x="1064207" y="1708641"/>
            <a:ext cx="6792166" cy="123110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a:t> </a:t>
            </a:r>
            <a:r>
              <a:rPr lang="en-US" sz="1400" dirty="0" smtClean="0"/>
              <a:t>A CCN is issued by </a:t>
            </a:r>
            <a:r>
              <a:rPr lang="en-US" sz="1400" dirty="0"/>
              <a:t>the Texas Commission on Environmental Quality (TCEQ) </a:t>
            </a:r>
            <a:r>
              <a:rPr lang="en-US" sz="1400" dirty="0" smtClean="0"/>
              <a:t>to authorize a public </a:t>
            </a:r>
            <a:r>
              <a:rPr lang="en-US" sz="1400" dirty="0"/>
              <a:t>utility to provide continuous and adequate retail service to every customer who requests service in </a:t>
            </a:r>
            <a:r>
              <a:rPr lang="en-US" sz="1400" dirty="0" smtClean="0"/>
              <a:t>a </a:t>
            </a:r>
            <a:r>
              <a:rPr lang="en-US" sz="1400" dirty="0"/>
              <a:t>specified geographic area. </a:t>
            </a:r>
          </a:p>
          <a:p>
            <a:endParaRPr lang="en-US" sz="1400" dirty="0" smtClean="0"/>
          </a:p>
          <a:p>
            <a:r>
              <a:rPr lang="en-US" sz="1400" dirty="0" smtClean="0"/>
              <a:t>Complete each tab that is applicable and type NA in those that do not apply</a:t>
            </a:r>
            <a:r>
              <a:rPr lang="en-US" dirty="0" smtClean="0"/>
              <a:t>. </a:t>
            </a:r>
            <a:endParaRPr lang="en-US" dirty="0"/>
          </a:p>
        </p:txBody>
      </p:sp>
      <p:sp>
        <p:nvSpPr>
          <p:cNvPr id="8194" name="TextBox 8193"/>
          <p:cNvSpPr txBox="1"/>
          <p:nvPr/>
        </p:nvSpPr>
        <p:spPr>
          <a:xfrm>
            <a:off x="990600" y="1334869"/>
            <a:ext cx="4800600" cy="369332"/>
          </a:xfrm>
          <a:prstGeom prst="rect">
            <a:avLst/>
          </a:prstGeom>
          <a:noFill/>
        </p:spPr>
        <p:txBody>
          <a:bodyPr wrap="square" rtlCol="0">
            <a:spAutoFit/>
          </a:bodyPr>
          <a:lstStyle/>
          <a:p>
            <a:r>
              <a:rPr lang="en-US" sz="1400" dirty="0" smtClean="0"/>
              <a:t>C11 </a:t>
            </a:r>
            <a:r>
              <a:rPr lang="en-US" sz="1400" dirty="0"/>
              <a:t>Certificate of Convenience of Necessity (CCN)</a:t>
            </a:r>
            <a:r>
              <a:rPr lang="en-US" dirty="0"/>
              <a:t> </a:t>
            </a:r>
          </a:p>
        </p:txBody>
      </p:sp>
      <p:sp>
        <p:nvSpPr>
          <p:cNvPr id="105" name="TextBox 104"/>
          <p:cNvSpPr txBox="1"/>
          <p:nvPr/>
        </p:nvSpPr>
        <p:spPr>
          <a:xfrm>
            <a:off x="1082701" y="3200400"/>
            <a:ext cx="6826197"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a:cs typeface="Arial" pitchFamily="34" charset="0"/>
              </a:rPr>
              <a:t>C12 Property Acquisition </a:t>
            </a:r>
          </a:p>
          <a:p>
            <a:r>
              <a:rPr lang="en-US" sz="1400" dirty="0">
                <a:cs typeface="Arial" pitchFamily="34" charset="0"/>
              </a:rPr>
              <a:t>Applicants who do not have an ED-101 Site Certificate, are required to complete this table. </a:t>
            </a:r>
          </a:p>
        </p:txBody>
      </p:sp>
      <p:graphicFrame>
        <p:nvGraphicFramePr>
          <p:cNvPr id="108" name="Table 107"/>
          <p:cNvGraphicFramePr>
            <a:graphicFrameLocks noGrp="1"/>
          </p:cNvGraphicFramePr>
          <p:nvPr>
            <p:extLst>
              <p:ext uri="{D42A27DB-BD31-4B8C-83A1-F6EECF244321}">
                <p14:modId xmlns:p14="http://schemas.microsoft.com/office/powerpoint/2010/main" val="513491579"/>
              </p:ext>
            </p:extLst>
          </p:nvPr>
        </p:nvGraphicFramePr>
        <p:xfrm>
          <a:off x="1219200" y="4114800"/>
          <a:ext cx="6134100" cy="1935480"/>
        </p:xfrm>
        <a:graphic>
          <a:graphicData uri="http://schemas.openxmlformats.org/drawingml/2006/table">
            <a:tbl>
              <a:tblPr firstRow="1" bandRow="1">
                <a:tableStyleId>{2D5ABB26-0587-4C30-8999-92F81FD0307C}</a:tableStyleId>
              </a:tblPr>
              <a:tblGrid>
                <a:gridCol w="1182477"/>
                <a:gridCol w="1552001"/>
                <a:gridCol w="1552001"/>
                <a:gridCol w="960763"/>
                <a:gridCol w="886858"/>
              </a:tblGrid>
              <a:tr h="0">
                <a:tc>
                  <a:txBody>
                    <a:bodyPr/>
                    <a:lstStyle/>
                    <a:p>
                      <a:pPr algn="ctr"/>
                      <a:r>
                        <a:rPr lang="en-US" sz="1200" dirty="0" smtClean="0">
                          <a:latin typeface="Arial" pitchFamily="34" charset="0"/>
                          <a:cs typeface="Arial" pitchFamily="34" charset="0"/>
                        </a:rPr>
                        <a:t>Description of Land or Easement Permit</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Entity from which the permit or right must</a:t>
                      </a:r>
                      <a:r>
                        <a:rPr lang="en-US" sz="1200" baseline="0" dirty="0" smtClean="0">
                          <a:latin typeface="Arial" pitchFamily="34" charset="0"/>
                          <a:cs typeface="Arial" pitchFamily="34" charset="0"/>
                        </a:rPr>
                        <a:t> be acquired </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Acquired by lease or full ownership</a:t>
                      </a:r>
                      <a:r>
                        <a:rPr lang="en-US" sz="1200" baseline="0" dirty="0" smtClean="0">
                          <a:latin typeface="Arial" pitchFamily="34" charset="0"/>
                          <a:cs typeface="Arial" pitchFamily="34" charset="0"/>
                        </a:rPr>
                        <a:t>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Expected acquisition date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To Be</a:t>
                      </a:r>
                      <a:r>
                        <a:rPr lang="en-US" sz="1200" baseline="0" dirty="0" smtClean="0">
                          <a:latin typeface="Arial" pitchFamily="34" charset="0"/>
                          <a:cs typeface="Arial" pitchFamily="34" charset="0"/>
                        </a:rPr>
                        <a:t> Funded by TWDB (Yes/No)</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7772400" y="3886200"/>
            <a:ext cx="482600" cy="482600"/>
          </a:xfrm>
          <a:prstGeom prst="rect">
            <a:avLst/>
          </a:prstGeom>
        </p:spPr>
      </p:pic>
      <p:sp>
        <p:nvSpPr>
          <p:cNvPr id="10" name="Action Button: Back or Previous 9">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Action Button: Forward or Next 1">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5311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1295400"/>
          </a:xfrm>
        </p:spPr>
        <p:txBody>
          <a:bodyPr/>
          <a:lstStyle/>
          <a:p>
            <a:pPr algn="l"/>
            <a:r>
              <a:rPr lang="en-US" sz="3200" b="0" dirty="0" smtClean="0"/>
              <a:t>Application for Financial Assistance for</a:t>
            </a:r>
            <a:r>
              <a:rPr lang="en-US" sz="3200" dirty="0" smtClean="0"/>
              <a:t> </a:t>
            </a:r>
            <a:r>
              <a:rPr lang="en-US" sz="3200" b="0" dirty="0" smtClean="0"/>
              <a:t>Water and Wastewater Infrastructure Construction</a:t>
            </a:r>
            <a:endParaRPr lang="en-US" sz="3200" b="0" dirty="0"/>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a:t>
            </a:fld>
            <a:endParaRPr lang="en-US">
              <a:solidFill>
                <a:prstClr val="black">
                  <a:tint val="75000"/>
                </a:prstClr>
              </a:solidFill>
            </a:endParaRPr>
          </a:p>
        </p:txBody>
      </p:sp>
      <p:sp>
        <p:nvSpPr>
          <p:cNvPr id="5" name="TextBox 4"/>
          <p:cNvSpPr txBox="1"/>
          <p:nvPr/>
        </p:nvSpPr>
        <p:spPr>
          <a:xfrm>
            <a:off x="544945" y="2327969"/>
            <a:ext cx="7848600" cy="3539431"/>
          </a:xfrm>
          <a:prstGeom prst="rect">
            <a:avLst/>
          </a:prstGeom>
          <a:ln w="28575" cmpd="sng"/>
        </p:spPr>
        <p:style>
          <a:lnRef idx="1">
            <a:schemeClr val="accent1"/>
          </a:lnRef>
          <a:fillRef idx="2">
            <a:schemeClr val="accent1"/>
          </a:fillRef>
          <a:effectRef idx="1">
            <a:schemeClr val="accent1"/>
          </a:effectRef>
          <a:fontRef idx="minor">
            <a:schemeClr val="dk1"/>
          </a:fontRef>
        </p:style>
        <p:txBody>
          <a:bodyPr wrap="square" rtlCol="0">
            <a:spAutoFit/>
          </a:bodyPr>
          <a:lstStyle/>
          <a:p>
            <a:pPr marL="457200" indent="-457200">
              <a:buFont typeface="Arial"/>
              <a:buChar char="•"/>
            </a:pPr>
            <a:r>
              <a:rPr lang="en-US" sz="2800" dirty="0" smtClean="0">
                <a:hlinkClick r:id="rId5" action="ppaction://hlinksldjump"/>
              </a:rPr>
              <a:t>Part A</a:t>
            </a:r>
            <a:r>
              <a:rPr lang="en-US" sz="2800" dirty="0"/>
              <a:t>	</a:t>
            </a:r>
            <a:r>
              <a:rPr lang="en-US" sz="2800" dirty="0" smtClean="0"/>
              <a:t>General </a:t>
            </a:r>
            <a:r>
              <a:rPr lang="en-US" sz="2800" dirty="0"/>
              <a:t>Information</a:t>
            </a:r>
          </a:p>
          <a:p>
            <a:pPr marL="457200" indent="-457200">
              <a:buFont typeface="Arial"/>
              <a:buChar char="•"/>
            </a:pPr>
            <a:r>
              <a:rPr lang="en-US" sz="2800" dirty="0">
                <a:hlinkClick r:id="rId6" action="ppaction://hlinksldjump"/>
              </a:rPr>
              <a:t>Part </a:t>
            </a:r>
            <a:r>
              <a:rPr lang="en-US" sz="2800" dirty="0" smtClean="0">
                <a:hlinkClick r:id="rId6" action="ppaction://hlinksldjump"/>
              </a:rPr>
              <a:t>B</a:t>
            </a:r>
            <a:r>
              <a:rPr lang="en-US" sz="2800" dirty="0" smtClean="0"/>
              <a:t>	Financial </a:t>
            </a:r>
            <a:r>
              <a:rPr lang="en-US" sz="2800" dirty="0"/>
              <a:t>Information</a:t>
            </a:r>
          </a:p>
          <a:p>
            <a:pPr marL="457200" indent="-457200">
              <a:buFont typeface="Arial"/>
              <a:buChar char="•"/>
            </a:pPr>
            <a:r>
              <a:rPr lang="en-US" sz="2800" dirty="0">
                <a:hlinkClick r:id="rId7" action="ppaction://hlinksldjump"/>
              </a:rPr>
              <a:t>Part </a:t>
            </a:r>
            <a:r>
              <a:rPr lang="en-US" sz="2800" dirty="0" smtClean="0">
                <a:hlinkClick r:id="rId7" action="ppaction://hlinksldjump"/>
              </a:rPr>
              <a:t>C</a:t>
            </a:r>
            <a:r>
              <a:rPr lang="en-US" sz="2800" dirty="0" smtClean="0"/>
              <a:t>	Legal</a:t>
            </a:r>
            <a:endParaRPr lang="en-US" sz="2800" dirty="0"/>
          </a:p>
          <a:p>
            <a:pPr marL="457200" indent="-457200">
              <a:buFont typeface="Arial"/>
              <a:buChar char="•"/>
            </a:pPr>
            <a:r>
              <a:rPr lang="en-US" sz="2800" dirty="0">
                <a:hlinkClick r:id="rId8" action="ppaction://hlinksldjump"/>
              </a:rPr>
              <a:t>Part </a:t>
            </a:r>
            <a:r>
              <a:rPr lang="en-US" sz="2800" dirty="0" smtClean="0">
                <a:hlinkClick r:id="rId8" action="ppaction://hlinksldjump"/>
              </a:rPr>
              <a:t>D</a:t>
            </a:r>
            <a:r>
              <a:rPr lang="en-US" sz="2800" dirty="0" smtClean="0"/>
              <a:t>	Engineering</a:t>
            </a:r>
            <a:endParaRPr lang="en-US" sz="2800" dirty="0"/>
          </a:p>
          <a:p>
            <a:pPr marL="457200" indent="-457200">
              <a:buFont typeface="Arial"/>
              <a:buChar char="•"/>
            </a:pPr>
            <a:r>
              <a:rPr lang="en-US" sz="2800" dirty="0">
                <a:hlinkClick r:id="rId9" action="ppaction://hlinksldjump"/>
              </a:rPr>
              <a:t>Part </a:t>
            </a:r>
            <a:r>
              <a:rPr lang="en-US" sz="2800" dirty="0" smtClean="0">
                <a:hlinkClick r:id="rId9" action="ppaction://hlinksldjump"/>
              </a:rPr>
              <a:t>E</a:t>
            </a:r>
            <a:r>
              <a:rPr lang="en-US" sz="2800" dirty="0" smtClean="0"/>
              <a:t>	Environmental</a:t>
            </a:r>
            <a:endParaRPr lang="en-US" sz="2800" dirty="0"/>
          </a:p>
          <a:p>
            <a:pPr marL="457200" indent="-457200">
              <a:buFont typeface="Arial"/>
              <a:buChar char="•"/>
            </a:pPr>
            <a:r>
              <a:rPr lang="en-US" sz="2800" dirty="0">
                <a:hlinkClick r:id="rId10" action="ppaction://hlinksldjump"/>
              </a:rPr>
              <a:t>Part </a:t>
            </a:r>
            <a:r>
              <a:rPr lang="en-US" sz="2800" dirty="0" smtClean="0">
                <a:hlinkClick r:id="rId10" action="ppaction://hlinksldjump"/>
              </a:rPr>
              <a:t>F</a:t>
            </a:r>
            <a:r>
              <a:rPr lang="en-US" sz="2800" dirty="0"/>
              <a:t>	Planning and Water Conservation Plan</a:t>
            </a:r>
          </a:p>
          <a:p>
            <a:pPr marL="457200" indent="-457200">
              <a:buFont typeface="Arial"/>
              <a:buChar char="•"/>
            </a:pPr>
            <a:r>
              <a:rPr lang="en-US" sz="2800" dirty="0">
                <a:hlinkClick r:id="rId11" action="ppaction://hlinksldjump"/>
              </a:rPr>
              <a:t>Part </a:t>
            </a:r>
            <a:r>
              <a:rPr lang="en-US" sz="2800" dirty="0" smtClean="0">
                <a:hlinkClick r:id="rId11" action="ppaction://hlinksldjump"/>
              </a:rPr>
              <a:t>G</a:t>
            </a:r>
            <a:r>
              <a:rPr lang="en-US" sz="2800" dirty="0" smtClean="0"/>
              <a:t>	Green</a:t>
            </a:r>
            <a:endParaRPr lang="en-US" sz="2800" dirty="0"/>
          </a:p>
          <a:p>
            <a:pPr marL="457200" indent="-457200">
              <a:buFont typeface="Arial"/>
              <a:buChar char="•"/>
            </a:pPr>
            <a:r>
              <a:rPr lang="en-US" sz="2800" dirty="0">
                <a:hlinkClick r:id="rId12" action="ppaction://hlinksldjump"/>
              </a:rPr>
              <a:t>Part </a:t>
            </a:r>
            <a:r>
              <a:rPr lang="en-US" sz="2800" dirty="0" smtClean="0">
                <a:hlinkClick r:id="rId12" action="ppaction://hlinksldjump"/>
              </a:rPr>
              <a:t>H</a:t>
            </a:r>
            <a:r>
              <a:rPr lang="en-US" sz="2800" dirty="0" smtClean="0"/>
              <a:t>	Disadvantaged </a:t>
            </a:r>
            <a:r>
              <a:rPr lang="en-US" sz="2800" dirty="0"/>
              <a:t>Business Enterprise</a:t>
            </a:r>
          </a:p>
        </p:txBody>
      </p:sp>
      <p:sp>
        <p:nvSpPr>
          <p:cNvPr id="10" name="Action Button: Back or Previous 9">
            <a:hlinkClick r:id="" action="ppaction://hlinkshowjump?jump=previousslide" highlightClick="1"/>
          </p:cNvPr>
          <p:cNvSpPr/>
          <p:nvPr/>
        </p:nvSpPr>
        <p:spPr>
          <a:xfrm>
            <a:off x="5334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Action Button: Forward or Next 10">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705600" y="3149600"/>
            <a:ext cx="685800" cy="685800"/>
          </a:xfrm>
          <a:prstGeom prst="rect">
            <a:avLst/>
          </a:prstGeom>
        </p:spPr>
      </p:pic>
    </p:spTree>
    <p:extLst>
      <p:ext uri="{BB962C8B-B14F-4D97-AF65-F5344CB8AC3E}">
        <p14:creationId xmlns:p14="http://schemas.microsoft.com/office/powerpoint/2010/main" val="398283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30</a:t>
            </a:fld>
            <a:endParaRPr lang="en-US">
              <a:solidFill>
                <a:prstClr val="black">
                  <a:tint val="75000"/>
                </a:prstClr>
              </a:solidFill>
            </a:endParaRPr>
          </a:p>
        </p:txBody>
      </p:sp>
      <p:sp>
        <p:nvSpPr>
          <p:cNvPr id="8" name="Slide Number Placeholder 3"/>
          <p:cNvSpPr txBox="1">
            <a:spLocks/>
          </p:cNvSpPr>
          <p:nvPr/>
        </p:nvSpPr>
        <p:spPr>
          <a:xfrm>
            <a:off x="4495800" y="219851"/>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r>
              <a:rPr lang="en-US" dirty="0"/>
              <a:t>Part C – Continued </a:t>
            </a:r>
            <a:endParaRPr lang="en-US" dirty="0">
              <a:solidFill>
                <a:prstClr val="black">
                  <a:tint val="75000"/>
                </a:prstClr>
              </a:solidFill>
            </a:endParaRPr>
          </a:p>
        </p:txBody>
      </p:sp>
      <p:sp>
        <p:nvSpPr>
          <p:cNvPr id="146" name="TextBox 145"/>
          <p:cNvSpPr txBox="1"/>
          <p:nvPr/>
        </p:nvSpPr>
        <p:spPr>
          <a:xfrm>
            <a:off x="558800" y="1329852"/>
            <a:ext cx="7467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smtClean="0"/>
              <a:t>C13- C15  Complete each tab and type NA where not applicable. </a:t>
            </a:r>
            <a:endParaRPr lang="en-US" dirty="0"/>
          </a:p>
        </p:txBody>
      </p:sp>
      <p:sp>
        <p:nvSpPr>
          <p:cNvPr id="145" name="TextBox 144"/>
          <p:cNvSpPr txBox="1"/>
          <p:nvPr/>
        </p:nvSpPr>
        <p:spPr>
          <a:xfrm>
            <a:off x="1968068" y="5867400"/>
            <a:ext cx="5105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Questions C16 –C18 are for EDAP applicants </a:t>
            </a:r>
            <a:endParaRPr lang="en-US" dirty="0"/>
          </a:p>
        </p:txBody>
      </p:sp>
      <p:sp>
        <p:nvSpPr>
          <p:cNvPr id="2" name="Rectangle 1"/>
          <p:cNvSpPr/>
          <p:nvPr/>
        </p:nvSpPr>
        <p:spPr>
          <a:xfrm>
            <a:off x="990600" y="1981200"/>
            <a:ext cx="6477000" cy="430887"/>
          </a:xfrm>
          <a:prstGeom prst="rect">
            <a:avLst/>
          </a:prstGeom>
        </p:spPr>
        <p:txBody>
          <a:bodyPr wrap="square">
            <a:spAutoFit/>
          </a:bodyPr>
          <a:lstStyle/>
          <a:p>
            <a:r>
              <a:rPr lang="en-US" sz="1100" dirty="0" smtClean="0">
                <a:latin typeface="Arial" pitchFamily="34" charset="0"/>
                <a:cs typeface="Arial" pitchFamily="34" charset="0"/>
              </a:rPr>
              <a:t>C13  If the applicant </a:t>
            </a:r>
            <a:r>
              <a:rPr lang="en-US" sz="1100" dirty="0">
                <a:latin typeface="Arial" pitchFamily="34" charset="0"/>
                <a:cs typeface="Arial" pitchFamily="34" charset="0"/>
              </a:rPr>
              <a:t>is applying for CWSRF or DWSRF, the applicant must complete </a:t>
            </a:r>
            <a:r>
              <a:rPr lang="en-US" sz="1100" dirty="0" smtClean="0">
                <a:latin typeface="Arial" pitchFamily="34" charset="0"/>
                <a:cs typeface="Arial" pitchFamily="34" charset="0"/>
              </a:rPr>
              <a:t>form WRD 213</a:t>
            </a:r>
          </a:p>
          <a:p>
            <a:r>
              <a:rPr lang="en-US" sz="1100" dirty="0">
                <a:latin typeface="Arial" pitchFamily="34" charset="0"/>
                <a:cs typeface="Arial" pitchFamily="34" charset="0"/>
              </a:rPr>
              <a:t>  </a:t>
            </a:r>
            <a:r>
              <a:rPr lang="en-US" sz="1100" dirty="0" smtClean="0">
                <a:latin typeface="Arial" pitchFamily="34" charset="0"/>
                <a:cs typeface="Arial" pitchFamily="34" charset="0"/>
              </a:rPr>
              <a:t>      </a:t>
            </a:r>
            <a:r>
              <a:rPr lang="en-US" sz="1100" dirty="0" smtClean="0">
                <a:latin typeface="Arial" pitchFamily="34" charset="0"/>
                <a:cs typeface="Arial" pitchFamily="34" charset="0"/>
                <a:hlinkClick r:id="rId5"/>
              </a:rPr>
              <a:t>http</a:t>
            </a:r>
            <a:r>
              <a:rPr lang="en-US" sz="1100" dirty="0">
                <a:latin typeface="Arial" pitchFamily="34" charset="0"/>
                <a:cs typeface="Arial" pitchFamily="34" charset="0"/>
                <a:hlinkClick r:id="rId5"/>
              </a:rPr>
              <a:t>://www.twdb.texas.gov/financial/instructions</a:t>
            </a:r>
            <a:r>
              <a:rPr lang="en-US" sz="1100" dirty="0" smtClean="0">
                <a:latin typeface="Arial" pitchFamily="34" charset="0"/>
                <a:cs typeface="Arial" pitchFamily="34" charset="0"/>
                <a:hlinkClick r:id="rId5"/>
              </a:rPr>
              <a:t>/</a:t>
            </a:r>
            <a:r>
              <a:rPr lang="en-US" sz="1100" dirty="0" smtClean="0">
                <a:latin typeface="Arial" pitchFamily="34" charset="0"/>
                <a:cs typeface="Arial" pitchFamily="34" charset="0"/>
              </a:rPr>
              <a:t>  - Certification Regarding Lobbying </a:t>
            </a:r>
            <a:endParaRPr lang="en-US" sz="1100" dirty="0">
              <a:latin typeface="Arial" pitchFamily="34" charset="0"/>
              <a:cs typeface="Arial" pitchFamily="34" charset="0"/>
            </a:endParaRPr>
          </a:p>
        </p:txBody>
      </p:sp>
      <p:grpSp>
        <p:nvGrpSpPr>
          <p:cNvPr id="3" name="Group 5"/>
          <p:cNvGrpSpPr>
            <a:grpSpLocks noChangeAspect="1"/>
          </p:cNvGrpSpPr>
          <p:nvPr/>
        </p:nvGrpSpPr>
        <p:grpSpPr bwMode="auto">
          <a:xfrm>
            <a:off x="1066800" y="2514600"/>
            <a:ext cx="6870700" cy="3243263"/>
            <a:chOff x="672" y="1584"/>
            <a:chExt cx="4328" cy="2043"/>
          </a:xfrm>
        </p:grpSpPr>
        <p:sp>
          <p:nvSpPr>
            <p:cNvPr id="5" name="AutoShape 4"/>
            <p:cNvSpPr>
              <a:spLocks noChangeAspect="1" noChangeArrowheads="1" noTextEdit="1"/>
            </p:cNvSpPr>
            <p:nvPr/>
          </p:nvSpPr>
          <p:spPr bwMode="auto">
            <a:xfrm>
              <a:off x="672" y="1584"/>
              <a:ext cx="4328" cy="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6"/>
            <p:cNvSpPr>
              <a:spLocks noChangeArrowheads="1"/>
            </p:cNvSpPr>
            <p:nvPr/>
          </p:nvSpPr>
          <p:spPr bwMode="auto">
            <a:xfrm>
              <a:off x="672" y="1587"/>
              <a:ext cx="16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C14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7"/>
            <p:cNvSpPr>
              <a:spLocks noChangeArrowheads="1"/>
            </p:cNvSpPr>
            <p:nvPr/>
          </p:nvSpPr>
          <p:spPr bwMode="auto">
            <a:xfrm>
              <a:off x="784" y="15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8"/>
            <p:cNvSpPr>
              <a:spLocks noChangeArrowheads="1"/>
            </p:cNvSpPr>
            <p:nvPr/>
          </p:nvSpPr>
          <p:spPr bwMode="auto">
            <a:xfrm>
              <a:off x="960" y="1587"/>
              <a:ext cx="79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Does the applicant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9"/>
            <p:cNvSpPr>
              <a:spLocks noChangeArrowheads="1"/>
            </p:cNvSpPr>
            <p:nvPr/>
          </p:nvSpPr>
          <p:spPr bwMode="auto">
            <a:xfrm>
              <a:off x="1714" y="1587"/>
              <a:ext cx="23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currently contract for water or sewer services with another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0"/>
            <p:cNvSpPr>
              <a:spLocks noChangeArrowheads="1"/>
            </p:cNvSpPr>
            <p:nvPr/>
          </p:nvSpPr>
          <p:spPr bwMode="auto">
            <a:xfrm>
              <a:off x="3994" y="1587"/>
              <a:ext cx="2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1"/>
            <p:cNvSpPr>
              <a:spLocks noChangeArrowheads="1"/>
            </p:cNvSpPr>
            <p:nvPr/>
          </p:nvSpPr>
          <p:spPr bwMode="auto">
            <a:xfrm>
              <a:off x="4164" y="1587"/>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ide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2"/>
            <p:cNvSpPr>
              <a:spLocks noChangeArrowheads="1"/>
            </p:cNvSpPr>
            <p:nvPr/>
          </p:nvSpPr>
          <p:spPr bwMode="auto">
            <a:xfrm>
              <a:off x="4281" y="1587"/>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3"/>
            <p:cNvSpPr>
              <a:spLocks noChangeArrowheads="1"/>
            </p:cNvSpPr>
            <p:nvPr/>
          </p:nvSpPr>
          <p:spPr bwMode="auto">
            <a:xfrm>
              <a:off x="4360" y="15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4"/>
            <p:cNvSpPr>
              <a:spLocks noChangeArrowheads="1"/>
            </p:cNvSpPr>
            <p:nvPr/>
          </p:nvSpPr>
          <p:spPr bwMode="auto">
            <a:xfrm>
              <a:off x="2112" y="1687"/>
              <a:ext cx="23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5"/>
            <p:cNvSpPr>
              <a:spLocks noChangeArrowheads="1"/>
            </p:cNvSpPr>
            <p:nvPr/>
          </p:nvSpPr>
          <p:spPr bwMode="auto">
            <a:xfrm>
              <a:off x="2309" y="1687"/>
              <a:ext cx="1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6"/>
            <p:cNvSpPr>
              <a:spLocks noChangeArrowheads="1"/>
            </p:cNvSpPr>
            <p:nvPr/>
          </p:nvSpPr>
          <p:spPr bwMode="auto">
            <a:xfrm>
              <a:off x="2459" y="16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7"/>
            <p:cNvSpPr>
              <a:spLocks noChangeArrowheads="1"/>
            </p:cNvSpPr>
            <p:nvPr/>
          </p:nvSpPr>
          <p:spPr bwMode="auto">
            <a:xfrm>
              <a:off x="2484" y="16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8"/>
            <p:cNvSpPr>
              <a:spLocks noChangeArrowheads="1"/>
            </p:cNvSpPr>
            <p:nvPr/>
          </p:nvSpPr>
          <p:spPr bwMode="auto">
            <a:xfrm>
              <a:off x="2517" y="1693"/>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9"/>
            <p:cNvSpPr>
              <a:spLocks noChangeArrowheads="1"/>
            </p:cNvSpPr>
            <p:nvPr/>
          </p:nvSpPr>
          <p:spPr bwMode="auto">
            <a:xfrm>
              <a:off x="2609" y="16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0"/>
            <p:cNvSpPr>
              <a:spLocks noChangeArrowheads="1"/>
            </p:cNvSpPr>
            <p:nvPr/>
          </p:nvSpPr>
          <p:spPr bwMode="auto">
            <a:xfrm>
              <a:off x="2928" y="1687"/>
              <a:ext cx="1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1"/>
            <p:cNvSpPr>
              <a:spLocks noChangeArrowheads="1"/>
            </p:cNvSpPr>
            <p:nvPr/>
          </p:nvSpPr>
          <p:spPr bwMode="auto">
            <a:xfrm>
              <a:off x="3065" y="16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2"/>
            <p:cNvSpPr>
              <a:spLocks noChangeArrowheads="1"/>
            </p:cNvSpPr>
            <p:nvPr/>
          </p:nvSpPr>
          <p:spPr bwMode="auto">
            <a:xfrm>
              <a:off x="3098" y="1693"/>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23"/>
            <p:cNvSpPr>
              <a:spLocks noChangeArrowheads="1"/>
            </p:cNvSpPr>
            <p:nvPr/>
          </p:nvSpPr>
          <p:spPr bwMode="auto">
            <a:xfrm>
              <a:off x="3190" y="16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4"/>
            <p:cNvSpPr>
              <a:spLocks noChangeArrowheads="1"/>
            </p:cNvSpPr>
            <p:nvPr/>
          </p:nvSpPr>
          <p:spPr bwMode="auto">
            <a:xfrm>
              <a:off x="960" y="178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5"/>
            <p:cNvSpPr>
              <a:spLocks noChangeArrowheads="1"/>
            </p:cNvSpPr>
            <p:nvPr/>
          </p:nvSpPr>
          <p:spPr bwMode="auto">
            <a:xfrm>
              <a:off x="960" y="1890"/>
              <a:ext cx="361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Is the project intended to allow the applicant to provide or receive services to another entity?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6"/>
            <p:cNvSpPr>
              <a:spLocks noChangeArrowheads="1"/>
            </p:cNvSpPr>
            <p:nvPr/>
          </p:nvSpPr>
          <p:spPr bwMode="auto">
            <a:xfrm>
              <a:off x="4546" y="189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7"/>
            <p:cNvSpPr>
              <a:spLocks noChangeArrowheads="1"/>
            </p:cNvSpPr>
            <p:nvPr/>
          </p:nvSpPr>
          <p:spPr bwMode="auto">
            <a:xfrm>
              <a:off x="2294" y="1992"/>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8"/>
            <p:cNvSpPr>
              <a:spLocks noChangeArrowheads="1"/>
            </p:cNvSpPr>
            <p:nvPr/>
          </p:nvSpPr>
          <p:spPr bwMode="auto">
            <a:xfrm>
              <a:off x="2503" y="1998"/>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Rectangle 29"/>
            <p:cNvSpPr>
              <a:spLocks noChangeArrowheads="1"/>
            </p:cNvSpPr>
            <p:nvPr/>
          </p:nvSpPr>
          <p:spPr bwMode="auto">
            <a:xfrm>
              <a:off x="2596" y="199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30"/>
            <p:cNvSpPr>
              <a:spLocks noChangeArrowheads="1"/>
            </p:cNvSpPr>
            <p:nvPr/>
          </p:nvSpPr>
          <p:spPr bwMode="auto">
            <a:xfrm>
              <a:off x="2870" y="1992"/>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6" name="Rectangle 31"/>
            <p:cNvSpPr>
              <a:spLocks noChangeArrowheads="1"/>
            </p:cNvSpPr>
            <p:nvPr/>
          </p:nvSpPr>
          <p:spPr bwMode="auto">
            <a:xfrm>
              <a:off x="3040" y="1998"/>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7" name="Rectangle 32"/>
            <p:cNvSpPr>
              <a:spLocks noChangeArrowheads="1"/>
            </p:cNvSpPr>
            <p:nvPr/>
          </p:nvSpPr>
          <p:spPr bwMode="auto">
            <a:xfrm>
              <a:off x="3132" y="199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8" name="Rectangle 33"/>
            <p:cNvSpPr>
              <a:spLocks noChangeArrowheads="1"/>
            </p:cNvSpPr>
            <p:nvPr/>
          </p:nvSpPr>
          <p:spPr bwMode="auto">
            <a:xfrm>
              <a:off x="2713" y="209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9" name="Rectangle 34"/>
            <p:cNvSpPr>
              <a:spLocks noChangeArrowheads="1"/>
            </p:cNvSpPr>
            <p:nvPr/>
          </p:nvSpPr>
          <p:spPr bwMode="auto">
            <a:xfrm>
              <a:off x="960" y="2193"/>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0" name="Rectangle 35"/>
            <p:cNvSpPr>
              <a:spLocks noChangeArrowheads="1"/>
            </p:cNvSpPr>
            <p:nvPr/>
          </p:nvSpPr>
          <p:spPr bwMode="auto">
            <a:xfrm>
              <a:off x="1034" y="2193"/>
              <a:ext cx="22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1" name="Rectangle 36"/>
            <p:cNvSpPr>
              <a:spLocks noChangeArrowheads="1"/>
            </p:cNvSpPr>
            <p:nvPr/>
          </p:nvSpPr>
          <p:spPr bwMode="auto">
            <a:xfrm>
              <a:off x="1219" y="2193"/>
              <a:ext cx="106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applicant must provide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2" name="Rectangle 37"/>
            <p:cNvSpPr>
              <a:spLocks noChangeArrowheads="1"/>
            </p:cNvSpPr>
            <p:nvPr/>
          </p:nvSpPr>
          <p:spPr bwMode="auto">
            <a:xfrm>
              <a:off x="2246" y="219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3" name="Rectangle 38"/>
            <p:cNvSpPr>
              <a:spLocks noChangeArrowheads="1"/>
            </p:cNvSpPr>
            <p:nvPr/>
          </p:nvSpPr>
          <p:spPr bwMode="auto">
            <a:xfrm>
              <a:off x="2271" y="219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4" name="Rectangle 39"/>
            <p:cNvSpPr>
              <a:spLocks noChangeArrowheads="1"/>
            </p:cNvSpPr>
            <p:nvPr/>
          </p:nvSpPr>
          <p:spPr bwMode="auto">
            <a:xfrm>
              <a:off x="2296" y="2193"/>
              <a:ext cx="49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minimum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5" name="Rectangle 40"/>
            <p:cNvSpPr>
              <a:spLocks noChangeArrowheads="1"/>
            </p:cNvSpPr>
            <p:nvPr/>
          </p:nvSpPr>
          <p:spPr bwMode="auto">
            <a:xfrm>
              <a:off x="2750" y="219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6" name="Rectangle 41"/>
            <p:cNvSpPr>
              <a:spLocks noChangeArrowheads="1"/>
            </p:cNvSpPr>
            <p:nvPr/>
          </p:nvSpPr>
          <p:spPr bwMode="auto">
            <a:xfrm>
              <a:off x="2775" y="219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7" name="Rectangle 42"/>
            <p:cNvSpPr>
              <a:spLocks noChangeArrowheads="1"/>
            </p:cNvSpPr>
            <p:nvPr/>
          </p:nvSpPr>
          <p:spPr bwMode="auto">
            <a:xfrm>
              <a:off x="2799" y="2193"/>
              <a:ext cx="23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8" name="Rectangle 43"/>
            <p:cNvSpPr>
              <a:spLocks noChangeArrowheads="1"/>
            </p:cNvSpPr>
            <p:nvPr/>
          </p:nvSpPr>
          <p:spPr bwMode="auto">
            <a:xfrm>
              <a:off x="2995" y="2193"/>
              <a:ext cx="15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roposed agreement, contract, or other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9" name="Rectangle 44"/>
            <p:cNvSpPr>
              <a:spLocks noChangeArrowheads="1"/>
            </p:cNvSpPr>
            <p:nvPr/>
          </p:nvSpPr>
          <p:spPr bwMode="auto">
            <a:xfrm>
              <a:off x="960" y="2295"/>
              <a:ext cx="355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documentation establishing the service relationship, with the final and binding agreements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50" name="Rectangle 45"/>
            <p:cNvSpPr>
              <a:spLocks noChangeArrowheads="1"/>
            </p:cNvSpPr>
            <p:nvPr/>
          </p:nvSpPr>
          <p:spPr bwMode="auto">
            <a:xfrm>
              <a:off x="960" y="2396"/>
              <a:ext cx="86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provided prior to loan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51" name="Rectangle 46"/>
            <p:cNvSpPr>
              <a:spLocks noChangeArrowheads="1"/>
            </p:cNvSpPr>
            <p:nvPr/>
          </p:nvSpPr>
          <p:spPr bwMode="auto">
            <a:xfrm>
              <a:off x="1787" y="23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83" name="Rectangle 47"/>
            <p:cNvSpPr>
              <a:spLocks noChangeArrowheads="1"/>
            </p:cNvSpPr>
            <p:nvPr/>
          </p:nvSpPr>
          <p:spPr bwMode="auto">
            <a:xfrm>
              <a:off x="1812" y="2396"/>
              <a:ext cx="3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closing.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48"/>
            <p:cNvSpPr>
              <a:spLocks noChangeArrowheads="1"/>
            </p:cNvSpPr>
            <p:nvPr/>
          </p:nvSpPr>
          <p:spPr bwMode="auto">
            <a:xfrm>
              <a:off x="2110" y="23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49"/>
            <p:cNvSpPr>
              <a:spLocks noChangeArrowheads="1"/>
            </p:cNvSpPr>
            <p:nvPr/>
          </p:nvSpPr>
          <p:spPr bwMode="auto">
            <a:xfrm>
              <a:off x="2135" y="23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7" name="Rectangle 50"/>
            <p:cNvSpPr>
              <a:spLocks noChangeArrowheads="1"/>
            </p:cNvSpPr>
            <p:nvPr/>
          </p:nvSpPr>
          <p:spPr bwMode="auto">
            <a:xfrm>
              <a:off x="2159" y="23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8" name="Rectangle 51"/>
            <p:cNvSpPr>
              <a:spLocks noChangeArrowheads="1"/>
            </p:cNvSpPr>
            <p:nvPr/>
          </p:nvSpPr>
          <p:spPr bwMode="auto">
            <a:xfrm>
              <a:off x="1536" y="2494"/>
              <a:ext cx="60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 attached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2"/>
            <p:cNvSpPr>
              <a:spLocks noChangeArrowheads="1"/>
            </p:cNvSpPr>
            <p:nvPr/>
          </p:nvSpPr>
          <p:spPr bwMode="auto">
            <a:xfrm>
              <a:off x="2103" y="2497"/>
              <a:ext cx="2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53"/>
            <p:cNvSpPr>
              <a:spLocks noChangeArrowheads="1"/>
            </p:cNvSpPr>
            <p:nvPr/>
          </p:nvSpPr>
          <p:spPr bwMode="auto">
            <a:xfrm>
              <a:off x="2349" y="2497"/>
              <a:ext cx="1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1" name="Rectangle 54"/>
            <p:cNvSpPr>
              <a:spLocks noChangeArrowheads="1"/>
            </p:cNvSpPr>
            <p:nvPr/>
          </p:nvSpPr>
          <p:spPr bwMode="auto">
            <a:xfrm>
              <a:off x="2500" y="249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2" name="Rectangle 55"/>
            <p:cNvSpPr>
              <a:spLocks noChangeArrowheads="1"/>
            </p:cNvSpPr>
            <p:nvPr/>
          </p:nvSpPr>
          <p:spPr bwMode="auto">
            <a:xfrm>
              <a:off x="2525" y="249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 name="Rectangle 56"/>
            <p:cNvSpPr>
              <a:spLocks noChangeArrowheads="1"/>
            </p:cNvSpPr>
            <p:nvPr/>
          </p:nvSpPr>
          <p:spPr bwMode="auto">
            <a:xfrm>
              <a:off x="2557" y="2504"/>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Rectangle 57"/>
            <p:cNvSpPr>
              <a:spLocks noChangeArrowheads="1"/>
            </p:cNvSpPr>
            <p:nvPr/>
          </p:nvSpPr>
          <p:spPr bwMode="auto">
            <a:xfrm>
              <a:off x="2649" y="2494"/>
              <a:ext cx="33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5" name="Rectangle 58"/>
            <p:cNvSpPr>
              <a:spLocks noChangeArrowheads="1"/>
            </p:cNvSpPr>
            <p:nvPr/>
          </p:nvSpPr>
          <p:spPr bwMode="auto">
            <a:xfrm>
              <a:off x="2944" y="2497"/>
              <a:ext cx="1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59"/>
            <p:cNvSpPr>
              <a:spLocks noChangeArrowheads="1"/>
            </p:cNvSpPr>
            <p:nvPr/>
          </p:nvSpPr>
          <p:spPr bwMode="auto">
            <a:xfrm>
              <a:off x="3055" y="2494"/>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7" name="Rectangle 60"/>
            <p:cNvSpPr>
              <a:spLocks noChangeArrowheads="1"/>
            </p:cNvSpPr>
            <p:nvPr/>
          </p:nvSpPr>
          <p:spPr bwMode="auto">
            <a:xfrm>
              <a:off x="3080" y="2494"/>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8" name="Rectangle 61"/>
            <p:cNvSpPr>
              <a:spLocks noChangeArrowheads="1"/>
            </p:cNvSpPr>
            <p:nvPr/>
          </p:nvSpPr>
          <p:spPr bwMode="auto">
            <a:xfrm>
              <a:off x="3113" y="2504"/>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Rectangle 62"/>
            <p:cNvSpPr>
              <a:spLocks noChangeArrowheads="1"/>
            </p:cNvSpPr>
            <p:nvPr/>
          </p:nvSpPr>
          <p:spPr bwMode="auto">
            <a:xfrm>
              <a:off x="3205" y="2494"/>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0" name="Rectangle 63"/>
            <p:cNvSpPr>
              <a:spLocks noChangeArrowheads="1"/>
            </p:cNvSpPr>
            <p:nvPr/>
          </p:nvSpPr>
          <p:spPr bwMode="auto">
            <a:xfrm>
              <a:off x="672" y="259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1" name="Rectangle 64"/>
            <p:cNvSpPr>
              <a:spLocks noChangeArrowheads="1"/>
            </p:cNvSpPr>
            <p:nvPr/>
          </p:nvSpPr>
          <p:spPr bwMode="auto">
            <a:xfrm>
              <a:off x="672" y="2699"/>
              <a:ext cx="16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C15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65"/>
            <p:cNvSpPr>
              <a:spLocks noChangeArrowheads="1"/>
            </p:cNvSpPr>
            <p:nvPr/>
          </p:nvSpPr>
          <p:spPr bwMode="auto">
            <a:xfrm>
              <a:off x="784" y="26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3" name="Rectangle 66"/>
            <p:cNvSpPr>
              <a:spLocks noChangeArrowheads="1"/>
            </p:cNvSpPr>
            <p:nvPr/>
          </p:nvSpPr>
          <p:spPr bwMode="auto">
            <a:xfrm>
              <a:off x="960" y="2699"/>
              <a:ext cx="5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Has the appli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4" name="Rectangle 67"/>
            <p:cNvSpPr>
              <a:spLocks noChangeArrowheads="1"/>
            </p:cNvSpPr>
            <p:nvPr/>
          </p:nvSpPr>
          <p:spPr bwMode="auto">
            <a:xfrm>
              <a:off x="1474" y="2699"/>
              <a:ext cx="30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cant been the subject of any enforcement action by the Texas Commission 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5" name="Rectangle 68"/>
            <p:cNvSpPr>
              <a:spLocks noChangeArrowheads="1"/>
            </p:cNvSpPr>
            <p:nvPr/>
          </p:nvSpPr>
          <p:spPr bwMode="auto">
            <a:xfrm>
              <a:off x="960" y="2801"/>
              <a:ext cx="374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Environmental Quality, the Environmental Protection Agency, or any other entity within the past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 name="Rectangle 69"/>
            <p:cNvSpPr>
              <a:spLocks noChangeArrowheads="1"/>
            </p:cNvSpPr>
            <p:nvPr/>
          </p:nvSpPr>
          <p:spPr bwMode="auto">
            <a:xfrm>
              <a:off x="960" y="2902"/>
              <a:ext cx="54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three years?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 name="Rectangle 70"/>
            <p:cNvSpPr>
              <a:spLocks noChangeArrowheads="1"/>
            </p:cNvSpPr>
            <p:nvPr/>
          </p:nvSpPr>
          <p:spPr bwMode="auto">
            <a:xfrm>
              <a:off x="1474" y="29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8" name="Rectangle 71"/>
            <p:cNvSpPr>
              <a:spLocks noChangeArrowheads="1"/>
            </p:cNvSpPr>
            <p:nvPr/>
          </p:nvSpPr>
          <p:spPr bwMode="auto">
            <a:xfrm>
              <a:off x="2112" y="3004"/>
              <a:ext cx="2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9" name="Rectangle 72"/>
            <p:cNvSpPr>
              <a:spLocks noChangeArrowheads="1"/>
            </p:cNvSpPr>
            <p:nvPr/>
          </p:nvSpPr>
          <p:spPr bwMode="auto">
            <a:xfrm>
              <a:off x="2358" y="3004"/>
              <a:ext cx="2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0" name="Rectangle 73"/>
            <p:cNvSpPr>
              <a:spLocks noChangeArrowheads="1"/>
            </p:cNvSpPr>
            <p:nvPr/>
          </p:nvSpPr>
          <p:spPr bwMode="auto">
            <a:xfrm>
              <a:off x="2533" y="30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1" name="Rectangle 74"/>
            <p:cNvSpPr>
              <a:spLocks noChangeArrowheads="1"/>
            </p:cNvSpPr>
            <p:nvPr/>
          </p:nvSpPr>
          <p:spPr bwMode="auto">
            <a:xfrm>
              <a:off x="2566" y="3010"/>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2" name="Rectangle 75"/>
            <p:cNvSpPr>
              <a:spLocks noChangeArrowheads="1"/>
            </p:cNvSpPr>
            <p:nvPr/>
          </p:nvSpPr>
          <p:spPr bwMode="auto">
            <a:xfrm>
              <a:off x="2658" y="30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3" name="Rectangle 76"/>
            <p:cNvSpPr>
              <a:spLocks noChangeArrowheads="1"/>
            </p:cNvSpPr>
            <p:nvPr/>
          </p:nvSpPr>
          <p:spPr bwMode="auto">
            <a:xfrm>
              <a:off x="2928" y="3004"/>
              <a:ext cx="1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4" name="Rectangle 77"/>
            <p:cNvSpPr>
              <a:spLocks noChangeArrowheads="1"/>
            </p:cNvSpPr>
            <p:nvPr/>
          </p:nvSpPr>
          <p:spPr bwMode="auto">
            <a:xfrm>
              <a:off x="3065" y="30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5" name="Rectangle 78"/>
            <p:cNvSpPr>
              <a:spLocks noChangeArrowheads="1"/>
            </p:cNvSpPr>
            <p:nvPr/>
          </p:nvSpPr>
          <p:spPr bwMode="auto">
            <a:xfrm>
              <a:off x="3098" y="3010"/>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62" name="Rectangle 79"/>
            <p:cNvSpPr>
              <a:spLocks noChangeArrowheads="1"/>
            </p:cNvSpPr>
            <p:nvPr/>
          </p:nvSpPr>
          <p:spPr bwMode="auto">
            <a:xfrm>
              <a:off x="3190" y="30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3" name="Rectangle 80"/>
            <p:cNvSpPr>
              <a:spLocks noChangeArrowheads="1"/>
            </p:cNvSpPr>
            <p:nvPr/>
          </p:nvSpPr>
          <p:spPr bwMode="auto">
            <a:xfrm>
              <a:off x="672" y="31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4" name="Rectangle 81"/>
            <p:cNvSpPr>
              <a:spLocks noChangeArrowheads="1"/>
            </p:cNvSpPr>
            <p:nvPr/>
          </p:nvSpPr>
          <p:spPr bwMode="auto">
            <a:xfrm>
              <a:off x="960" y="3204"/>
              <a:ext cx="29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5" name="Rectangle 82"/>
            <p:cNvSpPr>
              <a:spLocks noChangeArrowheads="1"/>
            </p:cNvSpPr>
            <p:nvPr/>
          </p:nvSpPr>
          <p:spPr bwMode="auto">
            <a:xfrm>
              <a:off x="1220" y="3201"/>
              <a:ext cx="30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6" name="Rectangle 83"/>
            <p:cNvSpPr>
              <a:spLocks noChangeArrowheads="1"/>
            </p:cNvSpPr>
            <p:nvPr/>
          </p:nvSpPr>
          <p:spPr bwMode="auto">
            <a:xfrm>
              <a:off x="1478" y="32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7" name="Rectangle 84"/>
            <p:cNvSpPr>
              <a:spLocks noChangeArrowheads="1"/>
            </p:cNvSpPr>
            <p:nvPr/>
          </p:nvSpPr>
          <p:spPr bwMode="auto">
            <a:xfrm>
              <a:off x="1503" y="3204"/>
              <a:ext cx="174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 brief description of every enforcement acti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8" name="Rectangle 85"/>
            <p:cNvSpPr>
              <a:spLocks noChangeArrowheads="1"/>
            </p:cNvSpPr>
            <p:nvPr/>
          </p:nvSpPr>
          <p:spPr bwMode="auto">
            <a:xfrm>
              <a:off x="3211" y="3204"/>
              <a:ext cx="13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on within the past three years 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9" name="Rectangle 86"/>
            <p:cNvSpPr>
              <a:spLocks noChangeArrowheads="1"/>
            </p:cNvSpPr>
            <p:nvPr/>
          </p:nvSpPr>
          <p:spPr bwMode="auto">
            <a:xfrm>
              <a:off x="960" y="3307"/>
              <a:ext cx="139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action(s) to address requirements.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0" name="Rectangle 87"/>
            <p:cNvSpPr>
              <a:spLocks noChangeArrowheads="1"/>
            </p:cNvSpPr>
            <p:nvPr/>
          </p:nvSpPr>
          <p:spPr bwMode="auto">
            <a:xfrm>
              <a:off x="2319" y="330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1" name="Rectangle 88"/>
            <p:cNvSpPr>
              <a:spLocks noChangeArrowheads="1"/>
            </p:cNvSpPr>
            <p:nvPr/>
          </p:nvSpPr>
          <p:spPr bwMode="auto">
            <a:xfrm>
              <a:off x="672" y="340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2" name="Rectangle 89"/>
            <p:cNvSpPr>
              <a:spLocks noChangeArrowheads="1"/>
            </p:cNvSpPr>
            <p:nvPr/>
          </p:nvSpPr>
          <p:spPr bwMode="auto">
            <a:xfrm>
              <a:off x="1536" y="3505"/>
              <a:ext cx="60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 attached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3" name="Rectangle 90"/>
            <p:cNvSpPr>
              <a:spLocks noChangeArrowheads="1"/>
            </p:cNvSpPr>
            <p:nvPr/>
          </p:nvSpPr>
          <p:spPr bwMode="auto">
            <a:xfrm>
              <a:off x="2103" y="3508"/>
              <a:ext cx="30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4" name="Rectangle 91"/>
            <p:cNvSpPr>
              <a:spLocks noChangeArrowheads="1"/>
            </p:cNvSpPr>
            <p:nvPr/>
          </p:nvSpPr>
          <p:spPr bwMode="auto">
            <a:xfrm>
              <a:off x="2373" y="3508"/>
              <a:ext cx="2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5" name="Rectangle 92"/>
            <p:cNvSpPr>
              <a:spLocks noChangeArrowheads="1"/>
            </p:cNvSpPr>
            <p:nvPr/>
          </p:nvSpPr>
          <p:spPr bwMode="auto">
            <a:xfrm>
              <a:off x="2549" y="350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6" name="Rectangle 93"/>
            <p:cNvSpPr>
              <a:spLocks noChangeArrowheads="1"/>
            </p:cNvSpPr>
            <p:nvPr/>
          </p:nvSpPr>
          <p:spPr bwMode="auto">
            <a:xfrm>
              <a:off x="2581" y="3514"/>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77" name="Rectangle 94"/>
            <p:cNvSpPr>
              <a:spLocks noChangeArrowheads="1"/>
            </p:cNvSpPr>
            <p:nvPr/>
          </p:nvSpPr>
          <p:spPr bwMode="auto">
            <a:xfrm>
              <a:off x="2673" y="350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8" name="Rectangle 95"/>
            <p:cNvSpPr>
              <a:spLocks noChangeArrowheads="1"/>
            </p:cNvSpPr>
            <p:nvPr/>
          </p:nvSpPr>
          <p:spPr bwMode="auto">
            <a:xfrm>
              <a:off x="2688" y="3508"/>
              <a:ext cx="30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9" name="Rectangle 96"/>
            <p:cNvSpPr>
              <a:spLocks noChangeArrowheads="1"/>
            </p:cNvSpPr>
            <p:nvPr/>
          </p:nvSpPr>
          <p:spPr bwMode="auto">
            <a:xfrm>
              <a:off x="2958" y="3508"/>
              <a:ext cx="1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80" name="Rectangle 97"/>
            <p:cNvSpPr>
              <a:spLocks noChangeArrowheads="1"/>
            </p:cNvSpPr>
            <p:nvPr/>
          </p:nvSpPr>
          <p:spPr bwMode="auto">
            <a:xfrm>
              <a:off x="3070" y="350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81" name="Rectangle 98"/>
            <p:cNvSpPr>
              <a:spLocks noChangeArrowheads="1"/>
            </p:cNvSpPr>
            <p:nvPr/>
          </p:nvSpPr>
          <p:spPr bwMode="auto">
            <a:xfrm>
              <a:off x="3094" y="350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82" name="Rectangle 99"/>
            <p:cNvSpPr>
              <a:spLocks noChangeArrowheads="1"/>
            </p:cNvSpPr>
            <p:nvPr/>
          </p:nvSpPr>
          <p:spPr bwMode="auto">
            <a:xfrm>
              <a:off x="3126" y="3515"/>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83" name="Rectangle 100"/>
            <p:cNvSpPr>
              <a:spLocks noChangeArrowheads="1"/>
            </p:cNvSpPr>
            <p:nvPr/>
          </p:nvSpPr>
          <p:spPr bwMode="auto">
            <a:xfrm>
              <a:off x="3219" y="350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10352" name="Sound 103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29550" y="4121151"/>
            <a:ext cx="514350" cy="514350"/>
          </a:xfrm>
          <a:prstGeom prst="rect">
            <a:avLst/>
          </a:prstGeom>
        </p:spPr>
      </p:pic>
      <p:sp>
        <p:nvSpPr>
          <p:cNvPr id="105" name="Action Button: Back or Previous 104">
            <a:hlinkClick r:id="" action="ppaction://hlinkshowjump?jump=previousslide" highlightClick="1"/>
          </p:cNvPr>
          <p:cNvSpPr/>
          <p:nvPr/>
        </p:nvSpPr>
        <p:spPr>
          <a:xfrm>
            <a:off x="533400" y="59436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353" name="Action Button: Forward or Next 10352">
            <a:hlinkClick r:id="" action="ppaction://hlinkshowjump?jump=nextslide" highlightClick="1"/>
          </p:cNvPr>
          <p:cNvSpPr/>
          <p:nvPr/>
        </p:nvSpPr>
        <p:spPr>
          <a:xfrm>
            <a:off x="80772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3941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97" fill="hold"/>
                                        <p:tgtEl>
                                          <p:spTgt spid="103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35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31</a:t>
            </a:fld>
            <a:endParaRPr lang="en-US">
              <a:solidFill>
                <a:prstClr val="black">
                  <a:tint val="75000"/>
                </a:prstClr>
              </a:solidFill>
            </a:endParaRPr>
          </a:p>
        </p:txBody>
      </p:sp>
      <p:sp>
        <p:nvSpPr>
          <p:cNvPr id="8" name="Slide Number Placeholder 3"/>
          <p:cNvSpPr txBox="1">
            <a:spLocks/>
          </p:cNvSpPr>
          <p:nvPr/>
        </p:nvSpPr>
        <p:spPr>
          <a:xfrm>
            <a:off x="2514600" y="609600"/>
            <a:ext cx="6477000" cy="8382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l"/>
            <a:r>
              <a:rPr lang="en-US" dirty="0">
                <a:solidFill>
                  <a:srgbClr val="1F497D"/>
                </a:solidFill>
              </a:rPr>
              <a:t>Part </a:t>
            </a:r>
            <a:r>
              <a:rPr lang="en-US" dirty="0" smtClean="0">
                <a:solidFill>
                  <a:srgbClr val="1F497D"/>
                </a:solidFill>
              </a:rPr>
              <a:t>D - Engineering Information </a:t>
            </a:r>
            <a:endParaRPr lang="en-US" dirty="0">
              <a:solidFill>
                <a:prstClr val="black">
                  <a:tint val="75000"/>
                </a:prstClr>
              </a:solidFill>
            </a:endParaRPr>
          </a:p>
        </p:txBody>
      </p:sp>
      <p:sp>
        <p:nvSpPr>
          <p:cNvPr id="2" name="TextBox 1"/>
          <p:cNvSpPr txBox="1"/>
          <p:nvPr/>
        </p:nvSpPr>
        <p:spPr>
          <a:xfrm>
            <a:off x="685800" y="2133600"/>
            <a:ext cx="7620000" cy="347787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smtClean="0"/>
              <a:t>The key points applicants need to keep in mind when completing this section are:</a:t>
            </a:r>
          </a:p>
          <a:p>
            <a:endParaRPr lang="en-US" dirty="0"/>
          </a:p>
          <a:p>
            <a:r>
              <a:rPr lang="en-US" b="1" dirty="0" smtClean="0"/>
              <a:t>	D1 a Description</a:t>
            </a:r>
          </a:p>
          <a:p>
            <a:r>
              <a:rPr lang="en-US" b="1" dirty="0"/>
              <a:t> </a:t>
            </a:r>
            <a:r>
              <a:rPr lang="en-US" b="1" dirty="0" smtClean="0"/>
              <a:t>         </a:t>
            </a:r>
            <a:r>
              <a:rPr lang="en-US" b="1" dirty="0"/>
              <a:t> </a:t>
            </a:r>
            <a:r>
              <a:rPr lang="en-US" b="1" dirty="0" smtClean="0"/>
              <a:t>             b Map</a:t>
            </a:r>
          </a:p>
          <a:p>
            <a:r>
              <a:rPr lang="en-US" b="1" dirty="0" smtClean="0"/>
              <a:t>           	      e Alternative solutions – description </a:t>
            </a:r>
          </a:p>
          <a:p>
            <a:endParaRPr lang="en-US" b="1" dirty="0" smtClean="0"/>
          </a:p>
          <a:p>
            <a:r>
              <a:rPr lang="en-US" b="1" dirty="0" smtClean="0"/>
              <a:t>	D2  Budget </a:t>
            </a:r>
          </a:p>
          <a:p>
            <a:endParaRPr lang="en-US" dirty="0" smtClean="0"/>
          </a:p>
          <a:p>
            <a:pPr algn="ctr"/>
            <a:r>
              <a:rPr lang="en-US" sz="2000" dirty="0" smtClean="0">
                <a:solidFill>
                  <a:schemeClr val="tx1"/>
                </a:solidFill>
              </a:rPr>
              <a:t>The </a:t>
            </a:r>
            <a:r>
              <a:rPr lang="en-US" sz="2000" dirty="0">
                <a:solidFill>
                  <a:schemeClr val="tx1"/>
                </a:solidFill>
              </a:rPr>
              <a:t>applicant’s consulting engineer will assist with this section. </a:t>
            </a:r>
            <a:endParaRPr lang="en-US" sz="2000" b="1" dirty="0">
              <a:solidFill>
                <a:schemeClr val="tx1"/>
              </a:solidFill>
            </a:endParaRPr>
          </a:p>
          <a:p>
            <a:endParaRPr lang="en-US" dirty="0" smtClean="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3575050"/>
            <a:ext cx="482600" cy="482600"/>
          </a:xfrm>
          <a:prstGeom prst="rect">
            <a:avLst/>
          </a:prstGeom>
        </p:spPr>
      </p:pic>
      <p:sp>
        <p:nvSpPr>
          <p:cNvPr id="9" name="Action Button: Back or Previous 8">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153400" y="59436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674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32</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solidFill>
                  <a:srgbClr val="1F497D"/>
                </a:solidFill>
              </a:rPr>
              <a:t>Part </a:t>
            </a:r>
            <a:r>
              <a:rPr lang="en-US" dirty="0" smtClean="0">
                <a:solidFill>
                  <a:srgbClr val="1F497D"/>
                </a:solidFill>
              </a:rPr>
              <a:t>D </a:t>
            </a:r>
            <a:r>
              <a:rPr lang="en-US" dirty="0">
                <a:solidFill>
                  <a:srgbClr val="1F497D"/>
                </a:solidFill>
              </a:rPr>
              <a:t>– Continued </a:t>
            </a:r>
            <a:endParaRPr lang="en-US" dirty="0">
              <a:solidFill>
                <a:prstClr val="black">
                  <a:tint val="75000"/>
                </a:prstClr>
              </a:solidFill>
            </a:endParaRPr>
          </a:p>
        </p:txBody>
      </p:sp>
      <p:sp>
        <p:nvSpPr>
          <p:cNvPr id="1117" name="Down Arrow 1116"/>
          <p:cNvSpPr/>
          <p:nvPr/>
        </p:nvSpPr>
        <p:spPr>
          <a:xfrm>
            <a:off x="1066800" y="5181600"/>
            <a:ext cx="7620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xtBox 127"/>
          <p:cNvSpPr txBox="1"/>
          <p:nvPr/>
        </p:nvSpPr>
        <p:spPr>
          <a:xfrm>
            <a:off x="548481" y="5257800"/>
            <a:ext cx="746919" cy="369332"/>
          </a:xfrm>
          <a:prstGeom prst="rect">
            <a:avLst/>
          </a:prstGeom>
          <a:noFill/>
        </p:spPr>
        <p:txBody>
          <a:bodyPr wrap="square" rtlCol="0">
            <a:spAutoFit/>
          </a:bodyPr>
          <a:lstStyle/>
          <a:p>
            <a:r>
              <a:rPr lang="en-US" dirty="0" smtClean="0"/>
              <a:t>D1 c </a:t>
            </a:r>
            <a:endParaRPr lang="en-US" dirty="0"/>
          </a:p>
        </p:txBody>
      </p:sp>
      <p:sp>
        <p:nvSpPr>
          <p:cNvPr id="1118" name="TextBox 1117"/>
          <p:cNvSpPr txBox="1"/>
          <p:nvPr/>
        </p:nvSpPr>
        <p:spPr>
          <a:xfrm>
            <a:off x="973584" y="2590800"/>
            <a:ext cx="7273032" cy="230832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A complete description of the project:</a:t>
            </a:r>
          </a:p>
          <a:p>
            <a:pPr marL="285750" indent="-285750">
              <a:buFont typeface="Arial" pitchFamily="34" charset="0"/>
              <a:buChar char="•"/>
            </a:pPr>
            <a:r>
              <a:rPr lang="en-US" dirty="0" smtClean="0"/>
              <a:t>What is the need for the project;</a:t>
            </a:r>
          </a:p>
          <a:p>
            <a:pPr marL="285750" indent="-285750">
              <a:buFont typeface="Arial" pitchFamily="34" charset="0"/>
              <a:buChar char="•"/>
            </a:pPr>
            <a:r>
              <a:rPr lang="en-US" dirty="0" smtClean="0"/>
              <a:t>What is the work to be done under the </a:t>
            </a:r>
            <a:r>
              <a:rPr lang="en-US" dirty="0"/>
              <a:t>project </a:t>
            </a:r>
            <a:r>
              <a:rPr lang="en-US" dirty="0" smtClean="0"/>
              <a:t>and;</a:t>
            </a:r>
          </a:p>
          <a:p>
            <a:pPr marL="285750" indent="-285750">
              <a:buFont typeface="Arial" pitchFamily="34" charset="0"/>
              <a:buChar char="•"/>
            </a:pPr>
            <a:r>
              <a:rPr lang="en-US" dirty="0" smtClean="0"/>
              <a:t>How will this project address the need?</a:t>
            </a:r>
            <a:endParaRPr lang="en-US" sz="1100" dirty="0" smtClean="0"/>
          </a:p>
          <a:p>
            <a:r>
              <a:rPr lang="en-US" dirty="0" smtClean="0"/>
              <a:t>Maps should contain:</a:t>
            </a:r>
          </a:p>
          <a:p>
            <a:pPr marL="285750" indent="-285750">
              <a:buFont typeface="Arial" pitchFamily="34" charset="0"/>
              <a:buChar char="•"/>
            </a:pPr>
            <a:r>
              <a:rPr lang="en-US" dirty="0" smtClean="0"/>
              <a:t>Information showing the </a:t>
            </a:r>
            <a:r>
              <a:rPr lang="en-US" dirty="0"/>
              <a:t>area and district </a:t>
            </a:r>
            <a:r>
              <a:rPr lang="en-US" dirty="0" smtClean="0"/>
              <a:t>boundaries. </a:t>
            </a:r>
          </a:p>
          <a:p>
            <a:pPr marL="285750" indent="-285750">
              <a:buFont typeface="Arial" pitchFamily="34" charset="0"/>
              <a:buChar char="•"/>
            </a:pPr>
            <a:r>
              <a:rPr lang="en-US" dirty="0" smtClean="0"/>
              <a:t>Any </a:t>
            </a:r>
            <a:r>
              <a:rPr lang="en-US" dirty="0"/>
              <a:t>existing facilities that are currently in use and may be used in the project. </a:t>
            </a:r>
            <a:r>
              <a:rPr lang="en-US" dirty="0" smtClean="0"/>
              <a:t> </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880" y="1371600"/>
            <a:ext cx="6870700"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96140" y="5105400"/>
            <a:ext cx="6629400"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smtClean="0"/>
              <a:t>Each project is unique and some will require more information than others, for assistance on completing this section contact the appropriate program </a:t>
            </a:r>
            <a:endParaRPr lang="en-US" sz="1400" dirty="0" smtClean="0"/>
          </a:p>
          <a:p>
            <a:pPr algn="ctr"/>
            <a:r>
              <a:rPr lang="en-US" sz="1400" dirty="0" smtClean="0"/>
              <a:t>Project Coordinator: </a:t>
            </a:r>
            <a:endParaRPr lang="en-US" sz="1400" dirty="0" smtClean="0"/>
          </a:p>
          <a:p>
            <a:pPr algn="ctr"/>
            <a:r>
              <a:rPr lang="en-US" sz="1400" dirty="0" smtClean="0"/>
              <a:t>CWSRF – Mark Evans, 512/463-8510 or </a:t>
            </a:r>
            <a:r>
              <a:rPr lang="en-US" sz="1400" dirty="0" smtClean="0">
                <a:hlinkClick r:id="rId6"/>
              </a:rPr>
              <a:t>mark.evans@twdb.texas.gov</a:t>
            </a:r>
            <a:endParaRPr lang="en-US" sz="1400" dirty="0" smtClean="0"/>
          </a:p>
          <a:p>
            <a:pPr algn="ctr"/>
            <a:r>
              <a:rPr lang="en-US" sz="1400" dirty="0" smtClean="0"/>
              <a:t>DWSRF- Luis Farias, 512/475-4816 or </a:t>
            </a:r>
            <a:r>
              <a:rPr lang="en-US" sz="1400" dirty="0" smtClean="0">
                <a:hlinkClick r:id="rId7"/>
              </a:rPr>
              <a:t>luis.farias@twdb.texas.gov</a:t>
            </a:r>
            <a:endParaRPr lang="en-US" sz="1400" dirty="0" smtClean="0"/>
          </a:p>
          <a:p>
            <a:pPr algn="ctr"/>
            <a:r>
              <a:rPr lang="en-US" sz="1400" dirty="0" smtClean="0"/>
              <a:t>State – Darrell Nichols, 512/463-8491 or </a:t>
            </a:r>
            <a:r>
              <a:rPr lang="en-US" sz="1400" dirty="0" smtClean="0">
                <a:hlinkClick r:id="rId8"/>
              </a:rPr>
              <a:t>darrell.nichols@twdb.texas.gov</a:t>
            </a:r>
            <a:r>
              <a:rPr lang="en-US" sz="1400" dirty="0" smtClean="0"/>
              <a:t> </a:t>
            </a:r>
            <a:endParaRPr lang="en-US" sz="1400" dirty="0"/>
          </a:p>
        </p:txBody>
      </p:sp>
      <p:sp>
        <p:nvSpPr>
          <p:cNvPr id="11" name="Action Button: Back or Previous 10">
            <a:hlinkClick r:id="" action="ppaction://hlinkshowjump?jump=previousslide" highlightClick="1"/>
          </p:cNvPr>
          <p:cNvSpPr/>
          <p:nvPr/>
        </p:nvSpPr>
        <p:spPr>
          <a:xfrm>
            <a:off x="2286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2296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58000" y="3124200"/>
            <a:ext cx="558800" cy="558800"/>
          </a:xfrm>
          <a:prstGeom prst="rect">
            <a:avLst/>
          </a:prstGeom>
        </p:spPr>
      </p:pic>
    </p:spTree>
    <p:extLst>
      <p:ext uri="{BB962C8B-B14F-4D97-AF65-F5344CB8AC3E}">
        <p14:creationId xmlns:p14="http://schemas.microsoft.com/office/powerpoint/2010/main" val="39674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33</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D – Continued </a:t>
            </a:r>
          </a:p>
        </p:txBody>
      </p:sp>
      <p:sp>
        <p:nvSpPr>
          <p:cNvPr id="95" name="Down Arrow 94"/>
          <p:cNvSpPr/>
          <p:nvPr/>
        </p:nvSpPr>
        <p:spPr>
          <a:xfrm>
            <a:off x="914400" y="3962400"/>
            <a:ext cx="7620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p:cNvSpPr txBox="1"/>
          <p:nvPr/>
        </p:nvSpPr>
        <p:spPr>
          <a:xfrm>
            <a:off x="367968" y="4038600"/>
            <a:ext cx="622632" cy="369332"/>
          </a:xfrm>
          <a:prstGeom prst="rect">
            <a:avLst/>
          </a:prstGeom>
          <a:noFill/>
        </p:spPr>
        <p:txBody>
          <a:bodyPr wrap="square" rtlCol="0">
            <a:spAutoFit/>
          </a:bodyPr>
          <a:lstStyle/>
          <a:p>
            <a:r>
              <a:rPr lang="en-US" dirty="0" smtClean="0"/>
              <a:t>D1 </a:t>
            </a:r>
            <a:r>
              <a:rPr lang="en-US" dirty="0"/>
              <a:t>f</a:t>
            </a:r>
          </a:p>
        </p:txBody>
      </p:sp>
      <p:sp>
        <p:nvSpPr>
          <p:cNvPr id="73" name="TextBox 72"/>
          <p:cNvSpPr txBox="1"/>
          <p:nvPr/>
        </p:nvSpPr>
        <p:spPr>
          <a:xfrm>
            <a:off x="1172582" y="4306669"/>
            <a:ext cx="6705599"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Alternative description should contain:</a:t>
            </a:r>
          </a:p>
          <a:p>
            <a:pPr marL="285750" indent="-285750">
              <a:buFont typeface="Arial" pitchFamily="34" charset="0"/>
              <a:buChar char="•"/>
            </a:pPr>
            <a:r>
              <a:rPr lang="en-US" dirty="0" smtClean="0"/>
              <a:t>Any other options that may be available to the applicant. </a:t>
            </a:r>
            <a:endParaRPr lang="en-US" dirty="0"/>
          </a:p>
        </p:txBody>
      </p:sp>
      <p:sp>
        <p:nvSpPr>
          <p:cNvPr id="2" name="TextBox 1"/>
          <p:cNvSpPr txBox="1"/>
          <p:nvPr/>
        </p:nvSpPr>
        <p:spPr>
          <a:xfrm>
            <a:off x="1115301" y="5410200"/>
            <a:ext cx="678021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Once the application has been deemed administratively complete the </a:t>
            </a:r>
            <a:r>
              <a:rPr lang="en-US" dirty="0" smtClean="0"/>
              <a:t> TWDB engineer will review alternatives with applicant. </a:t>
            </a:r>
            <a:endParaRPr lang="en-US" dirty="0"/>
          </a:p>
        </p:txBody>
      </p:sp>
      <p:sp>
        <p:nvSpPr>
          <p:cNvPr id="6" name="Rectangle 5"/>
          <p:cNvSpPr/>
          <p:nvPr/>
        </p:nvSpPr>
        <p:spPr>
          <a:xfrm>
            <a:off x="1473199" y="1348912"/>
            <a:ext cx="6064416" cy="249299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28600" indent="-228600">
              <a:buAutoNum type="alphaLcParenR" startAt="3"/>
            </a:pPr>
            <a:r>
              <a:rPr lang="en-US" sz="1200" dirty="0" smtClean="0"/>
              <a:t>A </a:t>
            </a:r>
            <a:r>
              <a:rPr lang="en-US" sz="1200" dirty="0"/>
              <a:t>project schedule including proposed timing of funding needs for phases of the project. </a:t>
            </a:r>
            <a:endParaRPr lang="en-US" sz="1200" dirty="0" smtClean="0"/>
          </a:p>
          <a:p>
            <a:r>
              <a:rPr lang="en-US" sz="1200" dirty="0"/>
              <a:t> </a:t>
            </a:r>
            <a:r>
              <a:rPr lang="en-US" sz="1200" dirty="0" smtClean="0"/>
              <a:t>      Schedule </a:t>
            </a:r>
            <a:r>
              <a:rPr lang="en-US" sz="1200" dirty="0"/>
              <a:t>should include:</a:t>
            </a:r>
          </a:p>
          <a:p>
            <a:r>
              <a:rPr lang="en-US" sz="1200" dirty="0" smtClean="0"/>
              <a:t>        •  Estimated </a:t>
            </a:r>
            <a:r>
              <a:rPr lang="en-US" sz="1200" dirty="0"/>
              <a:t>loan closing date</a:t>
            </a:r>
          </a:p>
          <a:p>
            <a:r>
              <a:rPr lang="en-US" sz="1200" dirty="0" smtClean="0"/>
              <a:t>        •  Estimated </a:t>
            </a:r>
            <a:r>
              <a:rPr lang="en-US" sz="1200" dirty="0"/>
              <a:t>date to complete planning (environmental &amp; engineering)</a:t>
            </a:r>
          </a:p>
          <a:p>
            <a:r>
              <a:rPr lang="en-US" sz="1200" dirty="0" smtClean="0"/>
              <a:t>        •  Estimated </a:t>
            </a:r>
            <a:r>
              <a:rPr lang="en-US" sz="1200" dirty="0"/>
              <a:t>number of proposed Construction Contracts. </a:t>
            </a:r>
          </a:p>
          <a:p>
            <a:r>
              <a:rPr lang="en-US" sz="1200" dirty="0" smtClean="0"/>
              <a:t>        •  Estimated </a:t>
            </a:r>
            <a:r>
              <a:rPr lang="en-US" sz="1200" dirty="0"/>
              <a:t>Construction start date for first contract.</a:t>
            </a:r>
          </a:p>
          <a:p>
            <a:r>
              <a:rPr lang="en-US" sz="1200" dirty="0" smtClean="0"/>
              <a:t>        •  Estimated </a:t>
            </a:r>
            <a:r>
              <a:rPr lang="en-US" sz="1200" dirty="0"/>
              <a:t>Construction end date for last contract. </a:t>
            </a:r>
          </a:p>
          <a:p>
            <a:r>
              <a:rPr lang="en-US" sz="1200" dirty="0" smtClean="0"/>
              <a:t>        •  DWSRF </a:t>
            </a:r>
            <a:r>
              <a:rPr lang="en-US" sz="1200" dirty="0"/>
              <a:t>applicants must complete a Projected Draw Schedule </a:t>
            </a:r>
            <a:r>
              <a:rPr lang="en-US" sz="1200" dirty="0" smtClean="0">
                <a:hlinkClick r:id="rId5"/>
              </a:rPr>
              <a:t>TWDB-1202 </a:t>
            </a:r>
            <a:r>
              <a:rPr lang="en-US" sz="1200" dirty="0" smtClean="0"/>
              <a:t>	</a:t>
            </a:r>
          </a:p>
          <a:p>
            <a:endParaRPr lang="en-US" sz="1200" dirty="0"/>
          </a:p>
          <a:p>
            <a:r>
              <a:rPr lang="en-US" sz="1200" dirty="0" smtClean="0"/>
              <a:t>d)   A </a:t>
            </a:r>
            <a:r>
              <a:rPr lang="en-US" sz="1200" dirty="0"/>
              <a:t>copy of current and future populations and projected water use or wastewater flows. </a:t>
            </a:r>
          </a:p>
          <a:p>
            <a:pPr marL="628650" lvl="1" indent="-171450">
              <a:buFont typeface="Arial" pitchFamily="34" charset="0"/>
              <a:buChar char="•"/>
            </a:pPr>
            <a:r>
              <a:rPr lang="en-US" sz="1200" dirty="0" smtClean="0"/>
              <a:t>Include </a:t>
            </a:r>
            <a:r>
              <a:rPr lang="en-US" sz="1200" dirty="0"/>
              <a:t>entities to be served</a:t>
            </a:r>
          </a:p>
          <a:p>
            <a:pPr marL="228600" indent="-228600">
              <a:buAutoNum type="alphaLcParenR" startAt="5"/>
            </a:pPr>
            <a:r>
              <a:rPr lang="en-US" sz="1200" dirty="0" smtClean="0"/>
              <a:t>A </a:t>
            </a:r>
            <a:r>
              <a:rPr lang="en-US" sz="1200" dirty="0"/>
              <a:t>description of alternatives the applicant has considered (or to be considered during </a:t>
            </a:r>
            <a:endParaRPr lang="en-US" sz="1200" dirty="0" smtClean="0"/>
          </a:p>
          <a:p>
            <a:r>
              <a:rPr lang="en-US" sz="1200" dirty="0" smtClean="0"/>
              <a:t>       detailed planning</a:t>
            </a:r>
            <a:r>
              <a:rPr lang="en-US" sz="1200" dirty="0"/>
              <a:t>) and reasons for the selection of the project proposed. </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3588266"/>
            <a:ext cx="635000" cy="635000"/>
          </a:xfrm>
          <a:prstGeom prst="rect">
            <a:avLst/>
          </a:prstGeom>
        </p:spPr>
      </p:pic>
      <p:sp>
        <p:nvSpPr>
          <p:cNvPr id="11" name="Action Button: Back or Previous 10">
            <a:hlinkClick r:id="" action="ppaction://hlinkshowjump?jump=previousslide" highlightClick="1"/>
          </p:cNvPr>
          <p:cNvSpPr/>
          <p:nvPr/>
        </p:nvSpPr>
        <p:spPr>
          <a:xfrm>
            <a:off x="4572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2296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0058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34</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D – Continued </a:t>
            </a:r>
          </a:p>
        </p:txBody>
      </p:sp>
      <p:sp>
        <p:nvSpPr>
          <p:cNvPr id="2" name="TextBox 1"/>
          <p:cNvSpPr txBox="1"/>
          <p:nvPr/>
        </p:nvSpPr>
        <p:spPr>
          <a:xfrm>
            <a:off x="914400" y="1905000"/>
            <a:ext cx="7239000" cy="175432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D1 f Engineering Feasibility Report </a:t>
            </a:r>
          </a:p>
          <a:p>
            <a:pPr algn="ctr"/>
            <a:r>
              <a:rPr lang="en-US" dirty="0"/>
              <a:t> </a:t>
            </a:r>
            <a:r>
              <a:rPr lang="en-US" dirty="0" smtClean="0"/>
              <a:t>If the project is </a:t>
            </a:r>
            <a:r>
              <a:rPr lang="en-US" b="1" dirty="0" smtClean="0"/>
              <a:t>Construction only</a:t>
            </a:r>
            <a:r>
              <a:rPr lang="en-US" dirty="0" smtClean="0"/>
              <a:t> select the correct form that complies with the application request. </a:t>
            </a:r>
          </a:p>
          <a:p>
            <a:pPr algn="ctr"/>
            <a:r>
              <a:rPr lang="en-US" dirty="0" smtClean="0"/>
              <a:t>Please be sure to label the document and attach to the application.</a:t>
            </a:r>
          </a:p>
          <a:p>
            <a:pPr algn="ctr"/>
            <a:r>
              <a:rPr lang="en-US" b="1" dirty="0" smtClean="0">
                <a:hlinkClick r:id="rId5"/>
              </a:rPr>
              <a:t>Water  TWDB-0555</a:t>
            </a:r>
            <a:endParaRPr lang="en-US" dirty="0" smtClean="0"/>
          </a:p>
          <a:p>
            <a:pPr algn="ctr"/>
            <a:r>
              <a:rPr lang="en-US" b="1" dirty="0" smtClean="0">
                <a:hlinkClick r:id="rId5"/>
              </a:rPr>
              <a:t>Wastewater TWDB-0556</a:t>
            </a:r>
            <a:endParaRPr lang="en-US" b="1" dirty="0"/>
          </a:p>
        </p:txBody>
      </p:sp>
      <p:sp>
        <p:nvSpPr>
          <p:cNvPr id="3" name="TextBox 2"/>
          <p:cNvSpPr txBox="1"/>
          <p:nvPr/>
        </p:nvSpPr>
        <p:spPr>
          <a:xfrm>
            <a:off x="990600" y="4114800"/>
            <a:ext cx="7162800"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D2  </a:t>
            </a:r>
            <a:r>
              <a:rPr lang="en-US" dirty="0" smtClean="0"/>
              <a:t>   Provide </a:t>
            </a:r>
            <a:r>
              <a:rPr lang="en-US" dirty="0"/>
              <a:t>the most current itemized project cost estimate </a:t>
            </a:r>
            <a:endParaRPr lang="en-US" dirty="0" smtClean="0"/>
          </a:p>
          <a:p>
            <a:r>
              <a:rPr lang="en-US" dirty="0" smtClean="0"/>
              <a:t>(</a:t>
            </a:r>
            <a:r>
              <a:rPr lang="en-US" dirty="0"/>
              <a:t>include all costs </a:t>
            </a:r>
            <a:r>
              <a:rPr lang="en-US" dirty="0" smtClean="0"/>
              <a:t>and funding </a:t>
            </a:r>
            <a:r>
              <a:rPr lang="en-US" dirty="0"/>
              <a:t>sources).  </a:t>
            </a:r>
            <a:r>
              <a:rPr lang="en-US" dirty="0" smtClean="0"/>
              <a:t>Utilize </a:t>
            </a:r>
            <a:r>
              <a:rPr lang="en-US" dirty="0"/>
              <a:t>the budget format provided</a:t>
            </a:r>
            <a:r>
              <a:rPr lang="en-US" dirty="0" smtClean="0"/>
              <a:t>. </a:t>
            </a:r>
          </a:p>
          <a:p>
            <a:r>
              <a:rPr lang="en-US" dirty="0" smtClean="0"/>
              <a:t>If </a:t>
            </a:r>
            <a:r>
              <a:rPr lang="en-US" dirty="0"/>
              <a:t>applying for pre-</a:t>
            </a:r>
            <a:r>
              <a:rPr lang="en-US" dirty="0" smtClean="0"/>
              <a:t>construction</a:t>
            </a:r>
            <a:r>
              <a:rPr lang="en-US" dirty="0"/>
              <a:t> </a:t>
            </a:r>
            <a:r>
              <a:rPr lang="en-US" dirty="0" smtClean="0"/>
              <a:t>costs </a:t>
            </a:r>
            <a:r>
              <a:rPr lang="en-US" dirty="0"/>
              <a:t>only </a:t>
            </a:r>
            <a:r>
              <a:rPr lang="en-US" dirty="0" smtClean="0"/>
              <a:t>(i.e., Planning Acquisition and Design),then </a:t>
            </a:r>
            <a:r>
              <a:rPr lang="en-US" dirty="0"/>
              <a:t>itemize only the relevant </a:t>
            </a:r>
            <a:r>
              <a:rPr lang="en-US" dirty="0" smtClean="0"/>
              <a:t>portions. </a:t>
            </a:r>
            <a:endParaRPr lang="en-US" dirty="0"/>
          </a:p>
          <a:p>
            <a:pPr algn="ctr"/>
            <a:endParaRPr lang="en-US" b="1" dirty="0"/>
          </a:p>
          <a:p>
            <a:pPr algn="ctr"/>
            <a:r>
              <a:rPr lang="en-US" b="1" dirty="0" smtClean="0"/>
              <a:t>	</a:t>
            </a:r>
            <a:r>
              <a:rPr lang="en-US" b="1" dirty="0" smtClean="0">
                <a:hlinkClick r:id="rId5"/>
              </a:rPr>
              <a:t>Budget </a:t>
            </a:r>
            <a:r>
              <a:rPr lang="en-US" b="1" dirty="0">
                <a:hlinkClick r:id="rId5"/>
              </a:rPr>
              <a:t>format </a:t>
            </a:r>
            <a:r>
              <a:rPr lang="en-US" dirty="0"/>
              <a:t>TWDB-1201 </a:t>
            </a:r>
            <a:endParaRPr lang="en-US" dirty="0" smtClean="0"/>
          </a:p>
          <a:p>
            <a:pPr algn="ctr"/>
            <a:r>
              <a:rPr lang="en-US" dirty="0" smtClean="0">
                <a:solidFill>
                  <a:schemeClr val="bg1"/>
                </a:solidFill>
              </a:rPr>
              <a:t>	If applicant has been invited to apply please request the full amount, </a:t>
            </a:r>
          </a:p>
          <a:p>
            <a:pPr algn="ctr"/>
            <a:r>
              <a:rPr lang="en-US" dirty="0" smtClean="0">
                <a:solidFill>
                  <a:schemeClr val="bg1"/>
                </a:solidFill>
              </a:rPr>
              <a:t>	          regardless if the invitational amount is more than needed. </a:t>
            </a:r>
            <a:endParaRPr lang="en-US" dirty="0">
              <a:solidFill>
                <a:schemeClr val="bg1"/>
              </a:solidFill>
            </a:endParaRPr>
          </a:p>
        </p:txBody>
      </p:sp>
      <p:sp>
        <p:nvSpPr>
          <p:cNvPr id="10" name="Action Button: Back or Previous 9">
            <a:hlinkClick r:id="" action="ppaction://hlinkshowjump?jump=previousslide" highlightClick="1"/>
          </p:cNvPr>
          <p:cNvSpPr/>
          <p:nvPr/>
        </p:nvSpPr>
        <p:spPr>
          <a:xfrm>
            <a:off x="2286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43700" y="3556000"/>
            <a:ext cx="558800" cy="558800"/>
          </a:xfrm>
          <a:prstGeom prst="rect">
            <a:avLst/>
          </a:prstGeom>
        </p:spPr>
      </p:pic>
    </p:spTree>
    <p:extLst>
      <p:ext uri="{BB962C8B-B14F-4D97-AF65-F5344CB8AC3E}">
        <p14:creationId xmlns:p14="http://schemas.microsoft.com/office/powerpoint/2010/main" val="36504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35</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D – Continued </a:t>
            </a:r>
          </a:p>
        </p:txBody>
      </p:sp>
      <p:sp>
        <p:nvSpPr>
          <p:cNvPr id="6" name="TextBox 5"/>
          <p:cNvSpPr txBox="1"/>
          <p:nvPr/>
        </p:nvSpPr>
        <p:spPr>
          <a:xfrm>
            <a:off x="609600" y="1524000"/>
            <a:ext cx="7772400" cy="43858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The links made available will direct you in getting the correct forms. </a:t>
            </a:r>
          </a:p>
          <a:p>
            <a:pPr algn="ctr"/>
            <a:r>
              <a:rPr lang="en-US" dirty="0" smtClean="0"/>
              <a:t>On questions </a:t>
            </a:r>
            <a:r>
              <a:rPr lang="en-US" b="1" dirty="0" smtClean="0"/>
              <a:t>D3 and D4 </a:t>
            </a:r>
            <a:r>
              <a:rPr lang="en-US" dirty="0" smtClean="0"/>
              <a:t> select the form appropriate to the applicant’s request. </a:t>
            </a:r>
          </a:p>
          <a:p>
            <a:pPr algn="ctr"/>
            <a:r>
              <a:rPr lang="en-US" dirty="0" smtClean="0"/>
              <a:t>Please </a:t>
            </a:r>
            <a:r>
              <a:rPr lang="en-US" dirty="0"/>
              <a:t>be sure to label the document and attach to the application.</a:t>
            </a:r>
          </a:p>
          <a:p>
            <a:endParaRPr lang="en-US" sz="1100" dirty="0" smtClean="0"/>
          </a:p>
          <a:p>
            <a:pPr algn="ctr"/>
            <a:r>
              <a:rPr lang="en-US" b="1" dirty="0" smtClean="0">
                <a:hlinkClick r:id="rId5"/>
              </a:rPr>
              <a:t>Wastewater Project Information form  WRD-253A</a:t>
            </a:r>
            <a:endParaRPr lang="en-US" b="1" dirty="0" smtClean="0"/>
          </a:p>
          <a:p>
            <a:pPr algn="ctr"/>
            <a:endParaRPr lang="en-US" sz="1100" b="1" dirty="0" smtClean="0"/>
          </a:p>
          <a:p>
            <a:pPr algn="ctr"/>
            <a:r>
              <a:rPr lang="en-US" b="1" dirty="0">
                <a:hlinkClick r:id="rId5"/>
              </a:rPr>
              <a:t>Water </a:t>
            </a:r>
            <a:r>
              <a:rPr lang="en-US" b="1" dirty="0" smtClean="0">
                <a:hlinkClick r:id="rId5"/>
              </a:rPr>
              <a:t> Project Information form WRD-253D</a:t>
            </a:r>
            <a:endParaRPr lang="en-US" dirty="0"/>
          </a:p>
          <a:p>
            <a:pPr algn="ctr"/>
            <a:endParaRPr lang="en-US" sz="1200" b="1" dirty="0" smtClean="0"/>
          </a:p>
          <a:p>
            <a:pPr algn="ctr"/>
            <a:r>
              <a:rPr lang="en-US" b="1" dirty="0" smtClean="0"/>
              <a:t>D5</a:t>
            </a:r>
            <a:r>
              <a:rPr lang="en-US" dirty="0" smtClean="0"/>
              <a:t> Plans and Specifications </a:t>
            </a:r>
          </a:p>
          <a:p>
            <a:pPr algn="ctr"/>
            <a:r>
              <a:rPr lang="en-US" dirty="0" smtClean="0"/>
              <a:t>Show the percent complete.</a:t>
            </a:r>
          </a:p>
          <a:p>
            <a:pPr algn="ctr"/>
            <a:endParaRPr lang="en-US" sz="1100" dirty="0" smtClean="0"/>
          </a:p>
          <a:p>
            <a:pPr algn="ctr"/>
            <a:r>
              <a:rPr lang="en-US" b="1" dirty="0" smtClean="0"/>
              <a:t>D6</a:t>
            </a:r>
            <a:r>
              <a:rPr lang="en-US" dirty="0" smtClean="0"/>
              <a:t> Texas Pollution Discharge Elimination System Permit (TPDES)</a:t>
            </a:r>
          </a:p>
          <a:p>
            <a:pPr algn="ctr"/>
            <a:r>
              <a:rPr lang="en-US" dirty="0" smtClean="0"/>
              <a:t>Wastewater projects involved in the construction of a new plant or the expansion of an existing plant and/or associated facilities </a:t>
            </a:r>
            <a:r>
              <a:rPr lang="en-US" b="1" dirty="0" smtClean="0"/>
              <a:t>must </a:t>
            </a:r>
            <a:r>
              <a:rPr lang="en-US" dirty="0" smtClean="0"/>
              <a:t>attach evidence that a permit or a permit amendment has been filed with the Texas Commission on Environmental Quality (TCEQ). The TPDES permit </a:t>
            </a:r>
            <a:r>
              <a:rPr lang="en-US" b="1" dirty="0" smtClean="0"/>
              <a:t>must</a:t>
            </a:r>
            <a:r>
              <a:rPr lang="en-US" dirty="0" smtClean="0"/>
              <a:t> be obtained from TCEQ prior to construction funds being released. </a:t>
            </a:r>
          </a:p>
        </p:txBody>
      </p:sp>
      <p:sp>
        <p:nvSpPr>
          <p:cNvPr id="10" name="Action Button: Back or Previous 9">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1534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02400" y="3346450"/>
            <a:ext cx="482600" cy="482600"/>
          </a:xfrm>
          <a:prstGeom prst="rect">
            <a:avLst/>
          </a:prstGeom>
        </p:spPr>
      </p:pic>
    </p:spTree>
    <p:extLst>
      <p:ext uri="{BB962C8B-B14F-4D97-AF65-F5344CB8AC3E}">
        <p14:creationId xmlns:p14="http://schemas.microsoft.com/office/powerpoint/2010/main" val="135628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36</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D – Continued </a:t>
            </a:r>
          </a:p>
        </p:txBody>
      </p:sp>
      <p:sp>
        <p:nvSpPr>
          <p:cNvPr id="201" name="TextBox 200"/>
          <p:cNvSpPr txBox="1"/>
          <p:nvPr/>
        </p:nvSpPr>
        <p:spPr>
          <a:xfrm>
            <a:off x="770138" y="1676400"/>
            <a:ext cx="7696200" cy="253915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Questions </a:t>
            </a:r>
            <a:r>
              <a:rPr lang="en-US" b="1" dirty="0" smtClean="0"/>
              <a:t>D7-D9 </a:t>
            </a:r>
          </a:p>
          <a:p>
            <a:pPr algn="ctr"/>
            <a:r>
              <a:rPr lang="en-US" dirty="0" smtClean="0"/>
              <a:t>These are Federally required forms and </a:t>
            </a:r>
            <a:r>
              <a:rPr lang="en-US" b="1" dirty="0" smtClean="0"/>
              <a:t>must</a:t>
            </a:r>
            <a:r>
              <a:rPr lang="en-US" dirty="0" smtClean="0"/>
              <a:t> be completed by applicants requesting funding from the CWSRF Equivalency program or the </a:t>
            </a:r>
          </a:p>
          <a:p>
            <a:pPr algn="ctr"/>
            <a:r>
              <a:rPr lang="en-US" dirty="0" smtClean="0"/>
              <a:t>DWSRF program.</a:t>
            </a:r>
          </a:p>
          <a:p>
            <a:pPr algn="ctr"/>
            <a:endParaRPr lang="en-US" sz="1100" b="1" dirty="0" smtClean="0"/>
          </a:p>
          <a:p>
            <a:pPr algn="ctr"/>
            <a:r>
              <a:rPr lang="en-US" b="1" dirty="0" smtClean="0">
                <a:hlinkClick r:id="rId5"/>
              </a:rPr>
              <a:t>Preaward Compliance Review EPA-4700-4</a:t>
            </a:r>
            <a:endParaRPr lang="en-US" b="1" dirty="0" smtClean="0"/>
          </a:p>
          <a:p>
            <a:pPr algn="ctr"/>
            <a:endParaRPr lang="en-US" sz="1100" dirty="0" smtClean="0"/>
          </a:p>
          <a:p>
            <a:pPr algn="ctr"/>
            <a:r>
              <a:rPr lang="en-US" b="1" dirty="0" smtClean="0">
                <a:hlinkClick r:id="rId5"/>
              </a:rPr>
              <a:t>Certification Regarding Debarment Suspension &amp; other Responsibility SRF-404</a:t>
            </a:r>
            <a:endParaRPr lang="en-US" b="1" dirty="0" smtClean="0"/>
          </a:p>
          <a:p>
            <a:pPr algn="ctr"/>
            <a:endParaRPr lang="en-US" sz="1100" b="1" dirty="0" smtClean="0">
              <a:hlinkClick r:id="rId5"/>
            </a:endParaRPr>
          </a:p>
          <a:p>
            <a:pPr algn="ctr"/>
            <a:r>
              <a:rPr lang="en-US" b="1" dirty="0" smtClean="0">
                <a:hlinkClick r:id="rId5"/>
              </a:rPr>
              <a:t>Assurances – Construction Programs EPA-424D</a:t>
            </a:r>
            <a:endParaRPr lang="en-US" b="1" dirty="0"/>
          </a:p>
        </p:txBody>
      </p:sp>
      <p:sp>
        <p:nvSpPr>
          <p:cNvPr id="2" name="TextBox 1"/>
          <p:cNvSpPr txBox="1"/>
          <p:nvPr/>
        </p:nvSpPr>
        <p:spPr>
          <a:xfrm>
            <a:off x="990600" y="4419600"/>
            <a:ext cx="70104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smtClean="0"/>
              <a:t>D10  Davis-Bacon</a:t>
            </a:r>
          </a:p>
          <a:p>
            <a:pPr algn="ctr"/>
            <a:r>
              <a:rPr lang="en-US" dirty="0" smtClean="0"/>
              <a:t>CWSRF and DWSRF applicants  </a:t>
            </a:r>
            <a:r>
              <a:rPr lang="en-US" b="1" dirty="0" smtClean="0"/>
              <a:t>must </a:t>
            </a:r>
            <a:r>
              <a:rPr lang="en-US" dirty="0" smtClean="0"/>
              <a:t>comply with Davis-Bacon and acknowledge that they are aware of this compliance.  </a:t>
            </a:r>
          </a:p>
          <a:p>
            <a:pPr algn="ctr"/>
            <a:r>
              <a:rPr lang="en-US" dirty="0" smtClean="0"/>
              <a:t>To review Davis-Bacon information click </a:t>
            </a:r>
            <a:r>
              <a:rPr lang="en-US" dirty="0" smtClean="0">
                <a:hlinkClick r:id="rId5"/>
              </a:rPr>
              <a:t>here</a:t>
            </a:r>
            <a:r>
              <a:rPr lang="en-US" dirty="0" smtClean="0"/>
              <a:t>. </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4200" y="2819400"/>
            <a:ext cx="558800" cy="558800"/>
          </a:xfrm>
          <a:prstGeom prst="rect">
            <a:avLst/>
          </a:prstGeom>
        </p:spPr>
      </p:pic>
      <p:sp>
        <p:nvSpPr>
          <p:cNvPr id="11" name="Action Button: Back or Previous 10">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78486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9005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37</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D – Continued </a:t>
            </a:r>
          </a:p>
        </p:txBody>
      </p:sp>
      <p:sp>
        <p:nvSpPr>
          <p:cNvPr id="95" name="TextBox 94"/>
          <p:cNvSpPr txBox="1"/>
          <p:nvPr/>
        </p:nvSpPr>
        <p:spPr>
          <a:xfrm>
            <a:off x="2331160" y="5867400"/>
            <a:ext cx="5105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Questions D13 –D16 are for EDAP applicants </a:t>
            </a:r>
            <a:endParaRPr lang="en-US" dirty="0"/>
          </a:p>
        </p:txBody>
      </p:sp>
      <p:sp>
        <p:nvSpPr>
          <p:cNvPr id="97" name="TextBox 96"/>
          <p:cNvSpPr txBox="1"/>
          <p:nvPr/>
        </p:nvSpPr>
        <p:spPr>
          <a:xfrm>
            <a:off x="985421" y="1752600"/>
            <a:ext cx="7010400" cy="390876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D11  Designated Management Agency (DMA)</a:t>
            </a:r>
          </a:p>
          <a:p>
            <a:pPr algn="ctr"/>
            <a:r>
              <a:rPr lang="en-US" dirty="0" smtClean="0"/>
              <a:t>This form ensures that the applicant has authority to make decisions regarding the operations, collections, grants or other funds and to appropriate  a water quality management plan. </a:t>
            </a:r>
          </a:p>
          <a:p>
            <a:pPr algn="ctr"/>
            <a:endParaRPr lang="en-US" sz="1400" dirty="0" smtClean="0"/>
          </a:p>
          <a:p>
            <a:pPr algn="ctr"/>
            <a:r>
              <a:rPr lang="en-US" dirty="0" smtClean="0"/>
              <a:t>CWSRF applicants </a:t>
            </a:r>
            <a:r>
              <a:rPr lang="en-US" b="1" dirty="0" smtClean="0"/>
              <a:t>must </a:t>
            </a:r>
            <a:r>
              <a:rPr lang="en-US" dirty="0" smtClean="0"/>
              <a:t>complete and submit a DMA.  </a:t>
            </a:r>
          </a:p>
          <a:p>
            <a:pPr algn="ctr"/>
            <a:r>
              <a:rPr lang="en-US" dirty="0" smtClean="0"/>
              <a:t>Click </a:t>
            </a:r>
            <a:r>
              <a:rPr lang="en-US" dirty="0" smtClean="0">
                <a:hlinkClick r:id="rId5"/>
              </a:rPr>
              <a:t>here</a:t>
            </a:r>
            <a:r>
              <a:rPr lang="en-US" dirty="0" smtClean="0"/>
              <a:t> to access this form. </a:t>
            </a:r>
          </a:p>
          <a:p>
            <a:pPr algn="ctr"/>
            <a:endParaRPr lang="en-US" b="1" dirty="0" smtClean="0"/>
          </a:p>
          <a:p>
            <a:pPr algn="ctr"/>
            <a:r>
              <a:rPr lang="en-US" b="1" dirty="0" smtClean="0"/>
              <a:t>D12  Additional Permits</a:t>
            </a:r>
            <a:endParaRPr lang="en-US" b="1" dirty="0"/>
          </a:p>
          <a:p>
            <a:pPr algn="ctr"/>
            <a:r>
              <a:rPr lang="en-US" dirty="0" smtClean="0"/>
              <a:t>List </a:t>
            </a:r>
            <a:r>
              <a:rPr lang="en-US" dirty="0"/>
              <a:t>any major permits not identified elsewhere (C10 or E2) that are necessary for completion of project. Also, list any more necessary minor permits that may involve particular difficulty due to the nature of the proposed project.</a:t>
            </a:r>
          </a:p>
          <a:p>
            <a:pPr algn="ctr"/>
            <a:endParaRPr lang="en-US" dirty="0" smtClean="0"/>
          </a:p>
        </p:txBody>
      </p:sp>
      <p:sp>
        <p:nvSpPr>
          <p:cNvPr id="9" name="Action Button: Back or Previous 8">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Action Button: Forward or Next 1">
            <a:hlinkClick r:id="" action="ppaction://hlinkshowjump?jump=nextslide" highlightClick="1"/>
          </p:cNvPr>
          <p:cNvSpPr/>
          <p:nvPr/>
        </p:nvSpPr>
        <p:spPr>
          <a:xfrm>
            <a:off x="8077200" y="59436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3200" y="3505200"/>
            <a:ext cx="381000" cy="381000"/>
          </a:xfrm>
          <a:prstGeom prst="rect">
            <a:avLst/>
          </a:prstGeom>
        </p:spPr>
      </p:pic>
    </p:spTree>
    <p:extLst>
      <p:ext uri="{BB962C8B-B14F-4D97-AF65-F5344CB8AC3E}">
        <p14:creationId xmlns:p14="http://schemas.microsoft.com/office/powerpoint/2010/main" val="9584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762000"/>
            <a:ext cx="6324600" cy="914400"/>
          </a:xfrm>
        </p:spPr>
        <p:txBody>
          <a:bodyPr/>
          <a:lstStyle/>
          <a:p>
            <a:r>
              <a:rPr lang="en-US" dirty="0"/>
              <a:t>Part E</a:t>
            </a:r>
            <a:br>
              <a:rPr lang="en-US" dirty="0"/>
            </a:br>
            <a:r>
              <a:rPr lang="en-US" dirty="0"/>
              <a:t>Environmental Documentation</a:t>
            </a:r>
            <a:br>
              <a:rPr lang="en-US" dirty="0"/>
            </a:br>
            <a:endParaRPr lang="en-US" dirty="0"/>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38</a:t>
            </a:fld>
            <a:endParaRPr lang="en-US" dirty="0">
              <a:solidFill>
                <a:prstClr val="black">
                  <a:tint val="75000"/>
                </a:prstClr>
              </a:solidFill>
            </a:endParaRPr>
          </a:p>
        </p:txBody>
      </p:sp>
      <p:sp>
        <p:nvSpPr>
          <p:cNvPr id="5" name="Content Placeholder 4"/>
          <p:cNvSpPr txBox="1">
            <a:spLocks noGrp="1"/>
          </p:cNvSpPr>
          <p:nvPr>
            <p:ph idx="1"/>
          </p:nvPr>
        </p:nvSpPr>
        <p:spPr>
          <a:xfrm>
            <a:off x="762000" y="2286000"/>
            <a:ext cx="7772400" cy="262841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indent="0" algn="ctr">
              <a:buNone/>
            </a:pPr>
            <a:r>
              <a:rPr lang="en-US" sz="2800" dirty="0" smtClean="0">
                <a:solidFill>
                  <a:schemeClr val="bg1"/>
                </a:solidFill>
              </a:rPr>
              <a:t>The key points applicants need to keep in mind </a:t>
            </a:r>
          </a:p>
          <a:p>
            <a:pPr marL="0" indent="0" algn="ctr">
              <a:buNone/>
            </a:pPr>
            <a:r>
              <a:rPr lang="en-US" sz="2800" dirty="0" smtClean="0">
                <a:solidFill>
                  <a:schemeClr val="bg1"/>
                </a:solidFill>
              </a:rPr>
              <a:t>when completing this section are:</a:t>
            </a:r>
          </a:p>
          <a:p>
            <a:pPr marL="0" indent="0" algn="ctr">
              <a:buNone/>
            </a:pPr>
            <a:endParaRPr lang="en-US" sz="1400" b="1" dirty="0" smtClean="0">
              <a:solidFill>
                <a:schemeClr val="bg1"/>
              </a:solidFill>
            </a:endParaRPr>
          </a:p>
          <a:p>
            <a:pPr marL="0" indent="0" algn="ctr">
              <a:buNone/>
            </a:pPr>
            <a:r>
              <a:rPr lang="en-US" sz="1800" b="1" dirty="0" smtClean="0">
                <a:solidFill>
                  <a:schemeClr val="bg1"/>
                </a:solidFill>
              </a:rPr>
              <a:t>E1 Permitting, social or environmental issues </a:t>
            </a:r>
          </a:p>
          <a:p>
            <a:pPr marL="0" indent="0" algn="ctr">
              <a:buNone/>
            </a:pPr>
            <a:endParaRPr lang="en-US" sz="1200" dirty="0" smtClean="0">
              <a:solidFill>
                <a:schemeClr val="bg1"/>
              </a:solidFill>
            </a:endParaRPr>
          </a:p>
          <a:p>
            <a:pPr marL="0" indent="0" algn="ctr">
              <a:buNone/>
            </a:pPr>
            <a:endParaRPr lang="en-US" sz="1200" dirty="0">
              <a:solidFill>
                <a:schemeClr val="bg1"/>
              </a:solidFill>
            </a:endParaRPr>
          </a:p>
          <a:p>
            <a:pPr marL="0" indent="0" algn="ctr">
              <a:buNone/>
            </a:pPr>
            <a:endParaRPr lang="en-US" sz="1200" dirty="0" smtClean="0">
              <a:solidFill>
                <a:schemeClr val="bg1"/>
              </a:solidFill>
            </a:endParaRPr>
          </a:p>
          <a:p>
            <a:pPr marL="0" indent="0" algn="ctr">
              <a:buNone/>
            </a:pPr>
            <a:r>
              <a:rPr lang="en-US" sz="1800" dirty="0" smtClean="0">
                <a:solidFill>
                  <a:schemeClr val="bg1"/>
                </a:solidFill>
              </a:rPr>
              <a:t>The applicant’s consulting engineer will assist with this section. </a:t>
            </a:r>
            <a:endParaRPr lang="en-US" sz="1800" b="1" dirty="0" smtClean="0">
              <a:solidFill>
                <a:schemeClr val="bg1"/>
              </a:solidFill>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6600" y="3562350"/>
            <a:ext cx="558800" cy="558800"/>
          </a:xfrm>
          <a:prstGeom prst="rect">
            <a:avLst/>
          </a:prstGeom>
        </p:spPr>
      </p:pic>
      <p:sp>
        <p:nvSpPr>
          <p:cNvPr id="9" name="Action Button: Back or Previous 8">
            <a:hlinkClick r:id="" action="ppaction://hlinkshowjump?jump=previousslide" highlightClick="1"/>
          </p:cNvPr>
          <p:cNvSpPr/>
          <p:nvPr/>
        </p:nvSpPr>
        <p:spPr>
          <a:xfrm>
            <a:off x="533400" y="58674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Action Button: Forward or Next 9">
            <a:hlinkClick r:id="" action="ppaction://hlinkshowjump?jump=nextslide" highlightClick="1"/>
          </p:cNvPr>
          <p:cNvSpPr/>
          <p:nvPr/>
        </p:nvSpPr>
        <p:spPr>
          <a:xfrm>
            <a:off x="79248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29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39</a:t>
            </a:fld>
            <a:endParaRPr lang="en-US" dirty="0">
              <a:solidFill>
                <a:prstClr val="black">
                  <a:tint val="75000"/>
                </a:prstClr>
              </a:solidFill>
            </a:endParaRPr>
          </a:p>
        </p:txBody>
      </p:sp>
      <p:sp>
        <p:nvSpPr>
          <p:cNvPr id="8" name="Slide Number Placeholder 3"/>
          <p:cNvSpPr txBox="1">
            <a:spLocks/>
          </p:cNvSpPr>
          <p:nvPr/>
        </p:nvSpPr>
        <p:spPr>
          <a:xfrm>
            <a:off x="2590800" y="533400"/>
            <a:ext cx="6400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r>
              <a:rPr lang="en-US" dirty="0"/>
              <a:t>Part </a:t>
            </a:r>
            <a:r>
              <a:rPr lang="en-US" dirty="0" smtClean="0"/>
              <a:t>E - Continued</a:t>
            </a:r>
            <a:endParaRPr lang="en-US" dirty="0"/>
          </a:p>
        </p:txBody>
      </p:sp>
      <p:sp>
        <p:nvSpPr>
          <p:cNvPr id="2" name="TextBox 1"/>
          <p:cNvSpPr txBox="1"/>
          <p:nvPr/>
        </p:nvSpPr>
        <p:spPr>
          <a:xfrm>
            <a:off x="685800" y="1447800"/>
            <a:ext cx="7772400" cy="221599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t>E1 Permitting, social or environmental issues</a:t>
            </a:r>
            <a:endParaRPr lang="en-US" dirty="0"/>
          </a:p>
          <a:p>
            <a:pPr algn="ctr"/>
            <a:r>
              <a:rPr lang="en-US" b="1" dirty="0"/>
              <a:t> </a:t>
            </a:r>
            <a:r>
              <a:rPr lang="en-US" dirty="0"/>
              <a:t>These issues may affect the evaluation of project alternatives or </a:t>
            </a:r>
          </a:p>
          <a:p>
            <a:pPr algn="ctr"/>
            <a:r>
              <a:rPr lang="en-US" dirty="0" smtClean="0"/>
              <a:t>implementation </a:t>
            </a:r>
            <a:r>
              <a:rPr lang="en-US" dirty="0"/>
              <a:t>of proposed project. </a:t>
            </a:r>
            <a:endParaRPr lang="en-US" dirty="0" smtClean="0"/>
          </a:p>
          <a:p>
            <a:pPr algn="ctr"/>
            <a:r>
              <a:rPr lang="en-US" dirty="0" smtClean="0"/>
              <a:t>Please label and attach this documentation to the application.  </a:t>
            </a:r>
          </a:p>
          <a:p>
            <a:pPr algn="ctr"/>
            <a:endParaRPr lang="en-US" sz="1050" b="1" dirty="0"/>
          </a:p>
          <a:p>
            <a:pPr algn="ctr"/>
            <a:r>
              <a:rPr lang="en-US" dirty="0" smtClean="0"/>
              <a:t>This information </a:t>
            </a:r>
            <a:r>
              <a:rPr lang="en-US" b="1" dirty="0" smtClean="0"/>
              <a:t>needs</a:t>
            </a:r>
            <a:r>
              <a:rPr lang="en-US" dirty="0" smtClean="0"/>
              <a:t> to correspond with the preliminary engineering </a:t>
            </a:r>
            <a:r>
              <a:rPr lang="en-US" dirty="0"/>
              <a:t>f</a:t>
            </a:r>
            <a:r>
              <a:rPr lang="en-US" dirty="0" smtClean="0"/>
              <a:t>easibility </a:t>
            </a:r>
            <a:r>
              <a:rPr lang="en-US" dirty="0"/>
              <a:t>d</a:t>
            </a:r>
            <a:r>
              <a:rPr lang="en-US" dirty="0" smtClean="0"/>
              <a:t>ata information or the Engineering </a:t>
            </a:r>
            <a:r>
              <a:rPr lang="en-US" dirty="0"/>
              <a:t>Feasibility </a:t>
            </a:r>
            <a:r>
              <a:rPr lang="en-US" dirty="0" smtClean="0"/>
              <a:t>Report  from Section D 1.</a:t>
            </a:r>
          </a:p>
          <a:p>
            <a:pPr algn="ctr"/>
            <a:r>
              <a:rPr lang="en-US" dirty="0" smtClean="0">
                <a:solidFill>
                  <a:schemeClr val="accent2"/>
                </a:solidFill>
              </a:rPr>
              <a:t>Discrepancies will result in a delay of project.  </a:t>
            </a:r>
            <a:endParaRPr lang="en-US" dirty="0">
              <a:solidFill>
                <a:schemeClr val="accent2"/>
              </a:solidFill>
            </a:endParaRPr>
          </a:p>
        </p:txBody>
      </p:sp>
      <p:sp>
        <p:nvSpPr>
          <p:cNvPr id="3" name="TextBox 2"/>
          <p:cNvSpPr txBox="1"/>
          <p:nvPr/>
        </p:nvSpPr>
        <p:spPr>
          <a:xfrm>
            <a:off x="432047" y="3962400"/>
            <a:ext cx="8467734"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t>E2  Environmental Permits, Registrations, Licenses, and/or Authorizations</a:t>
            </a:r>
          </a:p>
          <a:p>
            <a:pPr algn="ctr"/>
            <a:r>
              <a:rPr lang="en-US" dirty="0">
                <a:solidFill>
                  <a:schemeClr val="accent2"/>
                </a:solidFill>
              </a:rPr>
              <a:t>These permits </a:t>
            </a:r>
            <a:r>
              <a:rPr lang="en-US" dirty="0" smtClean="0">
                <a:solidFill>
                  <a:schemeClr val="accent2"/>
                </a:solidFill>
              </a:rPr>
              <a:t>ensure </a:t>
            </a:r>
            <a:r>
              <a:rPr lang="en-US" dirty="0">
                <a:solidFill>
                  <a:schemeClr val="accent2"/>
                </a:solidFill>
              </a:rPr>
              <a:t>that the proposed project has </a:t>
            </a:r>
            <a:r>
              <a:rPr lang="en-US" dirty="0" smtClean="0">
                <a:solidFill>
                  <a:schemeClr val="accent2"/>
                </a:solidFill>
              </a:rPr>
              <a:t>met environmental </a:t>
            </a:r>
            <a:r>
              <a:rPr lang="en-US" dirty="0">
                <a:solidFill>
                  <a:schemeClr val="accent2"/>
                </a:solidFill>
              </a:rPr>
              <a:t>regulations. </a:t>
            </a:r>
          </a:p>
          <a:p>
            <a:pPr algn="ctr"/>
            <a:r>
              <a:rPr lang="en-US" dirty="0"/>
              <a:t>Examples: </a:t>
            </a:r>
            <a:endParaRPr lang="en-US" dirty="0" smtClean="0"/>
          </a:p>
          <a:p>
            <a:pPr algn="ctr"/>
            <a:r>
              <a:rPr lang="en-US" dirty="0" smtClean="0"/>
              <a:t>Endangered </a:t>
            </a:r>
            <a:r>
              <a:rPr lang="en-US" dirty="0"/>
              <a:t>species act, Section 10A take permit</a:t>
            </a:r>
          </a:p>
          <a:p>
            <a:pPr algn="ctr"/>
            <a:r>
              <a:rPr lang="en-US" dirty="0"/>
              <a:t>Clean Water Act Section 404-individual permit or Rivers and Harbors Section 10 permit. </a:t>
            </a:r>
          </a:p>
          <a:p>
            <a:pPr algn="ctr"/>
            <a:endParaRPr lang="en-US" dirty="0" smtClean="0"/>
          </a:p>
          <a:p>
            <a:pPr algn="ctr"/>
            <a:r>
              <a:rPr lang="en-US" b="1" dirty="0" smtClean="0"/>
              <a:t>Complete </a:t>
            </a:r>
            <a:r>
              <a:rPr lang="en-US" b="1" dirty="0"/>
              <a:t>the table with pertinent information or type NA where applicable.</a:t>
            </a:r>
            <a:r>
              <a:rPr lang="en-US" dirty="0"/>
              <a:t> </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3352800"/>
            <a:ext cx="482600" cy="482600"/>
          </a:xfrm>
          <a:prstGeom prst="rect">
            <a:avLst/>
          </a:prstGeom>
        </p:spPr>
      </p:pic>
      <p:sp>
        <p:nvSpPr>
          <p:cNvPr id="10" name="Action Button: Back or Previous 9">
            <a:hlinkClick r:id="" action="ppaction://hlinkshowjump?jump=previousslide" highlightClick="1"/>
          </p:cNvPr>
          <p:cNvSpPr/>
          <p:nvPr/>
        </p:nvSpPr>
        <p:spPr>
          <a:xfrm>
            <a:off x="3810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153400" y="61722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5946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a:t>
            </a:fld>
            <a:endParaRPr lang="en-US" dirty="0">
              <a:solidFill>
                <a:prstClr val="black">
                  <a:tint val="75000"/>
                </a:prstClr>
              </a:solidFill>
            </a:endParaRPr>
          </a:p>
        </p:txBody>
      </p:sp>
      <p:sp>
        <p:nvSpPr>
          <p:cNvPr id="5" name="TextBox 4"/>
          <p:cNvSpPr txBox="1"/>
          <p:nvPr/>
        </p:nvSpPr>
        <p:spPr>
          <a:xfrm>
            <a:off x="762000" y="1066800"/>
            <a:ext cx="7391400" cy="1200329"/>
          </a:xfrm>
          <a:prstGeom prst="rect">
            <a:avLst/>
          </a:prstGeom>
          <a:noFill/>
        </p:spPr>
        <p:txBody>
          <a:bodyPr wrap="square" rtlCol="0">
            <a:spAutoFit/>
          </a:bodyPr>
          <a:lstStyle/>
          <a:p>
            <a:r>
              <a:rPr lang="en-US" dirty="0" smtClean="0"/>
              <a:t>This application is a living breathing document that is ever evolving.  Please be certain to use the most recent application.  The date listed in the right hand corner on the right of each page will notify you when it was last updated.    Also, please make certain to label attachments. </a:t>
            </a:r>
            <a:endParaRPr lang="en-US" dirty="0"/>
          </a:p>
        </p:txBody>
      </p:sp>
      <p:sp>
        <p:nvSpPr>
          <p:cNvPr id="6" name="Rectangle 5"/>
          <p:cNvSpPr/>
          <p:nvPr/>
        </p:nvSpPr>
        <p:spPr>
          <a:xfrm>
            <a:off x="692458" y="2895600"/>
            <a:ext cx="7848600" cy="830997"/>
          </a:xfrm>
          <a:prstGeom prst="rect">
            <a:avLst/>
          </a:prstGeom>
        </p:spPr>
        <p:txBody>
          <a:bodyPr wrap="square">
            <a:spAutoFit/>
          </a:bodyPr>
          <a:lstStyle/>
          <a:p>
            <a:pPr algn="r"/>
            <a:r>
              <a:rPr lang="en-US" sz="1600" dirty="0" smtClean="0"/>
              <a:t>TWDB-0148</a:t>
            </a:r>
          </a:p>
          <a:p>
            <a:pPr algn="r"/>
            <a:r>
              <a:rPr lang="en-US" sz="1600" dirty="0" smtClean="0"/>
              <a:t>Prepared 2-27-13</a:t>
            </a:r>
          </a:p>
          <a:p>
            <a:r>
              <a:rPr lang="en-US" sz="1600" dirty="0" smtClean="0"/>
              <a:t>Please label each attachment with the number of the pertinent application section (i.e. “A5”)</a:t>
            </a:r>
          </a:p>
        </p:txBody>
      </p:sp>
      <p:sp>
        <p:nvSpPr>
          <p:cNvPr id="7" name="TextBox 6"/>
          <p:cNvSpPr txBox="1"/>
          <p:nvPr/>
        </p:nvSpPr>
        <p:spPr>
          <a:xfrm>
            <a:off x="838200" y="3886200"/>
            <a:ext cx="7467600" cy="2462213"/>
          </a:xfrm>
          <a:prstGeom prst="rect">
            <a:avLst/>
          </a:prstGeom>
          <a:noFill/>
        </p:spPr>
        <p:txBody>
          <a:bodyPr wrap="square" rtlCol="0">
            <a:spAutoFit/>
          </a:bodyPr>
          <a:lstStyle/>
          <a:p>
            <a:pPr algn="ctr"/>
            <a:r>
              <a:rPr lang="en-US" sz="2400" dirty="0" smtClean="0"/>
              <a:t>To retrieve the most recent application go to this site:</a:t>
            </a:r>
          </a:p>
          <a:p>
            <a:pPr algn="ctr"/>
            <a:r>
              <a:rPr lang="en-US" dirty="0" smtClean="0">
                <a:hlinkClick r:id="rId5"/>
              </a:rPr>
              <a:t>TWDB-0148</a:t>
            </a:r>
            <a:endParaRPr lang="en-US" dirty="0" smtClean="0"/>
          </a:p>
          <a:p>
            <a:pPr algn="ctr"/>
            <a:endParaRPr lang="en-US" sz="1100" dirty="0" smtClean="0"/>
          </a:p>
          <a:p>
            <a:pPr algn="ctr"/>
            <a:r>
              <a:rPr lang="en-US" dirty="0" smtClean="0"/>
              <a:t>All forms and documents used in this application can be found in the </a:t>
            </a:r>
          </a:p>
          <a:p>
            <a:pPr algn="ctr"/>
            <a:endParaRPr lang="en-US" sz="1100" dirty="0" smtClean="0"/>
          </a:p>
          <a:p>
            <a:pPr algn="ctr"/>
            <a:r>
              <a:rPr lang="en-US" dirty="0" smtClean="0">
                <a:hlinkClick r:id="rId6"/>
              </a:rPr>
              <a:t>Finance </a:t>
            </a:r>
            <a:r>
              <a:rPr lang="en-US" dirty="0">
                <a:hlinkClick r:id="rId6"/>
              </a:rPr>
              <a:t>&amp; Construction Assistance Guidance and Forms </a:t>
            </a:r>
            <a:r>
              <a:rPr lang="en-US" dirty="0" smtClean="0">
                <a:hlinkClick r:id="rId6"/>
              </a:rPr>
              <a:t>Library</a:t>
            </a:r>
            <a:endParaRPr lang="en-US" dirty="0" smtClean="0"/>
          </a:p>
          <a:p>
            <a:pPr algn="ctr"/>
            <a:endParaRPr lang="en-US" dirty="0" smtClean="0"/>
          </a:p>
          <a:p>
            <a:pPr algn="ctr"/>
            <a:r>
              <a:rPr lang="en-US" dirty="0" smtClean="0"/>
              <a:t>Once at this site you will type the name of the document in the search field and hit enter. </a:t>
            </a:r>
            <a:endParaRPr lang="en-US" dirty="0"/>
          </a:p>
        </p:txBody>
      </p:sp>
      <p:cxnSp>
        <p:nvCxnSpPr>
          <p:cNvPr id="8" name="Straight Arrow Connector 7"/>
          <p:cNvCxnSpPr/>
          <p:nvPr/>
        </p:nvCxnSpPr>
        <p:spPr>
          <a:xfrm>
            <a:off x="4724400" y="2362200"/>
            <a:ext cx="1981200" cy="838200"/>
          </a:xfrm>
          <a:prstGeom prst="straightConnector1">
            <a:avLst/>
          </a:prstGeom>
          <a:ln w="19050" cmpd="sng">
            <a:solidFill>
              <a:schemeClr val="tx1"/>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29000" y="2590800"/>
            <a:ext cx="584200" cy="584200"/>
          </a:xfrm>
          <a:prstGeom prst="rect">
            <a:avLst/>
          </a:prstGeom>
        </p:spPr>
      </p:pic>
      <p:sp>
        <p:nvSpPr>
          <p:cNvPr id="11" name="Action Button: Back or Previous 10">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077200" y="61722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295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40</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a:t>
            </a:r>
            <a:r>
              <a:rPr lang="en-US" dirty="0" smtClean="0"/>
              <a:t>E– </a:t>
            </a:r>
            <a:r>
              <a:rPr lang="en-US" dirty="0"/>
              <a:t>Continued </a:t>
            </a:r>
          </a:p>
        </p:txBody>
      </p:sp>
      <p:sp>
        <p:nvSpPr>
          <p:cNvPr id="30" name="TextBox 29"/>
          <p:cNvSpPr txBox="1"/>
          <p:nvPr/>
        </p:nvSpPr>
        <p:spPr>
          <a:xfrm>
            <a:off x="985421" y="2070065"/>
            <a:ext cx="7010400" cy="31393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E3  Categorical Exclusion (CE)</a:t>
            </a:r>
            <a:endParaRPr lang="en-US" b="1" dirty="0"/>
          </a:p>
          <a:p>
            <a:pPr algn="ctr"/>
            <a:endParaRPr lang="en-US" dirty="0" smtClean="0"/>
          </a:p>
          <a:p>
            <a:pPr algn="ctr"/>
            <a:r>
              <a:rPr lang="en-US" dirty="0" smtClean="0"/>
              <a:t>A CE is a category </a:t>
            </a:r>
            <a:r>
              <a:rPr lang="en-US" dirty="0"/>
              <a:t>of actions which do not individually or cumulatively have a significant effect on the human environment and for which, therefore, neither an environmental assessment nor an environmental impact statement is required. </a:t>
            </a:r>
            <a:endParaRPr lang="en-US" dirty="0" smtClean="0"/>
          </a:p>
          <a:p>
            <a:pPr algn="ctr"/>
            <a:endParaRPr lang="en-US" dirty="0"/>
          </a:p>
          <a:p>
            <a:pPr algn="ctr"/>
            <a:r>
              <a:rPr lang="en-US" dirty="0" smtClean="0"/>
              <a:t>Examples of types of projects that qualify:</a:t>
            </a:r>
          </a:p>
          <a:p>
            <a:pPr algn="ctr"/>
            <a:endParaRPr lang="en-US" dirty="0" smtClean="0"/>
          </a:p>
          <a:p>
            <a:pPr marL="1657350" lvl="3" indent="-285750">
              <a:buFont typeface="Arial"/>
              <a:buChar char="•"/>
            </a:pPr>
            <a:r>
              <a:rPr lang="en-US" dirty="0" smtClean="0"/>
              <a:t>The rehabilitation of existing facilities or</a:t>
            </a:r>
          </a:p>
          <a:p>
            <a:pPr marL="1657350" lvl="3" indent="-285750">
              <a:buFont typeface="Arial"/>
              <a:buChar char="•"/>
            </a:pPr>
            <a:r>
              <a:rPr lang="en-US" dirty="0" smtClean="0"/>
              <a:t>Direct replacement of existing infrastructure</a:t>
            </a:r>
          </a:p>
        </p:txBody>
      </p:sp>
      <p:sp>
        <p:nvSpPr>
          <p:cNvPr id="31" name="Rectangle 30"/>
          <p:cNvSpPr/>
          <p:nvPr/>
        </p:nvSpPr>
        <p:spPr>
          <a:xfrm>
            <a:off x="1688213" y="5449669"/>
            <a:ext cx="559593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dirty="0"/>
              <a:t>Answer question accordingly.  </a:t>
            </a:r>
          </a:p>
          <a:p>
            <a:r>
              <a:rPr lang="en-US" dirty="0" smtClean="0">
                <a:solidFill>
                  <a:schemeClr val="tx1"/>
                </a:solidFill>
              </a:rPr>
              <a:t>Not </a:t>
            </a:r>
            <a:r>
              <a:rPr lang="en-US" dirty="0">
                <a:solidFill>
                  <a:schemeClr val="tx1"/>
                </a:solidFill>
              </a:rPr>
              <a:t>certain if  your </a:t>
            </a:r>
            <a:r>
              <a:rPr lang="en-US" dirty="0" smtClean="0">
                <a:solidFill>
                  <a:schemeClr val="tx1"/>
                </a:solidFill>
              </a:rPr>
              <a:t> project qualifies </a:t>
            </a:r>
            <a:r>
              <a:rPr lang="en-US" dirty="0">
                <a:solidFill>
                  <a:schemeClr val="tx1"/>
                </a:solidFill>
              </a:rPr>
              <a:t>for a </a:t>
            </a:r>
            <a:r>
              <a:rPr lang="en-US" dirty="0" smtClean="0">
                <a:solidFill>
                  <a:schemeClr val="tx1"/>
                </a:solidFill>
              </a:rPr>
              <a:t>CE, </a:t>
            </a:r>
            <a:r>
              <a:rPr lang="en-US" dirty="0">
                <a:solidFill>
                  <a:schemeClr val="tx1"/>
                </a:solidFill>
              </a:rPr>
              <a:t>click </a:t>
            </a:r>
            <a:r>
              <a:rPr lang="en-US" dirty="0">
                <a:solidFill>
                  <a:schemeClr val="accent2">
                    <a:lumMod val="75000"/>
                  </a:schemeClr>
                </a:solidFill>
                <a:hlinkClick r:id="rId5"/>
              </a:rPr>
              <a:t>here</a:t>
            </a:r>
            <a:r>
              <a:rPr lang="en-US" dirty="0">
                <a:solidFill>
                  <a:schemeClr val="accent2">
                    <a:lumMod val="75000"/>
                  </a:schemeClr>
                </a:solidFill>
              </a:rPr>
              <a:t>.</a:t>
            </a: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6600" y="3657600"/>
            <a:ext cx="558800" cy="558800"/>
          </a:xfrm>
          <a:prstGeom prst="rect">
            <a:avLst/>
          </a:prstGeom>
        </p:spPr>
      </p:pic>
      <p:sp>
        <p:nvSpPr>
          <p:cNvPr id="10" name="Action Button: Back or Previous 9">
            <a:hlinkClick r:id="" action="ppaction://hlinkshowjump?jump=previousslide" highlightClick="1"/>
          </p:cNvPr>
          <p:cNvSpPr/>
          <p:nvPr/>
        </p:nvSpPr>
        <p:spPr>
          <a:xfrm>
            <a:off x="6858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446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41</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a:t>
            </a:r>
            <a:r>
              <a:rPr lang="en-US" dirty="0" smtClean="0"/>
              <a:t>E– </a:t>
            </a:r>
            <a:r>
              <a:rPr lang="en-US" dirty="0"/>
              <a:t>Continued </a:t>
            </a:r>
          </a:p>
        </p:txBody>
      </p:sp>
      <p:sp>
        <p:nvSpPr>
          <p:cNvPr id="32" name="Rectangle 31"/>
          <p:cNvSpPr/>
          <p:nvPr/>
        </p:nvSpPr>
        <p:spPr>
          <a:xfrm>
            <a:off x="647700" y="1600200"/>
            <a:ext cx="7924800"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b="1" dirty="0" smtClean="0"/>
              <a:t>E4 Environmental Assessment (EA) &amp; Environmental Information Document (EID)</a:t>
            </a:r>
            <a:endParaRPr lang="en-US" dirty="0" smtClean="0"/>
          </a:p>
        </p:txBody>
      </p:sp>
      <p:sp>
        <p:nvSpPr>
          <p:cNvPr id="33" name="TextBox 32"/>
          <p:cNvSpPr txBox="1"/>
          <p:nvPr/>
        </p:nvSpPr>
        <p:spPr>
          <a:xfrm>
            <a:off x="1143000" y="2133600"/>
            <a:ext cx="6934200" cy="403187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These documents are either state or federal forms that are not expected if the project is in the planning phase but are </a:t>
            </a:r>
            <a:r>
              <a:rPr lang="en-US" b="1" dirty="0" smtClean="0"/>
              <a:t>required</a:t>
            </a:r>
            <a:r>
              <a:rPr lang="en-US" dirty="0" smtClean="0"/>
              <a:t> if the project is in the design and/or construction phase.  </a:t>
            </a:r>
          </a:p>
          <a:p>
            <a:pPr algn="ctr"/>
            <a:endParaRPr lang="en-US" sz="1200" dirty="0" smtClean="0">
              <a:solidFill>
                <a:schemeClr val="accent2"/>
              </a:solidFill>
            </a:endParaRPr>
          </a:p>
          <a:p>
            <a:pPr algn="ctr"/>
            <a:r>
              <a:rPr lang="en-US" dirty="0" smtClean="0">
                <a:solidFill>
                  <a:schemeClr val="tx1"/>
                </a:solidFill>
              </a:rPr>
              <a:t>To download the EA form, EA-001A for </a:t>
            </a:r>
            <a:r>
              <a:rPr lang="en-US" dirty="0">
                <a:solidFill>
                  <a:schemeClr val="tx1"/>
                </a:solidFill>
              </a:rPr>
              <a:t>a </a:t>
            </a:r>
            <a:r>
              <a:rPr lang="en-US" dirty="0" smtClean="0">
                <a:solidFill>
                  <a:schemeClr val="tx1"/>
                </a:solidFill>
              </a:rPr>
              <a:t>CWSRF Non-equivalency </a:t>
            </a:r>
            <a:r>
              <a:rPr lang="en-US" dirty="0">
                <a:solidFill>
                  <a:schemeClr val="tx1"/>
                </a:solidFill>
              </a:rPr>
              <a:t>project click </a:t>
            </a:r>
            <a:r>
              <a:rPr lang="en-US" dirty="0">
                <a:solidFill>
                  <a:schemeClr val="tx1"/>
                </a:solidFill>
                <a:hlinkClick r:id="rId5"/>
              </a:rPr>
              <a:t>here</a:t>
            </a:r>
            <a:r>
              <a:rPr lang="en-US" dirty="0" smtClean="0">
                <a:solidFill>
                  <a:schemeClr val="tx1"/>
                </a:solidFill>
              </a:rPr>
              <a:t>.</a:t>
            </a:r>
          </a:p>
          <a:p>
            <a:pPr algn="ctr"/>
            <a:r>
              <a:rPr lang="en-US" dirty="0">
                <a:solidFill>
                  <a:schemeClr val="tx1"/>
                </a:solidFill>
              </a:rPr>
              <a:t>To download the </a:t>
            </a:r>
            <a:r>
              <a:rPr lang="en-US" dirty="0" smtClean="0">
                <a:solidFill>
                  <a:schemeClr val="tx1"/>
                </a:solidFill>
              </a:rPr>
              <a:t>EID </a:t>
            </a:r>
            <a:r>
              <a:rPr lang="en-US" dirty="0">
                <a:solidFill>
                  <a:schemeClr val="tx1"/>
                </a:solidFill>
              </a:rPr>
              <a:t>form, </a:t>
            </a:r>
            <a:r>
              <a:rPr lang="en-US" dirty="0" smtClean="0">
                <a:solidFill>
                  <a:schemeClr val="tx1"/>
                </a:solidFill>
              </a:rPr>
              <a:t>SRF-099 for </a:t>
            </a:r>
            <a:r>
              <a:rPr lang="en-US" dirty="0">
                <a:solidFill>
                  <a:schemeClr val="tx1"/>
                </a:solidFill>
              </a:rPr>
              <a:t>a CWSRF E</a:t>
            </a:r>
            <a:r>
              <a:rPr lang="en-US" dirty="0" smtClean="0">
                <a:solidFill>
                  <a:schemeClr val="tx1"/>
                </a:solidFill>
              </a:rPr>
              <a:t>quivalency </a:t>
            </a:r>
            <a:r>
              <a:rPr lang="en-US" dirty="0">
                <a:solidFill>
                  <a:schemeClr val="tx1"/>
                </a:solidFill>
              </a:rPr>
              <a:t>project click </a:t>
            </a:r>
            <a:r>
              <a:rPr lang="en-US" dirty="0">
                <a:solidFill>
                  <a:schemeClr val="tx1"/>
                </a:solidFill>
                <a:hlinkClick r:id="rId5"/>
              </a:rPr>
              <a:t>here</a:t>
            </a:r>
            <a:r>
              <a:rPr lang="en-US" dirty="0" smtClean="0">
                <a:solidFill>
                  <a:schemeClr val="tx1"/>
                </a:solidFill>
              </a:rPr>
              <a:t>.</a:t>
            </a:r>
            <a:endParaRPr lang="en-US" dirty="0">
              <a:solidFill>
                <a:schemeClr val="tx1"/>
              </a:solidFill>
            </a:endParaRPr>
          </a:p>
          <a:p>
            <a:pPr algn="ctr"/>
            <a:r>
              <a:rPr lang="en-US" dirty="0">
                <a:solidFill>
                  <a:schemeClr val="tx1"/>
                </a:solidFill>
              </a:rPr>
              <a:t>To </a:t>
            </a:r>
            <a:r>
              <a:rPr lang="en-US" dirty="0" smtClean="0">
                <a:solidFill>
                  <a:schemeClr val="tx1"/>
                </a:solidFill>
              </a:rPr>
              <a:t>download the EA form, EA-001B for a State </a:t>
            </a:r>
            <a:r>
              <a:rPr lang="en-US" dirty="0">
                <a:solidFill>
                  <a:schemeClr val="tx1"/>
                </a:solidFill>
              </a:rPr>
              <a:t>project click </a:t>
            </a:r>
            <a:r>
              <a:rPr lang="en-US" dirty="0">
                <a:solidFill>
                  <a:schemeClr val="tx1"/>
                </a:solidFill>
                <a:hlinkClick r:id="rId5"/>
              </a:rPr>
              <a:t>here</a:t>
            </a:r>
            <a:r>
              <a:rPr lang="en-US" dirty="0" smtClean="0">
                <a:solidFill>
                  <a:schemeClr val="tx1"/>
                </a:solidFill>
              </a:rPr>
              <a:t>.</a:t>
            </a:r>
          </a:p>
          <a:p>
            <a:pPr algn="ctr"/>
            <a:r>
              <a:rPr lang="en-US" dirty="0">
                <a:solidFill>
                  <a:schemeClr val="tx1"/>
                </a:solidFill>
              </a:rPr>
              <a:t>To </a:t>
            </a:r>
            <a:r>
              <a:rPr lang="en-US" dirty="0" smtClean="0">
                <a:solidFill>
                  <a:schemeClr val="tx1"/>
                </a:solidFill>
              </a:rPr>
              <a:t>download EID form, DW-001 click </a:t>
            </a:r>
            <a:r>
              <a:rPr lang="en-US" dirty="0">
                <a:solidFill>
                  <a:schemeClr val="tx1"/>
                </a:solidFill>
                <a:hlinkClick r:id="rId5"/>
              </a:rPr>
              <a:t>here</a:t>
            </a:r>
            <a:r>
              <a:rPr lang="en-US" dirty="0" smtClean="0">
                <a:solidFill>
                  <a:schemeClr val="tx1"/>
                </a:solidFill>
              </a:rPr>
              <a:t>.</a:t>
            </a:r>
          </a:p>
          <a:p>
            <a:pPr algn="ctr"/>
            <a:endParaRPr lang="en-US" sz="1400" dirty="0" smtClean="0">
              <a:solidFill>
                <a:schemeClr val="accent2"/>
              </a:solidFill>
            </a:endParaRPr>
          </a:p>
          <a:p>
            <a:pPr algn="ctr"/>
            <a:r>
              <a:rPr lang="en-US" dirty="0"/>
              <a:t>Please label and attach </a:t>
            </a:r>
            <a:r>
              <a:rPr lang="en-US" dirty="0" smtClean="0"/>
              <a:t>all documents that apply </a:t>
            </a:r>
            <a:r>
              <a:rPr lang="en-US" dirty="0"/>
              <a:t>to the application.  </a:t>
            </a:r>
          </a:p>
          <a:p>
            <a:pPr algn="ctr"/>
            <a:endParaRPr lang="en-US" sz="1400" dirty="0" smtClean="0">
              <a:solidFill>
                <a:schemeClr val="accent2"/>
              </a:solidFill>
            </a:endParaRPr>
          </a:p>
          <a:p>
            <a:pPr algn="ctr"/>
            <a:r>
              <a:rPr lang="en-US" dirty="0" smtClean="0">
                <a:solidFill>
                  <a:schemeClr val="accent2"/>
                </a:solidFill>
              </a:rPr>
              <a:t>If the project is in the design or construction phase, the absence </a:t>
            </a:r>
            <a:r>
              <a:rPr lang="en-US" dirty="0">
                <a:solidFill>
                  <a:schemeClr val="accent2"/>
                </a:solidFill>
              </a:rPr>
              <a:t>of </a:t>
            </a:r>
            <a:r>
              <a:rPr lang="en-US" dirty="0" smtClean="0">
                <a:solidFill>
                  <a:schemeClr val="accent2"/>
                </a:solidFill>
              </a:rPr>
              <a:t>these </a:t>
            </a:r>
            <a:r>
              <a:rPr lang="en-US" dirty="0">
                <a:solidFill>
                  <a:schemeClr val="accent2"/>
                </a:solidFill>
              </a:rPr>
              <a:t>required forms will result in a delay of project.  </a:t>
            </a:r>
            <a:endParaRPr lang="en-US" dirty="0">
              <a:solidFill>
                <a:schemeClr val="tx1"/>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8150" y="3022600"/>
            <a:ext cx="482600" cy="482600"/>
          </a:xfrm>
          <a:prstGeom prst="rect">
            <a:avLst/>
          </a:prstGeom>
        </p:spPr>
      </p:pic>
      <p:sp>
        <p:nvSpPr>
          <p:cNvPr id="9" name="Action Button: Back or Previous 8">
            <a:hlinkClick r:id="" action="ppaction://hlinkshowjump?jump=previousslide" highlightClick="1"/>
          </p:cNvPr>
          <p:cNvSpPr/>
          <p:nvPr/>
        </p:nvSpPr>
        <p:spPr>
          <a:xfrm>
            <a:off x="3810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Action Button: Forward or Next 1">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7025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42</a:t>
            </a:fld>
            <a:endParaRPr lang="en-US" dirty="0">
              <a:solidFill>
                <a:prstClr val="black">
                  <a:tint val="75000"/>
                </a:prstClr>
              </a:solidFill>
            </a:endParaRPr>
          </a:p>
        </p:txBody>
      </p:sp>
      <p:sp>
        <p:nvSpPr>
          <p:cNvPr id="8" name="Slide Number Placeholder 3"/>
          <p:cNvSpPr txBox="1">
            <a:spLocks/>
          </p:cNvSpPr>
          <p:nvPr/>
        </p:nvSpPr>
        <p:spPr>
          <a:xfrm>
            <a:off x="1371600" y="533400"/>
            <a:ext cx="76200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endParaRPr lang="en-US" dirty="0"/>
          </a:p>
        </p:txBody>
      </p:sp>
      <p:sp>
        <p:nvSpPr>
          <p:cNvPr id="2" name="Rectangle 1"/>
          <p:cNvSpPr/>
          <p:nvPr/>
        </p:nvSpPr>
        <p:spPr>
          <a:xfrm>
            <a:off x="1371600" y="1905000"/>
            <a:ext cx="6705600" cy="92333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b="1" dirty="0" smtClean="0"/>
              <a:t>E5 Categorical Exclusion (CE) </a:t>
            </a:r>
          </a:p>
          <a:p>
            <a:pPr algn="ctr"/>
            <a:r>
              <a:rPr lang="en-US" b="1" dirty="0" smtClean="0"/>
              <a:t>Finding of No Significant Impact  (FONSI) &amp; </a:t>
            </a:r>
          </a:p>
          <a:p>
            <a:pPr algn="ctr"/>
            <a:r>
              <a:rPr lang="en-US" b="1" dirty="0" smtClean="0"/>
              <a:t>Record of Decision (ROD</a:t>
            </a:r>
            <a:r>
              <a:rPr lang="en-US" dirty="0" smtClean="0"/>
              <a:t>) </a:t>
            </a:r>
            <a:endParaRPr lang="en-US" dirty="0"/>
          </a:p>
        </p:txBody>
      </p:sp>
      <p:sp>
        <p:nvSpPr>
          <p:cNvPr id="10" name="TextBox 9"/>
          <p:cNvSpPr txBox="1"/>
          <p:nvPr/>
        </p:nvSpPr>
        <p:spPr>
          <a:xfrm>
            <a:off x="1219200" y="3270409"/>
            <a:ext cx="6819900" cy="221599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A FONSI is a federally prepared document which shows why a proposed action will not have a significant impact on the environment.</a:t>
            </a:r>
          </a:p>
          <a:p>
            <a:pPr algn="ctr"/>
            <a:endParaRPr lang="en-US" sz="1200" dirty="0" smtClean="0">
              <a:solidFill>
                <a:schemeClr val="accent2"/>
              </a:solidFill>
            </a:endParaRPr>
          </a:p>
          <a:p>
            <a:pPr algn="ctr"/>
            <a:r>
              <a:rPr lang="en-US" dirty="0" smtClean="0">
                <a:solidFill>
                  <a:schemeClr val="tx1"/>
                </a:solidFill>
              </a:rPr>
              <a:t>A ROD is a </a:t>
            </a:r>
            <a:r>
              <a:rPr lang="en-US" dirty="0"/>
              <a:t>public document that explains which cleanup alternatives will be used to clean up a site</a:t>
            </a:r>
          </a:p>
          <a:p>
            <a:pPr algn="ctr"/>
            <a:r>
              <a:rPr lang="en-US" dirty="0" smtClean="0">
                <a:solidFill>
                  <a:schemeClr val="tx1"/>
                </a:solidFill>
              </a:rPr>
              <a:t> If the applicant has been issued one of these documents </a:t>
            </a:r>
          </a:p>
          <a:p>
            <a:pPr algn="ctr"/>
            <a:r>
              <a:rPr lang="en-US" dirty="0" smtClean="0">
                <a:solidFill>
                  <a:schemeClr val="tx1"/>
                </a:solidFill>
              </a:rPr>
              <a:t>please label and attach. </a:t>
            </a:r>
          </a:p>
          <a:p>
            <a:pPr algn="ctr"/>
            <a:endParaRPr lang="en-US" dirty="0">
              <a:solidFill>
                <a:schemeClr val="tx1"/>
              </a:solidFill>
            </a:endParaRPr>
          </a:p>
        </p:txBody>
      </p:sp>
      <p:sp>
        <p:nvSpPr>
          <p:cNvPr id="11"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a:t>
            </a:r>
            <a:r>
              <a:rPr lang="en-US" dirty="0" smtClean="0"/>
              <a:t>E– </a:t>
            </a:r>
            <a:r>
              <a:rPr lang="en-US" dirty="0"/>
              <a:t>Continued </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4495800"/>
            <a:ext cx="482600" cy="482600"/>
          </a:xfrm>
          <a:prstGeom prst="rect">
            <a:avLst/>
          </a:prstGeom>
        </p:spPr>
      </p:pic>
      <p:sp>
        <p:nvSpPr>
          <p:cNvPr id="13" name="Action Button: Back or Previous 12">
            <a:hlinkClick r:id="" action="ppaction://hlinkshowjump?jump=previousslide" highlightClick="1"/>
          </p:cNvPr>
          <p:cNvSpPr/>
          <p:nvPr/>
        </p:nvSpPr>
        <p:spPr>
          <a:xfrm>
            <a:off x="3048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772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3310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001000" cy="1219200"/>
          </a:xfrm>
        </p:spPr>
        <p:txBody>
          <a:bodyPr/>
          <a:lstStyle/>
          <a:p>
            <a:r>
              <a:rPr lang="en-US" dirty="0"/>
              <a:t>Part F</a:t>
            </a:r>
            <a:br>
              <a:rPr lang="en-US" dirty="0"/>
            </a:br>
            <a:r>
              <a:rPr lang="en-US" dirty="0"/>
              <a:t>Planning and Water Conservation </a:t>
            </a:r>
            <a:r>
              <a:rPr lang="en-US" dirty="0" smtClean="0"/>
              <a:t>Plan</a:t>
            </a:r>
            <a:endParaRPr lang="en-US" dirty="0"/>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43</a:t>
            </a:fld>
            <a:endParaRPr lang="en-US" dirty="0">
              <a:solidFill>
                <a:prstClr val="black">
                  <a:tint val="75000"/>
                </a:prstClr>
              </a:solidFill>
            </a:endParaRPr>
          </a:p>
        </p:txBody>
      </p:sp>
      <p:sp>
        <p:nvSpPr>
          <p:cNvPr id="5" name="Content Placeholder 4"/>
          <p:cNvSpPr txBox="1">
            <a:spLocks noGrp="1"/>
          </p:cNvSpPr>
          <p:nvPr>
            <p:ph idx="1"/>
          </p:nvPr>
        </p:nvSpPr>
        <p:spPr>
          <a:xfrm>
            <a:off x="457200" y="1828800"/>
            <a:ext cx="8229600" cy="298543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indent="0" algn="ctr">
              <a:buNone/>
            </a:pPr>
            <a:r>
              <a:rPr lang="en-US" sz="2800" dirty="0" smtClean="0">
                <a:solidFill>
                  <a:schemeClr val="tx1"/>
                </a:solidFill>
              </a:rPr>
              <a:t>The key points applicants need to keep in mind when completing this section are:</a:t>
            </a:r>
          </a:p>
          <a:p>
            <a:pPr marL="0" indent="0" algn="ctr">
              <a:buNone/>
            </a:pPr>
            <a:endParaRPr lang="en-US" sz="1400" b="1" dirty="0" smtClean="0">
              <a:solidFill>
                <a:schemeClr val="tx1"/>
              </a:solidFill>
            </a:endParaRPr>
          </a:p>
          <a:p>
            <a:pPr marL="0" indent="0" algn="ctr">
              <a:buNone/>
            </a:pPr>
            <a:r>
              <a:rPr lang="en-US" sz="1400" b="1" dirty="0" smtClean="0">
                <a:solidFill>
                  <a:schemeClr val="tx1"/>
                </a:solidFill>
              </a:rPr>
              <a:t>F1  Water Conservation Plan and Drought Contingency Plan  </a:t>
            </a:r>
          </a:p>
          <a:p>
            <a:pPr marL="0" indent="0" algn="ctr">
              <a:buNone/>
            </a:pPr>
            <a:r>
              <a:rPr lang="en-US" sz="1400" b="1" dirty="0" smtClean="0">
                <a:solidFill>
                  <a:schemeClr val="tx1"/>
                </a:solidFill>
              </a:rPr>
              <a:t>F3 Water Use Survey of Groundwater and Surface water</a:t>
            </a:r>
          </a:p>
          <a:p>
            <a:pPr marL="0" indent="0" algn="ctr">
              <a:buNone/>
            </a:pPr>
            <a:r>
              <a:rPr lang="en-US" sz="1400" b="1" dirty="0" smtClean="0">
                <a:solidFill>
                  <a:schemeClr val="tx1"/>
                </a:solidFill>
              </a:rPr>
              <a:t>F4 Water Audit worksheet </a:t>
            </a:r>
            <a:endParaRPr lang="en-US" sz="1200" dirty="0" smtClean="0">
              <a:solidFill>
                <a:schemeClr val="tx1"/>
              </a:solidFill>
            </a:endParaRPr>
          </a:p>
          <a:p>
            <a:pPr marL="0" indent="0" algn="ctr">
              <a:buNone/>
            </a:pPr>
            <a:r>
              <a:rPr lang="en-US" sz="1200" dirty="0" smtClean="0">
                <a:solidFill>
                  <a:schemeClr val="tx1"/>
                </a:solidFill>
              </a:rPr>
              <a:t>  </a:t>
            </a:r>
          </a:p>
          <a:p>
            <a:pPr marL="0" indent="0" algn="ctr">
              <a:buNone/>
            </a:pPr>
            <a:r>
              <a:rPr lang="en-US" sz="1800" dirty="0" smtClean="0">
                <a:solidFill>
                  <a:schemeClr val="tx1"/>
                </a:solidFill>
              </a:rPr>
              <a:t>Should you need further assistance with this section contact John Sutton at </a:t>
            </a:r>
          </a:p>
          <a:p>
            <a:pPr marL="0" indent="0" algn="ctr">
              <a:buNone/>
            </a:pPr>
            <a:r>
              <a:rPr lang="en-US" sz="1800" dirty="0" smtClean="0">
                <a:solidFill>
                  <a:schemeClr val="tx1"/>
                </a:solidFill>
              </a:rPr>
              <a:t>512/463-7988 or at </a:t>
            </a:r>
            <a:r>
              <a:rPr lang="en-US" sz="1800" dirty="0" smtClean="0">
                <a:solidFill>
                  <a:schemeClr val="tx1"/>
                </a:solidFill>
                <a:hlinkClick r:id="rId5"/>
              </a:rPr>
              <a:t>john.sutton@twdb.texas.gov</a:t>
            </a:r>
            <a:endParaRPr lang="en-US" sz="1800" b="1" dirty="0" smtClean="0">
              <a:solidFill>
                <a:schemeClr val="tx1"/>
              </a:solidFill>
            </a:endParaRPr>
          </a:p>
        </p:txBody>
      </p:sp>
      <p:sp>
        <p:nvSpPr>
          <p:cNvPr id="6" name="TextBox 5"/>
          <p:cNvSpPr txBox="1"/>
          <p:nvPr/>
        </p:nvSpPr>
        <p:spPr>
          <a:xfrm>
            <a:off x="990110" y="5486400"/>
            <a:ext cx="6932003"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The absence of these documents may cause a delay in the application being presented to the Board for commitment. </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81800" y="2768600"/>
            <a:ext cx="812800" cy="812800"/>
          </a:xfrm>
          <a:prstGeom prst="rect">
            <a:avLst/>
          </a:prstGeom>
        </p:spPr>
      </p:pic>
      <p:sp>
        <p:nvSpPr>
          <p:cNvPr id="10" name="Action Button: Back or Previous 9">
            <a:hlinkClick r:id="" action="ppaction://hlinkshowjump?jump=previousslide" highlightClick="1"/>
          </p:cNvPr>
          <p:cNvSpPr/>
          <p:nvPr/>
        </p:nvSpPr>
        <p:spPr>
          <a:xfrm>
            <a:off x="3048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Action Button: Forward or Next 10">
            <a:hlinkClick r:id="" action="ppaction://hlinkshowjump?jump=nextslide" highlightClick="1"/>
          </p:cNvPr>
          <p:cNvSpPr/>
          <p:nvPr/>
        </p:nvSpPr>
        <p:spPr>
          <a:xfrm>
            <a:off x="82296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2018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44</a:t>
            </a:fld>
            <a:endParaRPr lang="en-US" dirty="0">
              <a:solidFill>
                <a:prstClr val="black">
                  <a:tint val="75000"/>
                </a:prstClr>
              </a:solidFill>
            </a:endParaRPr>
          </a:p>
        </p:txBody>
      </p:sp>
      <p:sp>
        <p:nvSpPr>
          <p:cNvPr id="5" name="Slide Number Placeholder 3"/>
          <p:cNvSpPr txBox="1">
            <a:spLocks noGrp="1"/>
          </p:cNvSpPr>
          <p:nvPr>
            <p:ph type="title"/>
          </p:nvPr>
        </p:nvSpPr>
        <p:spPr>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r>
              <a:rPr lang="en-US" dirty="0"/>
              <a:t>Part </a:t>
            </a:r>
            <a:r>
              <a:rPr lang="en-US" dirty="0" smtClean="0"/>
              <a:t>F– </a:t>
            </a:r>
            <a:r>
              <a:rPr lang="en-US" dirty="0"/>
              <a:t>Continued </a:t>
            </a:r>
          </a:p>
        </p:txBody>
      </p:sp>
      <p:sp>
        <p:nvSpPr>
          <p:cNvPr id="6" name="TextBox 5"/>
          <p:cNvSpPr txBox="1"/>
          <p:nvPr/>
        </p:nvSpPr>
        <p:spPr>
          <a:xfrm>
            <a:off x="685800" y="1143000"/>
            <a:ext cx="3421834"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dirty="0" smtClean="0"/>
              <a:t>F1 Water Conservation Plan (WCP)</a:t>
            </a:r>
          </a:p>
        </p:txBody>
      </p:sp>
      <p:sp>
        <p:nvSpPr>
          <p:cNvPr id="10" name="TextBox 9"/>
          <p:cNvSpPr txBox="1"/>
          <p:nvPr/>
        </p:nvSpPr>
        <p:spPr>
          <a:xfrm>
            <a:off x="914400" y="4038600"/>
            <a:ext cx="7101828"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t>Answer each tab appropriately and</a:t>
            </a:r>
            <a:r>
              <a:rPr lang="en-US" dirty="0" smtClean="0">
                <a:solidFill>
                  <a:schemeClr val="accent3"/>
                </a:solidFill>
              </a:rPr>
              <a:t> </a:t>
            </a:r>
            <a:r>
              <a:rPr lang="en-US" dirty="0" smtClean="0">
                <a:solidFill>
                  <a:schemeClr val="bg1"/>
                </a:solidFill>
              </a:rPr>
              <a:t>complete the draft plans in accordance with TWDB Guidance. </a:t>
            </a:r>
          </a:p>
          <a:p>
            <a:pPr algn="ctr"/>
            <a:r>
              <a:rPr lang="en-US" dirty="0" smtClean="0">
                <a:solidFill>
                  <a:schemeClr val="bg1"/>
                </a:solidFill>
              </a:rPr>
              <a:t>For additional information on developing a conservation plan click </a:t>
            </a:r>
            <a:r>
              <a:rPr lang="en-US" dirty="0" smtClean="0">
                <a:solidFill>
                  <a:schemeClr val="bg1"/>
                </a:solidFill>
                <a:hlinkClick r:id="rId5"/>
              </a:rPr>
              <a:t>here</a:t>
            </a:r>
            <a:endParaRPr lang="en-US" dirty="0">
              <a:solidFill>
                <a:schemeClr val="accent3"/>
              </a:solidFill>
            </a:endParaRPr>
          </a:p>
        </p:txBody>
      </p:sp>
      <p:sp>
        <p:nvSpPr>
          <p:cNvPr id="5148" name="Rectangle 5147"/>
          <p:cNvSpPr/>
          <p:nvPr/>
        </p:nvSpPr>
        <p:spPr>
          <a:xfrm>
            <a:off x="1498476" y="2895600"/>
            <a:ext cx="6381997" cy="769441"/>
          </a:xfrm>
          <a:prstGeom prst="rect">
            <a:avLst/>
          </a:prstGeom>
        </p:spPr>
        <p:txBody>
          <a:bodyPr wrap="square">
            <a:spAutoFit/>
          </a:bodyPr>
          <a:lstStyle/>
          <a:p>
            <a:r>
              <a:rPr lang="en-US" sz="1100" dirty="0">
                <a:latin typeface="Arial" pitchFamily="34" charset="0"/>
                <a:cs typeface="Arial" pitchFamily="34" charset="0"/>
              </a:rPr>
              <a:t>If no, attach a copy of a draft Water Conservation Plan and Drought Contingency Plan prepared in accordance with TWDB Guidance</a:t>
            </a:r>
            <a:r>
              <a:rPr lang="en-US" sz="1100" dirty="0" smtClean="0">
                <a:latin typeface="Arial" pitchFamily="34" charset="0"/>
                <a:cs typeface="Arial" pitchFamily="34" charset="0"/>
              </a:rPr>
              <a:t>.</a:t>
            </a:r>
          </a:p>
          <a:p>
            <a:r>
              <a:rPr lang="en-US" sz="1100" dirty="0">
                <a:latin typeface="Arial" pitchFamily="34" charset="0"/>
                <a:cs typeface="Arial" pitchFamily="34" charset="0"/>
              </a:rPr>
              <a:t>TWDB-1968 </a:t>
            </a:r>
            <a:r>
              <a:rPr lang="en-US" sz="1100" dirty="0">
                <a:latin typeface="Arial" pitchFamily="34" charset="0"/>
                <a:cs typeface="Arial" pitchFamily="34" charset="0"/>
                <a:hlinkClick r:id="rId6"/>
              </a:rPr>
              <a:t>http://www.twdb.texas.gov/financial/instructions</a:t>
            </a:r>
            <a:r>
              <a:rPr lang="en-US" sz="1100" dirty="0" smtClean="0">
                <a:latin typeface="Arial" pitchFamily="34" charset="0"/>
                <a:cs typeface="Arial" pitchFamily="34" charset="0"/>
                <a:hlinkClick r:id="rId6"/>
              </a:rPr>
              <a:t>/</a:t>
            </a:r>
            <a:r>
              <a:rPr lang="en-US" sz="1100" dirty="0" smtClean="0">
                <a:latin typeface="Arial" pitchFamily="34" charset="0"/>
                <a:cs typeface="Arial" pitchFamily="34" charset="0"/>
              </a:rPr>
              <a:t> </a:t>
            </a:r>
          </a:p>
          <a:p>
            <a:r>
              <a:rPr lang="en-US" sz="1100" dirty="0" smtClean="0">
                <a:latin typeface="Arial" pitchFamily="34" charset="0"/>
                <a:cs typeface="Arial" pitchFamily="34" charset="0"/>
              </a:rPr>
              <a:t>And </a:t>
            </a:r>
            <a:r>
              <a:rPr lang="en-US" sz="1100" dirty="0">
                <a:latin typeface="Arial" pitchFamily="34" charset="0"/>
                <a:cs typeface="Arial" pitchFamily="34" charset="0"/>
              </a:rPr>
              <a:t>Utility Profile TWDB-1965 </a:t>
            </a:r>
            <a:r>
              <a:rPr lang="en-US" sz="1100" dirty="0">
                <a:latin typeface="Arial" pitchFamily="34" charset="0"/>
                <a:cs typeface="Arial" pitchFamily="34" charset="0"/>
                <a:hlinkClick r:id="rId6"/>
              </a:rPr>
              <a:t>http://www.twdb.texas.gov/financial/instructions</a:t>
            </a:r>
            <a:r>
              <a:rPr lang="en-US" sz="1100" dirty="0" smtClean="0">
                <a:latin typeface="Arial" pitchFamily="34" charset="0"/>
                <a:cs typeface="Arial" pitchFamily="34" charset="0"/>
                <a:hlinkClick r:id="rId6"/>
              </a:rPr>
              <a:t>/</a:t>
            </a:r>
            <a:endParaRPr lang="en-US" sz="1100" dirty="0" smtClean="0">
              <a:latin typeface="Arial" pitchFamily="34" charset="0"/>
              <a:cs typeface="Arial" pitchFamily="34" charset="0"/>
            </a:endParaRPr>
          </a:p>
        </p:txBody>
      </p:sp>
      <p:grpSp>
        <p:nvGrpSpPr>
          <p:cNvPr id="5149" name="Group 56"/>
          <p:cNvGrpSpPr>
            <a:grpSpLocks noChangeAspect="1"/>
          </p:cNvGrpSpPr>
          <p:nvPr/>
        </p:nvGrpSpPr>
        <p:grpSpPr bwMode="auto">
          <a:xfrm>
            <a:off x="1111250" y="1752600"/>
            <a:ext cx="6870700" cy="996950"/>
            <a:chOff x="700" y="1296"/>
            <a:chExt cx="4328" cy="628"/>
          </a:xfrm>
        </p:grpSpPr>
        <p:sp>
          <p:nvSpPr>
            <p:cNvPr id="5150" name="AutoShape 55"/>
            <p:cNvSpPr>
              <a:spLocks noChangeAspect="1" noChangeArrowheads="1" noTextEdit="1"/>
            </p:cNvSpPr>
            <p:nvPr/>
          </p:nvSpPr>
          <p:spPr bwMode="auto">
            <a:xfrm>
              <a:off x="700" y="1296"/>
              <a:ext cx="4328"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51" name="Rectangle 57"/>
            <p:cNvSpPr>
              <a:spLocks noChangeArrowheads="1"/>
            </p:cNvSpPr>
            <p:nvPr/>
          </p:nvSpPr>
          <p:spPr bwMode="auto">
            <a:xfrm>
              <a:off x="700" y="1299"/>
              <a:ext cx="14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F1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2" name="Rectangle 58"/>
            <p:cNvSpPr>
              <a:spLocks noChangeArrowheads="1"/>
            </p:cNvSpPr>
            <p:nvPr/>
          </p:nvSpPr>
          <p:spPr bwMode="auto">
            <a:xfrm>
              <a:off x="803" y="12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3" name="Rectangle 59"/>
            <p:cNvSpPr>
              <a:spLocks noChangeArrowheads="1"/>
            </p:cNvSpPr>
            <p:nvPr/>
          </p:nvSpPr>
          <p:spPr bwMode="auto">
            <a:xfrm>
              <a:off x="988" y="1299"/>
              <a:ext cx="120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If the assistance requested is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4" name="Rectangle 60"/>
            <p:cNvSpPr>
              <a:spLocks noChangeArrowheads="1"/>
            </p:cNvSpPr>
            <p:nvPr/>
          </p:nvSpPr>
          <p:spPr bwMode="auto">
            <a:xfrm>
              <a:off x="2152" y="1299"/>
              <a:ext cx="45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more than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5" name="Rectangle 61"/>
            <p:cNvSpPr>
              <a:spLocks noChangeArrowheads="1"/>
            </p:cNvSpPr>
            <p:nvPr/>
          </p:nvSpPr>
          <p:spPr bwMode="auto">
            <a:xfrm>
              <a:off x="2574" y="1299"/>
              <a:ext cx="74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$500,000 a Water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6" name="Rectangle 62"/>
            <p:cNvSpPr>
              <a:spLocks noChangeArrowheads="1"/>
            </p:cNvSpPr>
            <p:nvPr/>
          </p:nvSpPr>
          <p:spPr bwMode="auto">
            <a:xfrm>
              <a:off x="3273" y="12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7" name="Rectangle 63"/>
            <p:cNvSpPr>
              <a:spLocks noChangeArrowheads="1"/>
            </p:cNvSpPr>
            <p:nvPr/>
          </p:nvSpPr>
          <p:spPr bwMode="auto">
            <a:xfrm>
              <a:off x="3298" y="1299"/>
              <a:ext cx="15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Conservation Plan (WCP) is required.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8" name="Rectangle 64"/>
            <p:cNvSpPr>
              <a:spLocks noChangeArrowheads="1"/>
            </p:cNvSpPr>
            <p:nvPr/>
          </p:nvSpPr>
          <p:spPr bwMode="auto">
            <a:xfrm>
              <a:off x="988" y="1399"/>
              <a:ext cx="127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WCP cannot be more than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9" name="Rectangle 65"/>
            <p:cNvSpPr>
              <a:spLocks noChangeArrowheads="1"/>
            </p:cNvSpPr>
            <p:nvPr/>
          </p:nvSpPr>
          <p:spPr bwMode="auto">
            <a:xfrm>
              <a:off x="2226" y="1396"/>
              <a:ext cx="21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cs typeface="Arial" pitchFamily="34" charset="0"/>
                </a:rPr>
                <a:t>five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60" name="Rectangle 66"/>
            <p:cNvSpPr>
              <a:spLocks noChangeArrowheads="1"/>
            </p:cNvSpPr>
            <p:nvPr/>
          </p:nvSpPr>
          <p:spPr bwMode="auto">
            <a:xfrm>
              <a:off x="2402" y="1399"/>
              <a:ext cx="77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years old and must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62" name="Rectangle 68"/>
            <p:cNvSpPr>
              <a:spLocks noChangeArrowheads="1"/>
            </p:cNvSpPr>
            <p:nvPr/>
          </p:nvSpPr>
          <p:spPr bwMode="auto">
            <a:xfrm>
              <a:off x="3171" y="1399"/>
              <a:ext cx="2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have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3" name="Rectangle 69"/>
            <p:cNvSpPr>
              <a:spLocks noChangeArrowheads="1"/>
            </p:cNvSpPr>
            <p:nvPr/>
          </p:nvSpPr>
          <p:spPr bwMode="auto">
            <a:xfrm>
              <a:off x="3386" y="1399"/>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4" name="Rectangle 70"/>
            <p:cNvSpPr>
              <a:spLocks noChangeArrowheads="1"/>
            </p:cNvSpPr>
            <p:nvPr/>
          </p:nvSpPr>
          <p:spPr bwMode="auto">
            <a:xfrm>
              <a:off x="3484" y="1399"/>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5" name="Rectangle 71"/>
            <p:cNvSpPr>
              <a:spLocks noChangeArrowheads="1"/>
            </p:cNvSpPr>
            <p:nvPr/>
          </p:nvSpPr>
          <p:spPr bwMode="auto">
            <a:xfrm>
              <a:off x="3581" y="13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6" name="Rectangle 72"/>
            <p:cNvSpPr>
              <a:spLocks noChangeArrowheads="1"/>
            </p:cNvSpPr>
            <p:nvPr/>
          </p:nvSpPr>
          <p:spPr bwMode="auto">
            <a:xfrm>
              <a:off x="3606" y="1399"/>
              <a:ext cx="3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adopted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7" name="Rectangle 73"/>
            <p:cNvSpPr>
              <a:spLocks noChangeArrowheads="1"/>
            </p:cNvSpPr>
            <p:nvPr/>
          </p:nvSpPr>
          <p:spPr bwMode="auto">
            <a:xfrm>
              <a:off x="3923" y="13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8" name="Rectangle 74"/>
            <p:cNvSpPr>
              <a:spLocks noChangeArrowheads="1"/>
            </p:cNvSpPr>
            <p:nvPr/>
          </p:nvSpPr>
          <p:spPr bwMode="auto">
            <a:xfrm>
              <a:off x="3948" y="1399"/>
              <a:ext cx="65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by the applicant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9" name="Rectangle 75"/>
            <p:cNvSpPr>
              <a:spLocks noChangeArrowheads="1"/>
            </p:cNvSpPr>
            <p:nvPr/>
          </p:nvSpPr>
          <p:spPr bwMode="auto">
            <a:xfrm>
              <a:off x="4565" y="13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0" name="Rectangle 76"/>
            <p:cNvSpPr>
              <a:spLocks noChangeArrowheads="1"/>
            </p:cNvSpPr>
            <p:nvPr/>
          </p:nvSpPr>
          <p:spPr bwMode="auto">
            <a:xfrm>
              <a:off x="4590" y="13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1" name="Rectangle 77"/>
            <p:cNvSpPr>
              <a:spLocks noChangeArrowheads="1"/>
            </p:cNvSpPr>
            <p:nvPr/>
          </p:nvSpPr>
          <p:spPr bwMode="auto">
            <a:xfrm>
              <a:off x="4614" y="13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2" name="Rectangle 78"/>
            <p:cNvSpPr>
              <a:spLocks noChangeArrowheads="1"/>
            </p:cNvSpPr>
            <p:nvPr/>
          </p:nvSpPr>
          <p:spPr bwMode="auto">
            <a:xfrm>
              <a:off x="988" y="1501"/>
              <a:ext cx="13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Has the applicant adopted a Board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73" name="Rectangle 79"/>
            <p:cNvSpPr>
              <a:spLocks noChangeArrowheads="1"/>
            </p:cNvSpPr>
            <p:nvPr/>
          </p:nvSpPr>
          <p:spPr bwMode="auto">
            <a:xfrm>
              <a:off x="2343" y="1501"/>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4" name="Rectangle 80"/>
            <p:cNvSpPr>
              <a:spLocks noChangeArrowheads="1"/>
            </p:cNvSpPr>
            <p:nvPr/>
          </p:nvSpPr>
          <p:spPr bwMode="auto">
            <a:xfrm>
              <a:off x="2373" y="1501"/>
              <a:ext cx="40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approved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5" name="Rectangle 81"/>
            <p:cNvSpPr>
              <a:spLocks noChangeArrowheads="1"/>
            </p:cNvSpPr>
            <p:nvPr/>
          </p:nvSpPr>
          <p:spPr bwMode="auto">
            <a:xfrm>
              <a:off x="2740" y="15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6" name="Rectangle 82"/>
            <p:cNvSpPr>
              <a:spLocks noChangeArrowheads="1"/>
            </p:cNvSpPr>
            <p:nvPr/>
          </p:nvSpPr>
          <p:spPr bwMode="auto">
            <a:xfrm>
              <a:off x="2762" y="1501"/>
              <a:ext cx="24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WCP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7" name="Rectangle 83"/>
            <p:cNvSpPr>
              <a:spLocks noChangeArrowheads="1"/>
            </p:cNvSpPr>
            <p:nvPr/>
          </p:nvSpPr>
          <p:spPr bwMode="auto">
            <a:xfrm>
              <a:off x="2969" y="15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8" name="Rectangle 84"/>
            <p:cNvSpPr>
              <a:spLocks noChangeArrowheads="1"/>
            </p:cNvSpPr>
            <p:nvPr/>
          </p:nvSpPr>
          <p:spPr bwMode="auto">
            <a:xfrm>
              <a:off x="2994" y="1501"/>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9" name="Rectangle 85"/>
            <p:cNvSpPr>
              <a:spLocks noChangeArrowheads="1"/>
            </p:cNvSpPr>
            <p:nvPr/>
          </p:nvSpPr>
          <p:spPr bwMode="auto">
            <a:xfrm>
              <a:off x="3043" y="15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0" name="Rectangle 86"/>
            <p:cNvSpPr>
              <a:spLocks noChangeArrowheads="1"/>
            </p:cNvSpPr>
            <p:nvPr/>
          </p:nvSpPr>
          <p:spPr bwMode="auto">
            <a:xfrm>
              <a:off x="2140" y="1602"/>
              <a:ext cx="2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Yes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81" name="Rectangle 87"/>
            <p:cNvSpPr>
              <a:spLocks noChangeArrowheads="1"/>
            </p:cNvSpPr>
            <p:nvPr/>
          </p:nvSpPr>
          <p:spPr bwMode="auto">
            <a:xfrm>
              <a:off x="2316"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2" name="Rectangle 88"/>
            <p:cNvSpPr>
              <a:spLocks noChangeArrowheads="1"/>
            </p:cNvSpPr>
            <p:nvPr/>
          </p:nvSpPr>
          <p:spPr bwMode="auto">
            <a:xfrm>
              <a:off x="2349" y="1608"/>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3" name="Rectangle 89"/>
            <p:cNvSpPr>
              <a:spLocks noChangeArrowheads="1"/>
            </p:cNvSpPr>
            <p:nvPr/>
          </p:nvSpPr>
          <p:spPr bwMode="auto">
            <a:xfrm>
              <a:off x="2441" y="1602"/>
              <a:ext cx="23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4" name="Rectangle 90"/>
            <p:cNvSpPr>
              <a:spLocks noChangeArrowheads="1"/>
            </p:cNvSpPr>
            <p:nvPr/>
          </p:nvSpPr>
          <p:spPr bwMode="auto">
            <a:xfrm>
              <a:off x="2638" y="1602"/>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5" name="Rectangle 91"/>
            <p:cNvSpPr>
              <a:spLocks noChangeArrowheads="1"/>
            </p:cNvSpPr>
            <p:nvPr/>
          </p:nvSpPr>
          <p:spPr bwMode="auto">
            <a:xfrm>
              <a:off x="2807" y="1608"/>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6" name="Rectangle 92"/>
            <p:cNvSpPr>
              <a:spLocks noChangeArrowheads="1"/>
            </p:cNvSpPr>
            <p:nvPr/>
          </p:nvSpPr>
          <p:spPr bwMode="auto">
            <a:xfrm>
              <a:off x="2899"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7" name="Rectangle 93"/>
            <p:cNvSpPr>
              <a:spLocks noChangeArrowheads="1"/>
            </p:cNvSpPr>
            <p:nvPr/>
          </p:nvSpPr>
          <p:spPr bwMode="auto">
            <a:xfrm>
              <a:off x="2923"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88" name="Rectangle 94"/>
            <p:cNvSpPr>
              <a:spLocks noChangeArrowheads="1"/>
            </p:cNvSpPr>
            <p:nvPr/>
          </p:nvSpPr>
          <p:spPr bwMode="auto">
            <a:xfrm>
              <a:off x="3004" y="1602"/>
              <a:ext cx="2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NA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9" name="Rectangle 95"/>
            <p:cNvSpPr>
              <a:spLocks noChangeArrowheads="1"/>
            </p:cNvSpPr>
            <p:nvPr/>
          </p:nvSpPr>
          <p:spPr bwMode="auto">
            <a:xfrm>
              <a:off x="3183" y="1608"/>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0" name="Rectangle 96"/>
            <p:cNvSpPr>
              <a:spLocks noChangeArrowheads="1"/>
            </p:cNvSpPr>
            <p:nvPr/>
          </p:nvSpPr>
          <p:spPr bwMode="auto">
            <a:xfrm>
              <a:off x="3275"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1" name="Rectangle 97"/>
            <p:cNvSpPr>
              <a:spLocks noChangeArrowheads="1"/>
            </p:cNvSpPr>
            <p:nvPr/>
          </p:nvSpPr>
          <p:spPr bwMode="auto">
            <a:xfrm>
              <a:off x="3292"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2" name="Rectangle 98"/>
            <p:cNvSpPr>
              <a:spLocks noChangeArrowheads="1"/>
            </p:cNvSpPr>
            <p:nvPr/>
          </p:nvSpPr>
          <p:spPr bwMode="auto">
            <a:xfrm>
              <a:off x="3317" y="1602"/>
              <a:ext cx="18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3" name="Rectangle 99"/>
            <p:cNvSpPr>
              <a:spLocks noChangeArrowheads="1"/>
            </p:cNvSpPr>
            <p:nvPr/>
          </p:nvSpPr>
          <p:spPr bwMode="auto">
            <a:xfrm>
              <a:off x="3458" y="1602"/>
              <a:ext cx="11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quest is less than $500,000)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4" name="Rectangle 100"/>
            <p:cNvSpPr>
              <a:spLocks noChangeArrowheads="1"/>
            </p:cNvSpPr>
            <p:nvPr/>
          </p:nvSpPr>
          <p:spPr bwMode="auto">
            <a:xfrm>
              <a:off x="4559"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5" name="Rectangle 101"/>
            <p:cNvSpPr>
              <a:spLocks noChangeArrowheads="1"/>
            </p:cNvSpPr>
            <p:nvPr/>
          </p:nvSpPr>
          <p:spPr bwMode="auto">
            <a:xfrm>
              <a:off x="700" y="17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6" name="Rectangle 102"/>
            <p:cNvSpPr>
              <a:spLocks noChangeArrowheads="1"/>
            </p:cNvSpPr>
            <p:nvPr/>
          </p:nvSpPr>
          <p:spPr bwMode="auto">
            <a:xfrm>
              <a:off x="988"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7" name="Rectangle 103"/>
            <p:cNvSpPr>
              <a:spLocks noChangeArrowheads="1"/>
            </p:cNvSpPr>
            <p:nvPr/>
          </p:nvSpPr>
          <p:spPr bwMode="auto">
            <a:xfrm>
              <a:off x="1276" y="1805"/>
              <a:ext cx="3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yes, 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8" name="Rectangle 104"/>
            <p:cNvSpPr>
              <a:spLocks noChangeArrowheads="1"/>
            </p:cNvSpPr>
            <p:nvPr/>
          </p:nvSpPr>
          <p:spPr bwMode="auto">
            <a:xfrm>
              <a:off x="1585" y="1805"/>
              <a:ext cx="135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ate of applicant’s WCP Adoption: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9" name="Rectangle 105"/>
            <p:cNvSpPr>
              <a:spLocks noChangeArrowheads="1"/>
            </p:cNvSpPr>
            <p:nvPr/>
          </p:nvSpPr>
          <p:spPr bwMode="auto">
            <a:xfrm>
              <a:off x="2896"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0" name="Rectangle 106"/>
            <p:cNvSpPr>
              <a:spLocks noChangeArrowheads="1"/>
            </p:cNvSpPr>
            <p:nvPr/>
          </p:nvSpPr>
          <p:spPr bwMode="auto">
            <a:xfrm>
              <a:off x="2945"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1" name="Rectangle 107"/>
            <p:cNvSpPr>
              <a:spLocks noChangeArrowheads="1"/>
            </p:cNvSpPr>
            <p:nvPr/>
          </p:nvSpPr>
          <p:spPr bwMode="auto">
            <a:xfrm>
              <a:off x="2994"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2" name="Rectangle 108"/>
            <p:cNvSpPr>
              <a:spLocks noChangeArrowheads="1"/>
            </p:cNvSpPr>
            <p:nvPr/>
          </p:nvSpPr>
          <p:spPr bwMode="auto">
            <a:xfrm>
              <a:off x="3043"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3" name="Rectangle 109"/>
            <p:cNvSpPr>
              <a:spLocks noChangeArrowheads="1"/>
            </p:cNvSpPr>
            <p:nvPr/>
          </p:nvSpPr>
          <p:spPr bwMode="auto">
            <a:xfrm>
              <a:off x="3092"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4" name="Rectangle 110"/>
            <p:cNvSpPr>
              <a:spLocks noChangeArrowheads="1"/>
            </p:cNvSpPr>
            <p:nvPr/>
          </p:nvSpPr>
          <p:spPr bwMode="auto">
            <a:xfrm>
              <a:off x="3140"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5" name="Rectangle 111"/>
            <p:cNvSpPr>
              <a:spLocks noChangeArrowheads="1"/>
            </p:cNvSpPr>
            <p:nvPr/>
          </p:nvSpPr>
          <p:spPr bwMode="auto">
            <a:xfrm>
              <a:off x="3164"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6" name="Rectangle 112"/>
            <p:cNvSpPr>
              <a:spLocks noChangeArrowheads="1"/>
            </p:cNvSpPr>
            <p:nvPr/>
          </p:nvSpPr>
          <p:spPr bwMode="auto">
            <a:xfrm>
              <a:off x="2896" y="1893"/>
              <a:ext cx="24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extBox 1"/>
          <p:cNvSpPr txBox="1"/>
          <p:nvPr/>
        </p:nvSpPr>
        <p:spPr>
          <a:xfrm>
            <a:off x="685800" y="5334000"/>
            <a:ext cx="76200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A WCP and Drought Contingency Plan </a:t>
            </a:r>
            <a:r>
              <a:rPr lang="en-US" b="1" dirty="0" smtClean="0"/>
              <a:t>must</a:t>
            </a:r>
            <a:r>
              <a:rPr lang="en-US" dirty="0" smtClean="0"/>
              <a:t> be attached and these plans </a:t>
            </a:r>
            <a:r>
              <a:rPr lang="en-US" b="1" dirty="0" smtClean="0"/>
              <a:t>must </a:t>
            </a:r>
            <a:r>
              <a:rPr lang="en-US" dirty="0" smtClean="0"/>
              <a:t>be adopted prior to the closing of the loan. </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32637" y="3352800"/>
            <a:ext cx="482600" cy="482600"/>
          </a:xfrm>
          <a:prstGeom prst="rect">
            <a:avLst/>
          </a:prstGeom>
        </p:spPr>
      </p:pic>
      <p:sp>
        <p:nvSpPr>
          <p:cNvPr id="69" name="Action Button: Back or Previous 68">
            <a:hlinkClick r:id="" action="ppaction://hlinkshowjump?jump=previousslide" highlightClick="1"/>
          </p:cNvPr>
          <p:cNvSpPr/>
          <p:nvPr/>
        </p:nvSpPr>
        <p:spPr>
          <a:xfrm>
            <a:off x="3048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82296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844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45</a:t>
            </a:fld>
            <a:endParaRPr lang="en-US" dirty="0">
              <a:solidFill>
                <a:prstClr val="black">
                  <a:tint val="75000"/>
                </a:prstClr>
              </a:solidFill>
            </a:endParaRPr>
          </a:p>
        </p:txBody>
      </p:sp>
      <p:sp>
        <p:nvSpPr>
          <p:cNvPr id="8" name="Slide Number Placeholder 3"/>
          <p:cNvSpPr txBox="1">
            <a:spLocks/>
          </p:cNvSpPr>
          <p:nvPr/>
        </p:nvSpPr>
        <p:spPr>
          <a:xfrm>
            <a:off x="4495800" y="3048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a:t>
            </a:r>
            <a:r>
              <a:rPr lang="en-US" dirty="0" smtClean="0"/>
              <a:t>F– Continued</a:t>
            </a:r>
            <a:endParaRPr lang="en-US" dirty="0"/>
          </a:p>
        </p:txBody>
      </p:sp>
      <p:sp>
        <p:nvSpPr>
          <p:cNvPr id="140" name="TextBox 139"/>
          <p:cNvSpPr txBox="1"/>
          <p:nvPr/>
        </p:nvSpPr>
        <p:spPr>
          <a:xfrm>
            <a:off x="678204" y="1219200"/>
            <a:ext cx="4960596"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If the answer to question F2 is no, then continue on to Part G.</a:t>
            </a:r>
          </a:p>
          <a:p>
            <a:r>
              <a:rPr lang="en-US" sz="1400" dirty="0" smtClean="0"/>
              <a:t>If the answer to F2 is yes continue with questions F3 and F4. </a:t>
            </a:r>
          </a:p>
          <a:p>
            <a:r>
              <a:rPr lang="en-US" sz="1400" dirty="0" smtClean="0"/>
              <a:t>Please be sure to label appropriately and attach to application.  </a:t>
            </a:r>
            <a:endParaRPr lang="en-US" sz="1400" dirty="0"/>
          </a:p>
        </p:txBody>
      </p:sp>
      <p:sp>
        <p:nvSpPr>
          <p:cNvPr id="141" name="Rectangle 62"/>
          <p:cNvSpPr>
            <a:spLocks noChangeArrowheads="1"/>
          </p:cNvSpPr>
          <p:nvPr/>
        </p:nvSpPr>
        <p:spPr bwMode="auto">
          <a:xfrm>
            <a:off x="2039736" y="3749768"/>
            <a:ext cx="5045049" cy="3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r>
              <a:rPr kumimoji="0" lang="en-US" sz="1100" b="0" i="0" u="none" strike="noStrike" cap="none" normalizeH="0" baseline="0" dirty="0" smtClean="0">
                <a:ln>
                  <a:noFill/>
                </a:ln>
                <a:solidFill>
                  <a:srgbClr val="000000"/>
                </a:solidFill>
                <a:effectLst/>
                <a:latin typeface="Arial" pitchFamily="34" charset="0"/>
                <a:cs typeface="Arial" pitchFamily="34" charset="0"/>
                <a:hlinkClick r:id="rId2"/>
              </a:rPr>
              <a:t>http://www.twdb.texas.gov/waterplanning/waterusesurvey/survey/printable.asp</a:t>
            </a:r>
            <a:endParaRPr kumimoji="0" lang="en-US" sz="11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88" name="Picture 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080" y="4204017"/>
            <a:ext cx="6870700"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0" name="Group 68"/>
          <p:cNvGrpSpPr>
            <a:grpSpLocks noChangeAspect="1"/>
          </p:cNvGrpSpPr>
          <p:nvPr/>
        </p:nvGrpSpPr>
        <p:grpSpPr bwMode="auto">
          <a:xfrm>
            <a:off x="1191214" y="4978077"/>
            <a:ext cx="6870700" cy="355600"/>
            <a:chOff x="733" y="3234"/>
            <a:chExt cx="4328" cy="224"/>
          </a:xfrm>
        </p:grpSpPr>
        <p:sp>
          <p:nvSpPr>
            <p:cNvPr id="1031" name="AutoShape 67"/>
            <p:cNvSpPr>
              <a:spLocks noChangeAspect="1" noChangeArrowheads="1" noTextEdit="1"/>
            </p:cNvSpPr>
            <p:nvPr/>
          </p:nvSpPr>
          <p:spPr bwMode="auto">
            <a:xfrm>
              <a:off x="733" y="3236"/>
              <a:ext cx="432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69"/>
            <p:cNvSpPr>
              <a:spLocks noChangeArrowheads="1"/>
            </p:cNvSpPr>
            <p:nvPr/>
          </p:nvSpPr>
          <p:spPr bwMode="auto">
            <a:xfrm>
              <a:off x="733" y="3234"/>
              <a:ext cx="23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cs typeface="Arial" pitchFamily="34" charset="0"/>
                </a:rPr>
                <a:t>If No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Rectangle 70"/>
            <p:cNvSpPr>
              <a:spLocks noChangeArrowheads="1"/>
            </p:cNvSpPr>
            <p:nvPr/>
          </p:nvSpPr>
          <p:spPr bwMode="auto">
            <a:xfrm>
              <a:off x="929" y="3237"/>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 name="Rectangle 71"/>
            <p:cNvSpPr>
              <a:spLocks noChangeArrowheads="1"/>
            </p:cNvSpPr>
            <p:nvPr/>
          </p:nvSpPr>
          <p:spPr bwMode="auto">
            <a:xfrm>
              <a:off x="979" y="3237"/>
              <a:ext cx="165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and if applying for a water supply project,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5" name="Rectangle 72"/>
            <p:cNvSpPr>
              <a:spLocks noChangeArrowheads="1"/>
            </p:cNvSpPr>
            <p:nvPr/>
          </p:nvSpPr>
          <p:spPr bwMode="auto">
            <a:xfrm>
              <a:off x="2603" y="3237"/>
              <a:ext cx="32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please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73"/>
            <p:cNvSpPr>
              <a:spLocks noChangeArrowheads="1"/>
            </p:cNvSpPr>
            <p:nvPr/>
          </p:nvSpPr>
          <p:spPr bwMode="auto">
            <a:xfrm>
              <a:off x="2886" y="3237"/>
              <a:ext cx="54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complete the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7" name="Rectangle 74"/>
            <p:cNvSpPr>
              <a:spLocks noChangeArrowheads="1"/>
            </p:cNvSpPr>
            <p:nvPr/>
          </p:nvSpPr>
          <p:spPr bwMode="auto">
            <a:xfrm>
              <a:off x="3390" y="323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8" name="Rectangle 75"/>
            <p:cNvSpPr>
              <a:spLocks noChangeArrowheads="1"/>
            </p:cNvSpPr>
            <p:nvPr/>
          </p:nvSpPr>
          <p:spPr bwMode="auto">
            <a:xfrm>
              <a:off x="3415" y="3237"/>
              <a:ext cx="2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online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9" name="Rectangle 76"/>
            <p:cNvSpPr>
              <a:spLocks noChangeArrowheads="1"/>
            </p:cNvSpPr>
            <p:nvPr/>
          </p:nvSpPr>
          <p:spPr bwMode="auto">
            <a:xfrm>
              <a:off x="3648" y="323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0" name="Rectangle 77"/>
            <p:cNvSpPr>
              <a:spLocks noChangeArrowheads="1"/>
            </p:cNvSpPr>
            <p:nvPr/>
          </p:nvSpPr>
          <p:spPr bwMode="auto">
            <a:xfrm>
              <a:off x="3672" y="3237"/>
              <a:ext cx="8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TWDB Water Audit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Rectangle 78"/>
            <p:cNvSpPr>
              <a:spLocks noChangeArrowheads="1"/>
            </p:cNvSpPr>
            <p:nvPr/>
          </p:nvSpPr>
          <p:spPr bwMode="auto">
            <a:xfrm>
              <a:off x="733" y="3339"/>
              <a:ext cx="46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worksheet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79"/>
            <p:cNvSpPr>
              <a:spLocks noChangeArrowheads="1"/>
            </p:cNvSpPr>
            <p:nvPr/>
          </p:nvSpPr>
          <p:spPr bwMode="auto">
            <a:xfrm>
              <a:off x="1158" y="3339"/>
              <a:ext cx="34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found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3" name="Rectangle 80"/>
            <p:cNvSpPr>
              <a:spLocks noChangeArrowheads="1"/>
            </p:cNvSpPr>
            <p:nvPr/>
          </p:nvSpPr>
          <p:spPr bwMode="auto">
            <a:xfrm>
              <a:off x="1477" y="334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044" name="TextBox 1043"/>
          <p:cNvSpPr txBox="1"/>
          <p:nvPr/>
        </p:nvSpPr>
        <p:spPr>
          <a:xfrm>
            <a:off x="2372314" y="5105484"/>
            <a:ext cx="4833937" cy="276999"/>
          </a:xfrm>
          <a:prstGeom prst="rect">
            <a:avLst/>
          </a:prstGeom>
          <a:noFill/>
        </p:spPr>
        <p:txBody>
          <a:bodyPr wrap="square" rtlCol="0">
            <a:spAutoFit/>
          </a:bodyPr>
          <a:lstStyle/>
          <a:p>
            <a:r>
              <a:rPr lang="en-US" sz="1100" dirty="0" smtClean="0">
                <a:latin typeface="Arial" pitchFamily="34" charset="0"/>
                <a:cs typeface="Arial" pitchFamily="34" charset="0"/>
                <a:hlinkClick r:id="rId4"/>
              </a:rPr>
              <a:t>http://www.twdb.texas.gov./conservation/municipal/waterloss</a:t>
            </a:r>
            <a:r>
              <a:rPr lang="en-US" sz="1200" dirty="0" smtClean="0">
                <a:latin typeface="Arial" pitchFamily="34" charset="0"/>
                <a:cs typeface="Arial" pitchFamily="34" charset="0"/>
                <a:hlinkClick r:id="rId4"/>
              </a:rPr>
              <a:t>/</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p:txBody>
      </p:sp>
      <p:pic>
        <p:nvPicPr>
          <p:cNvPr id="1105" name="Picture 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550" y="5333678"/>
            <a:ext cx="68707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46" name="Group 85"/>
          <p:cNvGrpSpPr>
            <a:grpSpLocks noChangeAspect="1"/>
          </p:cNvGrpSpPr>
          <p:nvPr/>
        </p:nvGrpSpPr>
        <p:grpSpPr bwMode="auto">
          <a:xfrm>
            <a:off x="906465" y="2127343"/>
            <a:ext cx="6870700" cy="1331913"/>
            <a:chOff x="624" y="1536"/>
            <a:chExt cx="4328" cy="839"/>
          </a:xfrm>
        </p:grpSpPr>
        <p:sp>
          <p:nvSpPr>
            <p:cNvPr id="1047" name="AutoShape 84"/>
            <p:cNvSpPr>
              <a:spLocks noChangeAspect="1" noChangeArrowheads="1" noTextEdit="1"/>
            </p:cNvSpPr>
            <p:nvPr/>
          </p:nvSpPr>
          <p:spPr bwMode="auto">
            <a:xfrm>
              <a:off x="624" y="1536"/>
              <a:ext cx="4328"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 name="Rectangle 86"/>
            <p:cNvSpPr>
              <a:spLocks noChangeArrowheads="1"/>
            </p:cNvSpPr>
            <p:nvPr/>
          </p:nvSpPr>
          <p:spPr bwMode="auto">
            <a:xfrm>
              <a:off x="624" y="1539"/>
              <a:ext cx="10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F2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9" name="Rectangle 87"/>
            <p:cNvSpPr>
              <a:spLocks noChangeArrowheads="1"/>
            </p:cNvSpPr>
            <p:nvPr/>
          </p:nvSpPr>
          <p:spPr bwMode="auto">
            <a:xfrm>
              <a:off x="727" y="153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0" name="Rectangle 88"/>
            <p:cNvSpPr>
              <a:spLocks noChangeArrowheads="1"/>
            </p:cNvSpPr>
            <p:nvPr/>
          </p:nvSpPr>
          <p:spPr bwMode="auto">
            <a:xfrm>
              <a:off x="912" y="1539"/>
              <a:ext cx="7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Does the applicant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2" name="Rectangle 90"/>
            <p:cNvSpPr>
              <a:spLocks noChangeArrowheads="1"/>
            </p:cNvSpPr>
            <p:nvPr/>
          </p:nvSpPr>
          <p:spPr bwMode="auto">
            <a:xfrm>
              <a:off x="1666" y="1539"/>
              <a:ext cx="32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3" name="Rectangle 91"/>
            <p:cNvSpPr>
              <a:spLocks noChangeArrowheads="1"/>
            </p:cNvSpPr>
            <p:nvPr/>
          </p:nvSpPr>
          <p:spPr bwMode="auto">
            <a:xfrm>
              <a:off x="1954" y="153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4" name="Rectangle 92"/>
            <p:cNvSpPr>
              <a:spLocks noChangeArrowheads="1"/>
            </p:cNvSpPr>
            <p:nvPr/>
          </p:nvSpPr>
          <p:spPr bwMode="auto">
            <a:xfrm>
              <a:off x="1979" y="1539"/>
              <a:ext cx="8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retail water services?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5" name="Rectangle 93"/>
            <p:cNvSpPr>
              <a:spLocks noChangeArrowheads="1"/>
            </p:cNvSpPr>
            <p:nvPr/>
          </p:nvSpPr>
          <p:spPr bwMode="auto">
            <a:xfrm>
              <a:off x="2805" y="153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4" name="Rectangle 94"/>
            <p:cNvSpPr>
              <a:spLocks noChangeArrowheads="1"/>
            </p:cNvSpPr>
            <p:nvPr/>
          </p:nvSpPr>
          <p:spPr bwMode="auto">
            <a:xfrm>
              <a:off x="2261" y="164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Rectangle 95"/>
            <p:cNvSpPr>
              <a:spLocks noChangeArrowheads="1"/>
            </p:cNvSpPr>
            <p:nvPr/>
          </p:nvSpPr>
          <p:spPr bwMode="auto">
            <a:xfrm>
              <a:off x="2286" y="1640"/>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 name="Rectangle 96"/>
            <p:cNvSpPr>
              <a:spLocks noChangeArrowheads="1"/>
            </p:cNvSpPr>
            <p:nvPr/>
          </p:nvSpPr>
          <p:spPr bwMode="auto">
            <a:xfrm>
              <a:off x="2494" y="1646"/>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Rectangle 97"/>
            <p:cNvSpPr>
              <a:spLocks noChangeArrowheads="1"/>
            </p:cNvSpPr>
            <p:nvPr/>
          </p:nvSpPr>
          <p:spPr bwMode="auto">
            <a:xfrm>
              <a:off x="2586" y="1640"/>
              <a:ext cx="25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 name="Rectangle 98"/>
            <p:cNvSpPr>
              <a:spLocks noChangeArrowheads="1"/>
            </p:cNvSpPr>
            <p:nvPr/>
          </p:nvSpPr>
          <p:spPr bwMode="auto">
            <a:xfrm>
              <a:off x="2808" y="1640"/>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 name="Rectangle 99"/>
            <p:cNvSpPr>
              <a:spLocks noChangeArrowheads="1"/>
            </p:cNvSpPr>
            <p:nvPr/>
          </p:nvSpPr>
          <p:spPr bwMode="auto">
            <a:xfrm>
              <a:off x="2977" y="1646"/>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Rectangle 100"/>
            <p:cNvSpPr>
              <a:spLocks noChangeArrowheads="1"/>
            </p:cNvSpPr>
            <p:nvPr/>
          </p:nvSpPr>
          <p:spPr bwMode="auto">
            <a:xfrm>
              <a:off x="3069" y="164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Rectangle 101"/>
            <p:cNvSpPr>
              <a:spLocks noChangeArrowheads="1"/>
            </p:cNvSpPr>
            <p:nvPr/>
          </p:nvSpPr>
          <p:spPr bwMode="auto">
            <a:xfrm>
              <a:off x="2665" y="1741"/>
              <a:ext cx="69"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2" name="Rectangle 102"/>
            <p:cNvSpPr>
              <a:spLocks noChangeArrowheads="1"/>
            </p:cNvSpPr>
            <p:nvPr/>
          </p:nvSpPr>
          <p:spPr bwMode="auto">
            <a:xfrm>
              <a:off x="1200" y="1852"/>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3" name="Rectangle 103"/>
            <p:cNvSpPr>
              <a:spLocks noChangeArrowheads="1"/>
            </p:cNvSpPr>
            <p:nvPr/>
          </p:nvSpPr>
          <p:spPr bwMode="auto">
            <a:xfrm>
              <a:off x="1274" y="1852"/>
              <a:ext cx="1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4" name="Rectangle 104"/>
            <p:cNvSpPr>
              <a:spLocks noChangeArrowheads="1"/>
            </p:cNvSpPr>
            <p:nvPr/>
          </p:nvSpPr>
          <p:spPr bwMode="auto">
            <a:xfrm>
              <a:off x="1410" y="1852"/>
              <a:ext cx="7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complete item F3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105"/>
            <p:cNvSpPr>
              <a:spLocks noChangeArrowheads="1"/>
            </p:cNvSpPr>
            <p:nvPr/>
          </p:nvSpPr>
          <p:spPr bwMode="auto">
            <a:xfrm>
              <a:off x="2135" y="18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6" name="Rectangle 106"/>
            <p:cNvSpPr>
              <a:spLocks noChangeArrowheads="1"/>
            </p:cNvSpPr>
            <p:nvPr/>
          </p:nvSpPr>
          <p:spPr bwMode="auto">
            <a:xfrm>
              <a:off x="2159" y="1852"/>
              <a:ext cx="31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F4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 name="Rectangle 107"/>
            <p:cNvSpPr>
              <a:spLocks noChangeArrowheads="1"/>
            </p:cNvSpPr>
            <p:nvPr/>
          </p:nvSpPr>
          <p:spPr bwMode="auto">
            <a:xfrm>
              <a:off x="2433" y="1852"/>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 name="Rectangle 108"/>
            <p:cNvSpPr>
              <a:spLocks noChangeArrowheads="1"/>
            </p:cNvSpPr>
            <p:nvPr/>
          </p:nvSpPr>
          <p:spPr bwMode="auto">
            <a:xfrm>
              <a:off x="2481" y="18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9" name="Rectangle 109"/>
            <p:cNvSpPr>
              <a:spLocks noChangeArrowheads="1"/>
            </p:cNvSpPr>
            <p:nvPr/>
          </p:nvSpPr>
          <p:spPr bwMode="auto">
            <a:xfrm>
              <a:off x="624" y="195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0" name="Rectangle 110"/>
            <p:cNvSpPr>
              <a:spLocks noChangeArrowheads="1"/>
            </p:cNvSpPr>
            <p:nvPr/>
          </p:nvSpPr>
          <p:spPr bwMode="auto">
            <a:xfrm>
              <a:off x="624" y="2054"/>
              <a:ext cx="10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F3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111"/>
            <p:cNvSpPr>
              <a:spLocks noChangeArrowheads="1"/>
            </p:cNvSpPr>
            <p:nvPr/>
          </p:nvSpPr>
          <p:spPr bwMode="auto">
            <a:xfrm>
              <a:off x="727" y="20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 name="Rectangle 112"/>
            <p:cNvSpPr>
              <a:spLocks noChangeArrowheads="1"/>
            </p:cNvSpPr>
            <p:nvPr/>
          </p:nvSpPr>
          <p:spPr bwMode="auto">
            <a:xfrm>
              <a:off x="912" y="2054"/>
              <a:ext cx="114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Has the applicant submitted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 name="Rectangle 113"/>
            <p:cNvSpPr>
              <a:spLocks noChangeArrowheads="1"/>
            </p:cNvSpPr>
            <p:nvPr/>
          </p:nvSpPr>
          <p:spPr bwMode="auto">
            <a:xfrm>
              <a:off x="2023" y="2054"/>
              <a:ext cx="28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to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Rectangle 114"/>
            <p:cNvSpPr>
              <a:spLocks noChangeArrowheads="1"/>
            </p:cNvSpPr>
            <p:nvPr/>
          </p:nvSpPr>
          <p:spPr bwMode="auto">
            <a:xfrm>
              <a:off x="2267" y="2054"/>
              <a:ext cx="30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TWDB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Rectangle 115"/>
            <p:cNvSpPr>
              <a:spLocks noChangeArrowheads="1"/>
            </p:cNvSpPr>
            <p:nvPr/>
          </p:nvSpPr>
          <p:spPr bwMode="auto">
            <a:xfrm>
              <a:off x="2527" y="20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 name="Rectangle 116"/>
            <p:cNvSpPr>
              <a:spLocks noChangeArrowheads="1"/>
            </p:cNvSpPr>
            <p:nvPr/>
          </p:nvSpPr>
          <p:spPr bwMode="auto">
            <a:xfrm>
              <a:off x="2551" y="2054"/>
              <a:ext cx="1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7" name="Rectangle 117"/>
            <p:cNvSpPr>
              <a:spLocks noChangeArrowheads="1"/>
            </p:cNvSpPr>
            <p:nvPr/>
          </p:nvSpPr>
          <p:spPr bwMode="auto">
            <a:xfrm>
              <a:off x="2698" y="2054"/>
              <a:ext cx="17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annual water use survey of groundwater 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0" name="Rectangle 118"/>
            <p:cNvSpPr>
              <a:spLocks noChangeArrowheads="1"/>
            </p:cNvSpPr>
            <p:nvPr/>
          </p:nvSpPr>
          <p:spPr bwMode="auto">
            <a:xfrm>
              <a:off x="912" y="2154"/>
              <a:ext cx="7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surface water for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 name="Rectangle 119"/>
            <p:cNvSpPr>
              <a:spLocks noChangeArrowheads="1"/>
            </p:cNvSpPr>
            <p:nvPr/>
          </p:nvSpPr>
          <p:spPr bwMode="auto">
            <a:xfrm>
              <a:off x="1593" y="2154"/>
              <a:ext cx="3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last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2" name="Rectangle 120"/>
            <p:cNvSpPr>
              <a:spLocks noChangeArrowheads="1"/>
            </p:cNvSpPr>
            <p:nvPr/>
          </p:nvSpPr>
          <p:spPr bwMode="auto">
            <a:xfrm>
              <a:off x="1901" y="2151"/>
              <a:ext cx="28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three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3" name="Rectangle 121"/>
            <p:cNvSpPr>
              <a:spLocks noChangeArrowheads="1"/>
            </p:cNvSpPr>
            <p:nvPr/>
          </p:nvSpPr>
          <p:spPr bwMode="auto">
            <a:xfrm>
              <a:off x="2141" y="2154"/>
              <a:ext cx="2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years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4" name="Rectangle 122"/>
            <p:cNvSpPr>
              <a:spLocks noChangeArrowheads="1"/>
            </p:cNvSpPr>
            <p:nvPr/>
          </p:nvSpPr>
          <p:spPr bwMode="auto">
            <a:xfrm>
              <a:off x="2356" y="2154"/>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5" name="Rectangle 123"/>
            <p:cNvSpPr>
              <a:spLocks noChangeArrowheads="1"/>
            </p:cNvSpPr>
            <p:nvPr/>
          </p:nvSpPr>
          <p:spPr bwMode="auto">
            <a:xfrm>
              <a:off x="2429" y="21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0" name="Rectangle 124"/>
            <p:cNvSpPr>
              <a:spLocks noChangeArrowheads="1"/>
            </p:cNvSpPr>
            <p:nvPr/>
          </p:nvSpPr>
          <p:spPr bwMode="auto">
            <a:xfrm>
              <a:off x="2064" y="2256"/>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1" name="Rectangle 125"/>
            <p:cNvSpPr>
              <a:spLocks noChangeArrowheads="1"/>
            </p:cNvSpPr>
            <p:nvPr/>
          </p:nvSpPr>
          <p:spPr bwMode="auto">
            <a:xfrm>
              <a:off x="2162" y="2256"/>
              <a:ext cx="15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2" name="Rectangle 126"/>
            <p:cNvSpPr>
              <a:spLocks noChangeArrowheads="1"/>
            </p:cNvSpPr>
            <p:nvPr/>
          </p:nvSpPr>
          <p:spPr bwMode="auto">
            <a:xfrm>
              <a:off x="2285" y="2256"/>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3" name="Rectangle 127"/>
            <p:cNvSpPr>
              <a:spLocks noChangeArrowheads="1"/>
            </p:cNvSpPr>
            <p:nvPr/>
          </p:nvSpPr>
          <p:spPr bwMode="auto">
            <a:xfrm>
              <a:off x="2493" y="2262"/>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4" name="Rectangle 128"/>
            <p:cNvSpPr>
              <a:spLocks noChangeArrowheads="1"/>
            </p:cNvSpPr>
            <p:nvPr/>
          </p:nvSpPr>
          <p:spPr bwMode="auto">
            <a:xfrm>
              <a:off x="2585" y="2256"/>
              <a:ext cx="25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5" name="Rectangle 129"/>
            <p:cNvSpPr>
              <a:spLocks noChangeArrowheads="1"/>
            </p:cNvSpPr>
            <p:nvPr/>
          </p:nvSpPr>
          <p:spPr bwMode="auto">
            <a:xfrm>
              <a:off x="2806" y="2256"/>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6" name="Rectangle 130"/>
            <p:cNvSpPr>
              <a:spLocks noChangeArrowheads="1"/>
            </p:cNvSpPr>
            <p:nvPr/>
          </p:nvSpPr>
          <p:spPr bwMode="auto">
            <a:xfrm>
              <a:off x="2975" y="2262"/>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7" name="Rectangle 131"/>
            <p:cNvSpPr>
              <a:spLocks noChangeArrowheads="1"/>
            </p:cNvSpPr>
            <p:nvPr/>
          </p:nvSpPr>
          <p:spPr bwMode="auto">
            <a:xfrm>
              <a:off x="3067" y="225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1156" name="Picture 13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0978" y="3429093"/>
            <a:ext cx="68707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 name="TextBox 159"/>
          <p:cNvSpPr txBox="1"/>
          <p:nvPr/>
        </p:nvSpPr>
        <p:spPr>
          <a:xfrm>
            <a:off x="762000" y="5697973"/>
            <a:ext cx="67818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itchFamily="34" charset="0"/>
              <a:buChar char="•"/>
            </a:pPr>
            <a:r>
              <a:rPr lang="en-US" sz="1400" dirty="0" smtClean="0"/>
              <a:t>The proposed water project </a:t>
            </a:r>
            <a:r>
              <a:rPr lang="en-US" sz="1400" b="1" dirty="0" smtClean="0"/>
              <a:t>must </a:t>
            </a:r>
            <a:r>
              <a:rPr lang="en-US" sz="1400" dirty="0" smtClean="0"/>
              <a:t>be consistent with Regional and State Water Plans. </a:t>
            </a:r>
            <a:endParaRPr lang="en-US" sz="1400" dirty="0"/>
          </a:p>
        </p:txBody>
      </p:sp>
      <p:sp>
        <p:nvSpPr>
          <p:cNvPr id="96" name="Action Button: Back or Previous 95">
            <a:hlinkClick r:id="" action="ppaction://hlinkshowjump?jump=previousslide" highlightClick="1"/>
          </p:cNvPr>
          <p:cNvSpPr/>
          <p:nvPr/>
        </p:nvSpPr>
        <p:spPr>
          <a:xfrm>
            <a:off x="1524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105799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46</a:t>
            </a:fld>
            <a:endParaRPr lang="en-US" dirty="0">
              <a:solidFill>
                <a:prstClr val="black">
                  <a:tint val="75000"/>
                </a:prstClr>
              </a:solidFill>
            </a:endParaRPr>
          </a:p>
        </p:txBody>
      </p:sp>
      <p:sp>
        <p:nvSpPr>
          <p:cNvPr id="8" name="Slide Number Placeholder 3"/>
          <p:cNvSpPr txBox="1">
            <a:spLocks/>
          </p:cNvSpPr>
          <p:nvPr/>
        </p:nvSpPr>
        <p:spPr>
          <a:xfrm>
            <a:off x="3733800" y="533400"/>
            <a:ext cx="5257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a:t>
            </a:r>
            <a:r>
              <a:rPr lang="en-US" dirty="0" smtClean="0"/>
              <a:t>G – Green Projects </a:t>
            </a:r>
            <a:endParaRPr lang="en-US" dirty="0"/>
          </a:p>
        </p:txBody>
      </p:sp>
      <p:sp>
        <p:nvSpPr>
          <p:cNvPr id="5" name="TextBox 4"/>
          <p:cNvSpPr txBox="1"/>
          <p:nvPr/>
        </p:nvSpPr>
        <p:spPr>
          <a:xfrm>
            <a:off x="914400" y="4715470"/>
            <a:ext cx="710182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G1- 3 Answer each tab appropriately and if the project qualifies for </a:t>
            </a:r>
            <a:r>
              <a:rPr lang="en-US" dirty="0" smtClean="0">
                <a:solidFill>
                  <a:srgbClr val="5FD63A"/>
                </a:solidFill>
              </a:rPr>
              <a:t>‘Green’ </a:t>
            </a:r>
            <a:r>
              <a:rPr lang="en-US" dirty="0" smtClean="0">
                <a:solidFill>
                  <a:schemeClr val="tx1"/>
                </a:solidFill>
              </a:rPr>
              <a:t>complete the worksheets that correspond with the program from which funding is being requested</a:t>
            </a:r>
            <a:r>
              <a:rPr lang="en-US" dirty="0" smtClean="0">
                <a:solidFill>
                  <a:schemeClr val="bg1"/>
                </a:solidFill>
              </a:rPr>
              <a:t>. </a:t>
            </a:r>
            <a:endParaRPr lang="en-US" dirty="0">
              <a:solidFill>
                <a:schemeClr val="accent3"/>
              </a:solidFill>
            </a:endParaRPr>
          </a:p>
        </p:txBody>
      </p:sp>
      <p:grpSp>
        <p:nvGrpSpPr>
          <p:cNvPr id="2" name="Group 4"/>
          <p:cNvGrpSpPr>
            <a:grpSpLocks noChangeAspect="1"/>
          </p:cNvGrpSpPr>
          <p:nvPr/>
        </p:nvGrpSpPr>
        <p:grpSpPr bwMode="auto">
          <a:xfrm>
            <a:off x="1152525" y="1362074"/>
            <a:ext cx="6559550" cy="2600326"/>
            <a:chOff x="726" y="1151"/>
            <a:chExt cx="4132" cy="1638"/>
          </a:xfrm>
        </p:grpSpPr>
        <p:sp>
          <p:nvSpPr>
            <p:cNvPr id="6" name="Rectangle 5"/>
            <p:cNvSpPr>
              <a:spLocks noChangeArrowheads="1"/>
            </p:cNvSpPr>
            <p:nvPr/>
          </p:nvSpPr>
          <p:spPr bwMode="auto">
            <a:xfrm>
              <a:off x="726" y="1151"/>
              <a:ext cx="264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All Drinking Water and Clean Water applicants must complete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3333" y="1151"/>
              <a:ext cx="53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this section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7"/>
            <p:cNvSpPr>
              <a:spLocks noChangeArrowheads="1"/>
            </p:cNvSpPr>
            <p:nvPr/>
          </p:nvSpPr>
          <p:spPr bwMode="auto">
            <a:xfrm>
              <a:off x="3822" y="1151"/>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a:off x="3847" y="1151"/>
              <a:ext cx="9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if green benefits are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726" y="1251"/>
              <a:ext cx="57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all, or a subs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1265" y="1251"/>
              <a:ext cx="247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tantial part, of the project (more than an incidental benefit)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3705" y="1251"/>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2"/>
            <p:cNvSpPr>
              <a:spLocks noChangeArrowheads="1"/>
            </p:cNvSpPr>
            <p:nvPr/>
          </p:nvSpPr>
          <p:spPr bwMode="auto">
            <a:xfrm>
              <a:off x="3729" y="12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3"/>
            <p:cNvSpPr>
              <a:spLocks noChangeArrowheads="1"/>
            </p:cNvSpPr>
            <p:nvPr/>
          </p:nvSpPr>
          <p:spPr bwMode="auto">
            <a:xfrm>
              <a:off x="3754" y="1254"/>
              <a:ext cx="10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Project means the entire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4"/>
            <p:cNvSpPr>
              <a:spLocks noChangeArrowheads="1"/>
            </p:cNvSpPr>
            <p:nvPr/>
          </p:nvSpPr>
          <p:spPr bwMode="auto">
            <a:xfrm>
              <a:off x="726" y="1357"/>
              <a:ext cx="149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project or a component of the project.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5"/>
            <p:cNvSpPr>
              <a:spLocks noChangeArrowheads="1"/>
            </p:cNvSpPr>
            <p:nvPr/>
          </p:nvSpPr>
          <p:spPr bwMode="auto">
            <a:xfrm>
              <a:off x="2183" y="1357"/>
              <a:ext cx="2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This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6"/>
            <p:cNvSpPr>
              <a:spLocks noChangeArrowheads="1"/>
            </p:cNvSpPr>
            <p:nvPr/>
          </p:nvSpPr>
          <p:spPr bwMode="auto">
            <a:xfrm>
              <a:off x="2350" y="135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7"/>
            <p:cNvSpPr>
              <a:spLocks noChangeArrowheads="1"/>
            </p:cNvSpPr>
            <p:nvPr/>
          </p:nvSpPr>
          <p:spPr bwMode="auto">
            <a:xfrm>
              <a:off x="2375" y="1357"/>
              <a:ext cx="77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section is required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8"/>
            <p:cNvSpPr>
              <a:spLocks noChangeArrowheads="1"/>
            </p:cNvSpPr>
            <p:nvPr/>
          </p:nvSpPr>
          <p:spPr bwMode="auto">
            <a:xfrm>
              <a:off x="3113" y="1357"/>
              <a:ext cx="167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so that the TWDB can determine whether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19"/>
            <p:cNvSpPr>
              <a:spLocks noChangeArrowheads="1"/>
            </p:cNvSpPr>
            <p:nvPr/>
          </p:nvSpPr>
          <p:spPr bwMode="auto">
            <a:xfrm>
              <a:off x="726" y="1458"/>
              <a:ext cx="82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project qualifies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0"/>
            <p:cNvSpPr>
              <a:spLocks noChangeArrowheads="1"/>
            </p:cNvSpPr>
            <p:nvPr/>
          </p:nvSpPr>
          <p:spPr bwMode="auto">
            <a:xfrm>
              <a:off x="1509" y="1458"/>
              <a:ext cx="6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as “green” as 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1"/>
            <p:cNvSpPr>
              <a:spLocks noChangeArrowheads="1"/>
            </p:cNvSpPr>
            <p:nvPr/>
          </p:nvSpPr>
          <p:spPr bwMode="auto">
            <a:xfrm>
              <a:off x="2102" y="1458"/>
              <a:ext cx="4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ursuant to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22"/>
            <p:cNvSpPr>
              <a:spLocks noChangeArrowheads="1"/>
            </p:cNvSpPr>
            <p:nvPr/>
          </p:nvSpPr>
          <p:spPr bwMode="auto">
            <a:xfrm>
              <a:off x="2517" y="1458"/>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2576" y="1458"/>
              <a:ext cx="56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nvironmental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4"/>
            <p:cNvSpPr>
              <a:spLocks noChangeArrowheads="1"/>
            </p:cNvSpPr>
            <p:nvPr/>
          </p:nvSpPr>
          <p:spPr bwMode="auto">
            <a:xfrm>
              <a:off x="3104" y="1458"/>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5"/>
            <p:cNvSpPr>
              <a:spLocks noChangeArrowheads="1"/>
            </p:cNvSpPr>
            <p:nvPr/>
          </p:nvSpPr>
          <p:spPr bwMode="auto">
            <a:xfrm>
              <a:off x="3162" y="1458"/>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6"/>
            <p:cNvSpPr>
              <a:spLocks noChangeArrowheads="1"/>
            </p:cNvSpPr>
            <p:nvPr/>
          </p:nvSpPr>
          <p:spPr bwMode="auto">
            <a:xfrm>
              <a:off x="3241" y="1458"/>
              <a:ext cx="32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tection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7"/>
            <p:cNvSpPr>
              <a:spLocks noChangeArrowheads="1"/>
            </p:cNvSpPr>
            <p:nvPr/>
          </p:nvSpPr>
          <p:spPr bwMode="auto">
            <a:xfrm>
              <a:off x="3525" y="1458"/>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3583" y="1458"/>
              <a:ext cx="5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gency (EPA)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4077" y="145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2" name="Rectangle 30"/>
            <p:cNvSpPr>
              <a:spLocks noChangeArrowheads="1"/>
            </p:cNvSpPr>
            <p:nvPr/>
          </p:nvSpPr>
          <p:spPr bwMode="auto">
            <a:xfrm>
              <a:off x="4101" y="1458"/>
              <a:ext cx="4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Guidance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3" name="Rectangle 31"/>
            <p:cNvSpPr>
              <a:spLocks noChangeArrowheads="1"/>
            </p:cNvSpPr>
            <p:nvPr/>
          </p:nvSpPr>
          <p:spPr bwMode="auto">
            <a:xfrm>
              <a:off x="4478" y="1458"/>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5" name="Rectangle 32"/>
            <p:cNvSpPr>
              <a:spLocks noChangeArrowheads="1"/>
            </p:cNvSpPr>
            <p:nvPr/>
          </p:nvSpPr>
          <p:spPr bwMode="auto">
            <a:xfrm>
              <a:off x="4527" y="145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6" name="Rectangle 33"/>
            <p:cNvSpPr>
              <a:spLocks noChangeArrowheads="1"/>
            </p:cNvSpPr>
            <p:nvPr/>
          </p:nvSpPr>
          <p:spPr bwMode="auto">
            <a:xfrm>
              <a:off x="4551" y="145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7" name="Rectangle 34"/>
            <p:cNvSpPr>
              <a:spLocks noChangeArrowheads="1"/>
            </p:cNvSpPr>
            <p:nvPr/>
          </p:nvSpPr>
          <p:spPr bwMode="auto">
            <a:xfrm>
              <a:off x="4575" y="145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8" name="Rectangle 35"/>
            <p:cNvSpPr>
              <a:spLocks noChangeArrowheads="1"/>
            </p:cNvSpPr>
            <p:nvPr/>
          </p:nvSpPr>
          <p:spPr bwMode="auto">
            <a:xfrm>
              <a:off x="726" y="156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9" name="Rectangle 36"/>
            <p:cNvSpPr>
              <a:spLocks noChangeArrowheads="1"/>
            </p:cNvSpPr>
            <p:nvPr/>
          </p:nvSpPr>
          <p:spPr bwMode="auto">
            <a:xfrm>
              <a:off x="726" y="1660"/>
              <a:ext cx="41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 project (or project component) is “green” if the primary purpose qualifies under EPA rules as one of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0" name="Rectangle 37"/>
            <p:cNvSpPr>
              <a:spLocks noChangeArrowheads="1"/>
            </p:cNvSpPr>
            <p:nvPr/>
          </p:nvSpPr>
          <p:spPr bwMode="auto">
            <a:xfrm>
              <a:off x="726" y="1761"/>
              <a:ext cx="43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following: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1" name="Rectangle 38"/>
            <p:cNvSpPr>
              <a:spLocks noChangeArrowheads="1"/>
            </p:cNvSpPr>
            <p:nvPr/>
          </p:nvSpPr>
          <p:spPr bwMode="auto">
            <a:xfrm>
              <a:off x="1118" y="17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2" name="Rectangle 39"/>
            <p:cNvSpPr>
              <a:spLocks noChangeArrowheads="1"/>
            </p:cNvSpPr>
            <p:nvPr/>
          </p:nvSpPr>
          <p:spPr bwMode="auto">
            <a:xfrm>
              <a:off x="726" y="18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3" name="Rectangle 40"/>
            <p:cNvSpPr>
              <a:spLocks noChangeArrowheads="1"/>
            </p:cNvSpPr>
            <p:nvPr/>
          </p:nvSpPr>
          <p:spPr bwMode="auto">
            <a:xfrm>
              <a:off x="1014" y="1964"/>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4" name="Rectangle 41"/>
            <p:cNvSpPr>
              <a:spLocks noChangeArrowheads="1"/>
            </p:cNvSpPr>
            <p:nvPr/>
          </p:nvSpPr>
          <p:spPr bwMode="auto">
            <a:xfrm>
              <a:off x="1088" y="196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5" name="Rectangle 42"/>
            <p:cNvSpPr>
              <a:spLocks noChangeArrowheads="1"/>
            </p:cNvSpPr>
            <p:nvPr/>
          </p:nvSpPr>
          <p:spPr bwMode="auto">
            <a:xfrm>
              <a:off x="1112" y="1964"/>
              <a:ext cx="8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Green Infrastructure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6" name="Rectangle 43"/>
            <p:cNvSpPr>
              <a:spLocks noChangeArrowheads="1"/>
            </p:cNvSpPr>
            <p:nvPr/>
          </p:nvSpPr>
          <p:spPr bwMode="auto">
            <a:xfrm>
              <a:off x="1900" y="196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7" name="Rectangle 44"/>
            <p:cNvSpPr>
              <a:spLocks noChangeArrowheads="1"/>
            </p:cNvSpPr>
            <p:nvPr/>
          </p:nvSpPr>
          <p:spPr bwMode="auto">
            <a:xfrm>
              <a:off x="1924" y="196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8" name="Rectangle 45"/>
            <p:cNvSpPr>
              <a:spLocks noChangeArrowheads="1"/>
            </p:cNvSpPr>
            <p:nvPr/>
          </p:nvSpPr>
          <p:spPr bwMode="auto">
            <a:xfrm>
              <a:off x="1014" y="2066"/>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9" name="Rectangle 46"/>
            <p:cNvSpPr>
              <a:spLocks noChangeArrowheads="1"/>
            </p:cNvSpPr>
            <p:nvPr/>
          </p:nvSpPr>
          <p:spPr bwMode="auto">
            <a:xfrm>
              <a:off x="1088" y="20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0" name="Rectangle 47"/>
            <p:cNvSpPr>
              <a:spLocks noChangeArrowheads="1"/>
            </p:cNvSpPr>
            <p:nvPr/>
          </p:nvSpPr>
          <p:spPr bwMode="auto">
            <a:xfrm>
              <a:off x="1110" y="2066"/>
              <a:ext cx="67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Water Efficiency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1" name="Rectangle 48"/>
            <p:cNvSpPr>
              <a:spLocks noChangeArrowheads="1"/>
            </p:cNvSpPr>
            <p:nvPr/>
          </p:nvSpPr>
          <p:spPr bwMode="auto">
            <a:xfrm>
              <a:off x="1747" y="2066"/>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2" name="Rectangle 49"/>
            <p:cNvSpPr>
              <a:spLocks noChangeArrowheads="1"/>
            </p:cNvSpPr>
            <p:nvPr/>
          </p:nvSpPr>
          <p:spPr bwMode="auto">
            <a:xfrm>
              <a:off x="1777" y="2066"/>
              <a:ext cx="3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related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3" name="Rectangle 50"/>
            <p:cNvSpPr>
              <a:spLocks noChangeArrowheads="1"/>
            </p:cNvSpPr>
            <p:nvPr/>
          </p:nvSpPr>
          <p:spPr bwMode="auto">
            <a:xfrm>
              <a:off x="2046" y="20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4" name="Rectangle 51"/>
            <p:cNvSpPr>
              <a:spLocks noChangeArrowheads="1"/>
            </p:cNvSpPr>
            <p:nvPr/>
          </p:nvSpPr>
          <p:spPr bwMode="auto">
            <a:xfrm>
              <a:off x="2070" y="20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5" name="Rectangle 52"/>
            <p:cNvSpPr>
              <a:spLocks noChangeArrowheads="1"/>
            </p:cNvSpPr>
            <p:nvPr/>
          </p:nvSpPr>
          <p:spPr bwMode="auto">
            <a:xfrm>
              <a:off x="1014" y="2166"/>
              <a:ext cx="1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6" name="Rectangle 53"/>
            <p:cNvSpPr>
              <a:spLocks noChangeArrowheads="1"/>
            </p:cNvSpPr>
            <p:nvPr/>
          </p:nvSpPr>
          <p:spPr bwMode="auto">
            <a:xfrm>
              <a:off x="1083" y="21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7" name="Rectangle 54"/>
            <p:cNvSpPr>
              <a:spLocks noChangeArrowheads="1"/>
            </p:cNvSpPr>
            <p:nvPr/>
          </p:nvSpPr>
          <p:spPr bwMode="auto">
            <a:xfrm>
              <a:off x="1108" y="2166"/>
              <a:ext cx="71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Energy Efficiency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8" name="Rectangle 55"/>
            <p:cNvSpPr>
              <a:spLocks noChangeArrowheads="1"/>
            </p:cNvSpPr>
            <p:nvPr/>
          </p:nvSpPr>
          <p:spPr bwMode="auto">
            <a:xfrm>
              <a:off x="1787" y="2166"/>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9" name="Rectangle 56"/>
            <p:cNvSpPr>
              <a:spLocks noChangeArrowheads="1"/>
            </p:cNvSpPr>
            <p:nvPr/>
          </p:nvSpPr>
          <p:spPr bwMode="auto">
            <a:xfrm>
              <a:off x="1816" y="2166"/>
              <a:ext cx="3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related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0" name="Rectangle 57"/>
            <p:cNvSpPr>
              <a:spLocks noChangeArrowheads="1"/>
            </p:cNvSpPr>
            <p:nvPr/>
          </p:nvSpPr>
          <p:spPr bwMode="auto">
            <a:xfrm>
              <a:off x="2085" y="21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1" name="Rectangle 58"/>
            <p:cNvSpPr>
              <a:spLocks noChangeArrowheads="1"/>
            </p:cNvSpPr>
            <p:nvPr/>
          </p:nvSpPr>
          <p:spPr bwMode="auto">
            <a:xfrm>
              <a:off x="2110" y="21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2" name="Rectangle 59"/>
            <p:cNvSpPr>
              <a:spLocks noChangeArrowheads="1"/>
            </p:cNvSpPr>
            <p:nvPr/>
          </p:nvSpPr>
          <p:spPr bwMode="auto">
            <a:xfrm>
              <a:off x="2135" y="2166"/>
              <a:ext cx="14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3" name="Rectangle 60"/>
            <p:cNvSpPr>
              <a:spLocks noChangeArrowheads="1"/>
            </p:cNvSpPr>
            <p:nvPr/>
          </p:nvSpPr>
          <p:spPr bwMode="auto">
            <a:xfrm>
              <a:off x="2237" y="21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4" name="Rectangle 61"/>
            <p:cNvSpPr>
              <a:spLocks noChangeArrowheads="1"/>
            </p:cNvSpPr>
            <p:nvPr/>
          </p:nvSpPr>
          <p:spPr bwMode="auto">
            <a:xfrm>
              <a:off x="1014" y="2267"/>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5" name="Rectangle 62"/>
            <p:cNvSpPr>
              <a:spLocks noChangeArrowheads="1"/>
            </p:cNvSpPr>
            <p:nvPr/>
          </p:nvSpPr>
          <p:spPr bwMode="auto">
            <a:xfrm>
              <a:off x="1088" y="226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6" name="Rectangle 63"/>
            <p:cNvSpPr>
              <a:spLocks noChangeArrowheads="1"/>
            </p:cNvSpPr>
            <p:nvPr/>
          </p:nvSpPr>
          <p:spPr bwMode="auto">
            <a:xfrm>
              <a:off x="1113" y="2267"/>
              <a:ext cx="5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Environmen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7" name="Rectangle 64"/>
            <p:cNvSpPr>
              <a:spLocks noChangeArrowheads="1"/>
            </p:cNvSpPr>
            <p:nvPr/>
          </p:nvSpPr>
          <p:spPr bwMode="auto">
            <a:xfrm>
              <a:off x="1582" y="2267"/>
              <a:ext cx="66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tally Innovative.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8" name="Rectangle 65"/>
            <p:cNvSpPr>
              <a:spLocks noChangeArrowheads="1"/>
            </p:cNvSpPr>
            <p:nvPr/>
          </p:nvSpPr>
          <p:spPr bwMode="auto">
            <a:xfrm>
              <a:off x="2213" y="226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9" name="Rectangle 66"/>
            <p:cNvSpPr>
              <a:spLocks noChangeArrowheads="1"/>
            </p:cNvSpPr>
            <p:nvPr/>
          </p:nvSpPr>
          <p:spPr bwMode="auto">
            <a:xfrm>
              <a:off x="726" y="236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0" name="Rectangle 67"/>
            <p:cNvSpPr>
              <a:spLocks noChangeArrowheads="1"/>
            </p:cNvSpPr>
            <p:nvPr/>
          </p:nvSpPr>
          <p:spPr bwMode="auto">
            <a:xfrm>
              <a:off x="726" y="2469"/>
              <a:ext cx="7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You must use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1" name="Rectangle 68"/>
            <p:cNvSpPr>
              <a:spLocks noChangeArrowheads="1"/>
            </p:cNvSpPr>
            <p:nvPr/>
          </p:nvSpPr>
          <p:spPr bwMode="auto">
            <a:xfrm>
              <a:off x="1435" y="2469"/>
              <a:ext cx="95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Green Project Reserve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2" name="Rectangle 69"/>
            <p:cNvSpPr>
              <a:spLocks noChangeArrowheads="1"/>
            </p:cNvSpPr>
            <p:nvPr/>
          </p:nvSpPr>
          <p:spPr bwMode="auto">
            <a:xfrm>
              <a:off x="2355" y="2469"/>
              <a:ext cx="133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guidance to complete this section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3" name="Rectangle 70"/>
            <p:cNvSpPr>
              <a:spLocks noChangeArrowheads="1"/>
            </p:cNvSpPr>
            <p:nvPr/>
          </p:nvSpPr>
          <p:spPr bwMode="auto">
            <a:xfrm>
              <a:off x="3656" y="2466"/>
              <a:ext cx="9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4" name="Rectangle 71"/>
            <p:cNvSpPr>
              <a:spLocks noChangeArrowheads="1"/>
            </p:cNvSpPr>
            <p:nvPr/>
          </p:nvSpPr>
          <p:spPr bwMode="auto">
            <a:xfrm>
              <a:off x="3705" y="2466"/>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5" name="Rectangle 72"/>
            <p:cNvSpPr>
              <a:spLocks noChangeArrowheads="1"/>
            </p:cNvSpPr>
            <p:nvPr/>
          </p:nvSpPr>
          <p:spPr bwMode="auto">
            <a:xfrm>
              <a:off x="3730" y="2469"/>
              <a:ext cx="102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Current guidance can be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6" name="Rectangle 73"/>
            <p:cNvSpPr>
              <a:spLocks noChangeArrowheads="1"/>
            </p:cNvSpPr>
            <p:nvPr/>
          </p:nvSpPr>
          <p:spPr bwMode="auto">
            <a:xfrm>
              <a:off x="726" y="2571"/>
              <a:ext cx="40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found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7" name="Rectangle 74"/>
            <p:cNvSpPr>
              <a:spLocks noChangeArrowheads="1"/>
            </p:cNvSpPr>
            <p:nvPr/>
          </p:nvSpPr>
          <p:spPr bwMode="auto">
            <a:xfrm>
              <a:off x="1094" y="2568"/>
              <a:ext cx="282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Green Project Reserve: Guidance for determining project eligibility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8" name="Rectangle 75"/>
            <p:cNvSpPr>
              <a:spLocks noChangeArrowheads="1"/>
            </p:cNvSpPr>
            <p:nvPr/>
          </p:nvSpPr>
          <p:spPr bwMode="auto">
            <a:xfrm>
              <a:off x="3884" y="2568"/>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4F6228"/>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9" name="Rectangle 76"/>
            <p:cNvSpPr>
              <a:spLocks noChangeArrowheads="1"/>
            </p:cNvSpPr>
            <p:nvPr/>
          </p:nvSpPr>
          <p:spPr bwMode="auto">
            <a:xfrm>
              <a:off x="3910" y="2568"/>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4F6228"/>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46" name="Rectangle 83"/>
            <p:cNvSpPr>
              <a:spLocks noChangeArrowheads="1"/>
            </p:cNvSpPr>
            <p:nvPr/>
          </p:nvSpPr>
          <p:spPr bwMode="auto">
            <a:xfrm>
              <a:off x="3372" y="2667"/>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4F6228"/>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8248" name="TextBox 8247"/>
          <p:cNvSpPr txBox="1"/>
          <p:nvPr/>
        </p:nvSpPr>
        <p:spPr>
          <a:xfrm>
            <a:off x="1676400" y="3886200"/>
            <a:ext cx="4310063" cy="261610"/>
          </a:xfrm>
          <a:prstGeom prst="rect">
            <a:avLst/>
          </a:prstGeom>
          <a:noFill/>
        </p:spPr>
        <p:txBody>
          <a:bodyPr wrap="square" rtlCol="0">
            <a:spAutoFit/>
          </a:bodyPr>
          <a:lstStyle/>
          <a:p>
            <a:pPr algn="ctr"/>
            <a:r>
              <a:rPr lang="en-US" sz="1100" dirty="0" smtClean="0">
                <a:latin typeface="Arial" pitchFamily="34" charset="0"/>
                <a:cs typeface="Arial" pitchFamily="34" charset="0"/>
                <a:hlinkClick r:id="rId5"/>
              </a:rPr>
              <a:t>TWDB-0161</a:t>
            </a:r>
            <a:endParaRPr lang="en-US" dirty="0"/>
          </a:p>
        </p:txBody>
      </p:sp>
      <p:sp>
        <p:nvSpPr>
          <p:cNvPr id="3" name="TextBox 2"/>
          <p:cNvSpPr txBox="1"/>
          <p:nvPr/>
        </p:nvSpPr>
        <p:spPr>
          <a:xfrm>
            <a:off x="1676400" y="5741313"/>
            <a:ext cx="3733800" cy="430887"/>
          </a:xfrm>
          <a:prstGeom prst="rect">
            <a:avLst/>
          </a:prstGeom>
          <a:noFill/>
        </p:spPr>
        <p:txBody>
          <a:bodyPr wrap="square" rtlCol="0">
            <a:spAutoFit/>
          </a:bodyPr>
          <a:lstStyle/>
          <a:p>
            <a:r>
              <a:rPr lang="en-US" sz="1100" dirty="0">
                <a:latin typeface="Arial" pitchFamily="34" charset="0"/>
                <a:cs typeface="Arial" pitchFamily="34" charset="0"/>
              </a:rPr>
              <a:t>TWDB-</a:t>
            </a:r>
            <a:r>
              <a:rPr lang="en-US" sz="1100" dirty="0" smtClean="0">
                <a:latin typeface="Arial" pitchFamily="34" charset="0"/>
                <a:cs typeface="Arial" pitchFamily="34" charset="0"/>
              </a:rPr>
              <a:t>0162 </a:t>
            </a:r>
            <a:r>
              <a:rPr lang="en-US" sz="1100" dirty="0" smtClean="0">
                <a:latin typeface="Arial" pitchFamily="34" charset="0"/>
                <a:cs typeface="Arial" pitchFamily="34" charset="0"/>
                <a:hlinkClick r:id="rId5"/>
              </a:rPr>
              <a:t>CWSRF Green Project Worksheets</a:t>
            </a:r>
            <a:endParaRPr lang="en-US" sz="1100" dirty="0" smtClean="0">
              <a:latin typeface="Arial" pitchFamily="34" charset="0"/>
              <a:cs typeface="Arial" pitchFamily="34" charset="0"/>
            </a:endParaRPr>
          </a:p>
          <a:p>
            <a:r>
              <a:rPr lang="en-US" sz="1100" dirty="0">
                <a:latin typeface="Arial" pitchFamily="34" charset="0"/>
                <a:cs typeface="Arial" pitchFamily="34" charset="0"/>
              </a:rPr>
              <a:t>TWDB-</a:t>
            </a:r>
            <a:r>
              <a:rPr lang="en-US" sz="1100" dirty="0" smtClean="0">
                <a:latin typeface="Arial" pitchFamily="34" charset="0"/>
                <a:cs typeface="Arial" pitchFamily="34" charset="0"/>
              </a:rPr>
              <a:t>0163 </a:t>
            </a:r>
            <a:r>
              <a:rPr lang="en-US" sz="1100" dirty="0" smtClean="0">
                <a:latin typeface="Arial" pitchFamily="34" charset="0"/>
                <a:cs typeface="Arial" pitchFamily="34" charset="0"/>
                <a:hlinkClick r:id="rId5"/>
              </a:rPr>
              <a:t>DWSRF </a:t>
            </a:r>
            <a:r>
              <a:rPr lang="en-US" sz="1100" dirty="0">
                <a:latin typeface="Arial" pitchFamily="34" charset="0"/>
                <a:cs typeface="Arial" pitchFamily="34" charset="0"/>
                <a:hlinkClick r:id="rId5"/>
              </a:rPr>
              <a:t>Green Project </a:t>
            </a:r>
            <a:r>
              <a:rPr lang="en-US" sz="1100" dirty="0" smtClean="0">
                <a:latin typeface="Arial" pitchFamily="34" charset="0"/>
                <a:cs typeface="Arial" pitchFamily="34" charset="0"/>
                <a:hlinkClick r:id="rId5"/>
              </a:rPr>
              <a:t>Worksheets</a:t>
            </a:r>
            <a:endParaRPr lang="en-US" sz="1100" dirty="0">
              <a:latin typeface="Arial" pitchFamily="34" charset="0"/>
              <a:cs typeface="Arial" pitchFamily="34" charset="0"/>
            </a:endParaRPr>
          </a:p>
        </p:txBody>
      </p:sp>
      <p:sp>
        <p:nvSpPr>
          <p:cNvPr id="8240" name="TextBox 8239"/>
          <p:cNvSpPr txBox="1"/>
          <p:nvPr/>
        </p:nvSpPr>
        <p:spPr>
          <a:xfrm>
            <a:off x="1676400" y="4267200"/>
            <a:ext cx="6172200" cy="369332"/>
          </a:xfrm>
          <a:prstGeom prst="rect">
            <a:avLst/>
          </a:prstGeom>
          <a:noFill/>
        </p:spPr>
        <p:txBody>
          <a:bodyPr wrap="square" rtlCol="0">
            <a:spAutoFit/>
          </a:bodyPr>
          <a:lstStyle/>
          <a:p>
            <a:r>
              <a:rPr lang="en-US" dirty="0" smtClean="0"/>
              <a:t>For more information on the Green Project Reserve click </a:t>
            </a:r>
            <a:r>
              <a:rPr lang="en-US" dirty="0" smtClean="0">
                <a:hlinkClick r:id="rId6"/>
              </a:rPr>
              <a:t>here</a:t>
            </a:r>
            <a:r>
              <a:rPr lang="en-US" dirty="0" smtClean="0"/>
              <a:t> </a:t>
            </a:r>
            <a:endParaRPr lang="en-US" dirty="0"/>
          </a:p>
        </p:txBody>
      </p:sp>
      <p:pic>
        <p:nvPicPr>
          <p:cNvPr id="8194" name="Sound 819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00045" y="2590800"/>
            <a:ext cx="512762" cy="512762"/>
          </a:xfrm>
          <a:prstGeom prst="rect">
            <a:avLst/>
          </a:prstGeom>
        </p:spPr>
      </p:pic>
      <p:sp>
        <p:nvSpPr>
          <p:cNvPr id="86" name="Action Button: Back or Previous 85">
            <a:hlinkClick r:id="" action="ppaction://hlinkshowjump?jump=previousslide" highlightClick="1"/>
          </p:cNvPr>
          <p:cNvSpPr/>
          <p:nvPr/>
        </p:nvSpPr>
        <p:spPr>
          <a:xfrm>
            <a:off x="381000" y="58674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5" name="Action Button: Forward or Next 64">
            <a:hlinkClick r:id="" action="ppaction://hlinkshowjump?jump=nextslide" highlightClick="1"/>
          </p:cNvPr>
          <p:cNvSpPr/>
          <p:nvPr/>
        </p:nvSpPr>
        <p:spPr>
          <a:xfrm>
            <a:off x="8001000" y="6019800"/>
            <a:ext cx="4572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5051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64" fill="hold"/>
                                        <p:tgtEl>
                                          <p:spTgt spid="819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819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47</a:t>
            </a:fld>
            <a:endParaRPr lang="en-US" dirty="0">
              <a:solidFill>
                <a:prstClr val="black">
                  <a:tint val="75000"/>
                </a:prstClr>
              </a:solidFill>
            </a:endParaRPr>
          </a:p>
        </p:txBody>
      </p:sp>
      <p:sp>
        <p:nvSpPr>
          <p:cNvPr id="8" name="Slide Number Placeholder 3"/>
          <p:cNvSpPr txBox="1">
            <a:spLocks/>
          </p:cNvSpPr>
          <p:nvPr/>
        </p:nvSpPr>
        <p:spPr>
          <a:xfrm>
            <a:off x="1981200" y="533400"/>
            <a:ext cx="70104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r>
              <a:rPr lang="en-US" dirty="0"/>
              <a:t>Part </a:t>
            </a:r>
            <a:r>
              <a:rPr lang="en-US" dirty="0" smtClean="0"/>
              <a:t>H</a:t>
            </a:r>
          </a:p>
          <a:p>
            <a:pPr algn="l"/>
            <a:r>
              <a:rPr lang="en-US" dirty="0" smtClean="0"/>
              <a:t>Disadvantaged Business Enterprise</a:t>
            </a:r>
            <a:endParaRPr lang="en-US" dirty="0"/>
          </a:p>
        </p:txBody>
      </p:sp>
      <p:sp>
        <p:nvSpPr>
          <p:cNvPr id="2" name="Rectangle 1"/>
          <p:cNvSpPr/>
          <p:nvPr/>
        </p:nvSpPr>
        <p:spPr>
          <a:xfrm>
            <a:off x="914400" y="1752600"/>
            <a:ext cx="7467600" cy="1015663"/>
          </a:xfrm>
          <a:prstGeom prst="rect">
            <a:avLst/>
          </a:prstGeom>
        </p:spPr>
        <p:txBody>
          <a:bodyPr wrap="square">
            <a:spAutoFit/>
          </a:bodyPr>
          <a:lstStyle/>
          <a:p>
            <a:r>
              <a:rPr lang="en-US" sz="1200" dirty="0"/>
              <a:t>All project costs funded by the TWDB through </a:t>
            </a:r>
            <a:r>
              <a:rPr lang="en-US" sz="1200" b="1" dirty="0"/>
              <a:t>DWSRF or CWSRF </a:t>
            </a:r>
            <a:r>
              <a:rPr lang="en-US" sz="1200" dirty="0"/>
              <a:t>Equivalency must comply with the federal, Disadvantaged Business Enterprise (DBE) program rules and requirements. The federal DBE program requires a good faith effort to contract with DBE’s for all procurements including: professional and non-professional consulting services, equipment, supplies and construction to be funded by federal equivalency dollars. Guidance and forms are found at </a:t>
            </a:r>
            <a:r>
              <a:rPr lang="en-US" sz="1200" dirty="0" smtClean="0"/>
              <a:t>TWDB-0210 </a:t>
            </a:r>
            <a:r>
              <a:rPr lang="en-US" sz="1200" dirty="0" smtClean="0">
                <a:hlinkClick r:id="rId5"/>
              </a:rPr>
              <a:t>http</a:t>
            </a:r>
            <a:r>
              <a:rPr lang="en-US" sz="1200" dirty="0">
                <a:hlinkClick r:id="rId5"/>
              </a:rPr>
              <a:t>://www.twdb.texas.gov/financial/instructions</a:t>
            </a:r>
            <a:r>
              <a:rPr lang="en-US" sz="1200" dirty="0" smtClean="0">
                <a:hlinkClick r:id="rId5"/>
              </a:rPr>
              <a:t>/</a:t>
            </a:r>
            <a:endParaRPr lang="en-US" sz="1200" dirty="0"/>
          </a:p>
        </p:txBody>
      </p:sp>
      <p:sp>
        <p:nvSpPr>
          <p:cNvPr id="3157" name="Rectangle 3156"/>
          <p:cNvSpPr/>
          <p:nvPr/>
        </p:nvSpPr>
        <p:spPr>
          <a:xfrm>
            <a:off x="1523998" y="3419564"/>
            <a:ext cx="6479651" cy="1785104"/>
          </a:xfrm>
          <a:prstGeom prst="rect">
            <a:avLst/>
          </a:prstGeom>
        </p:spPr>
        <p:txBody>
          <a:bodyPr wrap="square">
            <a:spAutoFit/>
          </a:bodyPr>
          <a:lstStyle/>
          <a:p>
            <a:r>
              <a:rPr lang="en-US" sz="1100" dirty="0" smtClean="0">
                <a:latin typeface="Arial" pitchFamily="34" charset="0"/>
                <a:cs typeface="Arial" pitchFamily="34" charset="0"/>
              </a:rPr>
              <a:t>H 2     If </a:t>
            </a:r>
            <a:r>
              <a:rPr lang="en-US" sz="1100" dirty="0">
                <a:latin typeface="Arial" pitchFamily="34" charset="0"/>
                <a:cs typeface="Arial" pitchFamily="34" charset="0"/>
              </a:rPr>
              <a:t>you have already solicited contractors, complete and attach the Affirmative Steps </a:t>
            </a:r>
            <a:endParaRPr lang="en-US" sz="1100" dirty="0" smtClean="0">
              <a:latin typeface="Arial" pitchFamily="34" charset="0"/>
              <a:cs typeface="Arial" pitchFamily="34" charset="0"/>
            </a:endParaRPr>
          </a:p>
          <a:p>
            <a:r>
              <a:rPr lang="en-US" sz="1100" dirty="0">
                <a:latin typeface="Arial" pitchFamily="34" charset="0"/>
                <a:cs typeface="Arial" pitchFamily="34" charset="0"/>
              </a:rPr>
              <a:t> </a:t>
            </a:r>
            <a:r>
              <a:rPr lang="en-US" sz="1100" dirty="0" smtClean="0">
                <a:latin typeface="Arial" pitchFamily="34" charset="0"/>
                <a:cs typeface="Arial" pitchFamily="34" charset="0"/>
              </a:rPr>
              <a:t>         Solicitation </a:t>
            </a:r>
            <a:r>
              <a:rPr lang="en-US" sz="1100" dirty="0">
                <a:latin typeface="Arial" pitchFamily="34" charset="0"/>
                <a:cs typeface="Arial" pitchFamily="34" charset="0"/>
              </a:rPr>
              <a:t>Report. </a:t>
            </a:r>
            <a:r>
              <a:rPr lang="en-US" sz="1100" b="1" dirty="0" smtClean="0">
                <a:latin typeface="Arial" pitchFamily="34" charset="0"/>
                <a:cs typeface="Arial" pitchFamily="34" charset="0"/>
              </a:rPr>
              <a:t>TWDB-216</a:t>
            </a:r>
            <a:endParaRPr lang="en-US" sz="1100" b="1" dirty="0">
              <a:latin typeface="Arial" pitchFamily="34" charset="0"/>
              <a:cs typeface="Arial" pitchFamily="34" charset="0"/>
            </a:endParaRPr>
          </a:p>
          <a:p>
            <a:endParaRPr lang="en-US" sz="1100" dirty="0"/>
          </a:p>
          <a:p>
            <a:r>
              <a:rPr lang="en-US" sz="1100" dirty="0">
                <a:latin typeface="Arial" pitchFamily="34" charset="0"/>
                <a:cs typeface="Arial" pitchFamily="34" charset="0"/>
              </a:rPr>
              <a:t>H </a:t>
            </a:r>
            <a:r>
              <a:rPr lang="en-US" sz="1100" dirty="0" smtClean="0">
                <a:latin typeface="Arial" pitchFamily="34" charset="0"/>
                <a:cs typeface="Arial" pitchFamily="34" charset="0"/>
              </a:rPr>
              <a:t>3    All </a:t>
            </a:r>
            <a:r>
              <a:rPr lang="en-US" sz="1100" dirty="0">
                <a:latin typeface="Arial" pitchFamily="34" charset="0"/>
                <a:cs typeface="Arial" pitchFamily="34" charset="0"/>
              </a:rPr>
              <a:t>Contractors that have been awarded will need to complete and attach the Prime </a:t>
            </a:r>
            <a:r>
              <a:rPr lang="en-US" sz="1100" dirty="0" smtClean="0">
                <a:latin typeface="Arial" pitchFamily="34" charset="0"/>
                <a:cs typeface="Arial" pitchFamily="34" charset="0"/>
              </a:rPr>
              <a:t>Contractor</a:t>
            </a:r>
          </a:p>
          <a:p>
            <a:r>
              <a:rPr lang="en-US" sz="1100" dirty="0">
                <a:latin typeface="Arial" pitchFamily="34" charset="0"/>
                <a:cs typeface="Arial" pitchFamily="34" charset="0"/>
              </a:rPr>
              <a:t> </a:t>
            </a:r>
            <a:r>
              <a:rPr lang="en-US" sz="1100" dirty="0" smtClean="0">
                <a:latin typeface="Arial" pitchFamily="34" charset="0"/>
                <a:cs typeface="Arial" pitchFamily="34" charset="0"/>
              </a:rPr>
              <a:t>        </a:t>
            </a:r>
            <a:r>
              <a:rPr lang="en-US" sz="1100" dirty="0">
                <a:latin typeface="Arial" pitchFamily="34" charset="0"/>
                <a:cs typeface="Arial" pitchFamily="34" charset="0"/>
              </a:rPr>
              <a:t>Affirmative Steps Certification and Goals. This form must be submitted for review prior to loan </a:t>
            </a:r>
            <a:endParaRPr lang="en-US" sz="1100" dirty="0" smtClean="0">
              <a:latin typeface="Arial" pitchFamily="34" charset="0"/>
              <a:cs typeface="Arial" pitchFamily="34" charset="0"/>
            </a:endParaRPr>
          </a:p>
          <a:p>
            <a:r>
              <a:rPr lang="en-US" sz="1100" dirty="0">
                <a:latin typeface="Arial" pitchFamily="34" charset="0"/>
                <a:cs typeface="Arial" pitchFamily="34" charset="0"/>
              </a:rPr>
              <a:t> </a:t>
            </a:r>
            <a:r>
              <a:rPr lang="en-US" sz="1100" dirty="0" smtClean="0">
                <a:latin typeface="Arial" pitchFamily="34" charset="0"/>
                <a:cs typeface="Arial" pitchFamily="34" charset="0"/>
              </a:rPr>
              <a:t>        closing </a:t>
            </a:r>
            <a:r>
              <a:rPr lang="en-US" sz="1100" dirty="0">
                <a:latin typeface="Arial" pitchFamily="34" charset="0"/>
                <a:cs typeface="Arial" pitchFamily="34" charset="0"/>
              </a:rPr>
              <a:t>and release of funds</a:t>
            </a:r>
            <a:r>
              <a:rPr lang="en-US" sz="1100" dirty="0" smtClean="0">
                <a:latin typeface="Arial" pitchFamily="34" charset="0"/>
                <a:cs typeface="Arial" pitchFamily="34" charset="0"/>
              </a:rPr>
              <a:t>. </a:t>
            </a:r>
            <a:r>
              <a:rPr lang="en-US" sz="1100" b="1" dirty="0" smtClean="0">
                <a:latin typeface="Arial" pitchFamily="34" charset="0"/>
                <a:cs typeface="Arial" pitchFamily="34" charset="0"/>
              </a:rPr>
              <a:t>TWDB-217</a:t>
            </a:r>
            <a:endParaRPr lang="en-US" sz="1100" b="1" dirty="0">
              <a:latin typeface="Arial" pitchFamily="34" charset="0"/>
              <a:cs typeface="Arial" pitchFamily="34" charset="0"/>
            </a:endParaRPr>
          </a:p>
          <a:p>
            <a:endParaRPr lang="en-US" sz="1100" dirty="0"/>
          </a:p>
          <a:p>
            <a:r>
              <a:rPr lang="en-US" sz="1100" dirty="0">
                <a:latin typeface="Arial" pitchFamily="34" charset="0"/>
                <a:cs typeface="Arial" pitchFamily="34" charset="0"/>
              </a:rPr>
              <a:t>H </a:t>
            </a:r>
            <a:r>
              <a:rPr lang="en-US" sz="1100" dirty="0" smtClean="0">
                <a:latin typeface="Arial" pitchFamily="34" charset="0"/>
                <a:cs typeface="Arial" pitchFamily="34" charset="0"/>
              </a:rPr>
              <a:t>4    If </a:t>
            </a:r>
            <a:r>
              <a:rPr lang="en-US" sz="1100" dirty="0">
                <a:latin typeface="Arial" pitchFamily="34" charset="0"/>
                <a:cs typeface="Arial" pitchFamily="34" charset="0"/>
              </a:rPr>
              <a:t>you have awarded contracts to contractors, </a:t>
            </a:r>
            <a:r>
              <a:rPr lang="en-US" sz="1100" dirty="0"/>
              <a:t>complete and attach the </a:t>
            </a:r>
            <a:r>
              <a:rPr lang="en-US" sz="1100" dirty="0">
                <a:latin typeface="Arial" pitchFamily="34" charset="0"/>
                <a:cs typeface="Arial" pitchFamily="34" charset="0"/>
              </a:rPr>
              <a:t>Loan/Grant Participation </a:t>
            </a:r>
            <a:endParaRPr lang="en-US" sz="1100" dirty="0" smtClean="0">
              <a:latin typeface="Arial" pitchFamily="34" charset="0"/>
              <a:cs typeface="Arial" pitchFamily="34" charset="0"/>
            </a:endParaRPr>
          </a:p>
          <a:p>
            <a:r>
              <a:rPr lang="en-US" sz="1100" dirty="0">
                <a:latin typeface="Arial" pitchFamily="34" charset="0"/>
                <a:cs typeface="Arial" pitchFamily="34" charset="0"/>
              </a:rPr>
              <a:t> </a:t>
            </a:r>
            <a:r>
              <a:rPr lang="en-US" sz="1100" dirty="0" smtClean="0">
                <a:latin typeface="Arial" pitchFamily="34" charset="0"/>
                <a:cs typeface="Arial" pitchFamily="34" charset="0"/>
              </a:rPr>
              <a:t>        Summary</a:t>
            </a:r>
            <a:r>
              <a:rPr lang="en-US" sz="1100" dirty="0">
                <a:latin typeface="Arial" pitchFamily="34" charset="0"/>
                <a:cs typeface="Arial" pitchFamily="34" charset="0"/>
              </a:rPr>
              <a:t>.  This form must be submitted for review prior to loan closing and release of funds. </a:t>
            </a:r>
            <a:endParaRPr lang="en-US" sz="1100" dirty="0" smtClean="0">
              <a:latin typeface="Arial" pitchFamily="34" charset="0"/>
              <a:cs typeface="Arial" pitchFamily="34" charset="0"/>
            </a:endParaRPr>
          </a:p>
          <a:p>
            <a:r>
              <a:rPr lang="en-US" sz="1100" dirty="0">
                <a:latin typeface="Arial" pitchFamily="34" charset="0"/>
                <a:cs typeface="Arial" pitchFamily="34" charset="0"/>
              </a:rPr>
              <a:t> </a:t>
            </a:r>
            <a:r>
              <a:rPr lang="en-US" sz="1100" dirty="0" smtClean="0">
                <a:latin typeface="Arial" pitchFamily="34" charset="0"/>
                <a:cs typeface="Arial" pitchFamily="34" charset="0"/>
              </a:rPr>
              <a:t>        </a:t>
            </a:r>
            <a:r>
              <a:rPr lang="en-US" sz="1100" b="1" dirty="0" smtClean="0">
                <a:latin typeface="Arial" pitchFamily="34" charset="0"/>
                <a:cs typeface="Arial" pitchFamily="34" charset="0"/>
              </a:rPr>
              <a:t>TWDB-0373 </a:t>
            </a:r>
            <a:endParaRPr lang="en-US" sz="1100" b="1" dirty="0">
              <a:latin typeface="Arial" pitchFamily="34" charset="0"/>
              <a:cs typeface="Arial" pitchFamily="34" charset="0"/>
            </a:endParaRPr>
          </a:p>
        </p:txBody>
      </p:sp>
      <p:sp>
        <p:nvSpPr>
          <p:cNvPr id="3158" name="Rectangle 3157"/>
          <p:cNvSpPr/>
          <p:nvPr/>
        </p:nvSpPr>
        <p:spPr>
          <a:xfrm>
            <a:off x="1569999" y="2819400"/>
            <a:ext cx="6248401" cy="600164"/>
          </a:xfrm>
          <a:prstGeom prst="rect">
            <a:avLst/>
          </a:prstGeom>
        </p:spPr>
        <p:txBody>
          <a:bodyPr wrap="square">
            <a:spAutoFit/>
          </a:bodyPr>
          <a:lstStyle/>
          <a:p>
            <a:pPr lvl="0"/>
            <a:r>
              <a:rPr lang="en-US" sz="1100" dirty="0" smtClean="0">
                <a:latin typeface="Arial" pitchFamily="34" charset="0"/>
                <a:cs typeface="Arial" pitchFamily="34" charset="0"/>
              </a:rPr>
              <a:t>H1     </a:t>
            </a:r>
            <a:r>
              <a:rPr lang="en-US" sz="1100" b="1" dirty="0" smtClean="0">
                <a:latin typeface="Arial" pitchFamily="34" charset="0"/>
                <a:cs typeface="Arial" pitchFamily="34" charset="0"/>
              </a:rPr>
              <a:t>At </a:t>
            </a:r>
            <a:r>
              <a:rPr lang="en-US" sz="1100" b="1" dirty="0">
                <a:latin typeface="Arial" pitchFamily="34" charset="0"/>
                <a:cs typeface="Arial" pitchFamily="34" charset="0"/>
              </a:rPr>
              <a:t>a minimum, you must complete and attach</a:t>
            </a:r>
            <a:r>
              <a:rPr lang="en-US" sz="1100" dirty="0">
                <a:latin typeface="Arial" pitchFamily="34" charset="0"/>
                <a:cs typeface="Arial" pitchFamily="34" charset="0"/>
              </a:rPr>
              <a:t> the Applicant Affirmative </a:t>
            </a:r>
            <a:r>
              <a:rPr lang="en-US" sz="1100" dirty="0" smtClean="0">
                <a:latin typeface="Arial" pitchFamily="34" charset="0"/>
                <a:cs typeface="Arial" pitchFamily="34" charset="0"/>
              </a:rPr>
              <a:t>Steps</a:t>
            </a:r>
          </a:p>
          <a:p>
            <a:pPr lvl="0"/>
            <a:r>
              <a:rPr lang="en-US" sz="1100" dirty="0">
                <a:latin typeface="Arial" pitchFamily="34" charset="0"/>
                <a:cs typeface="Arial" pitchFamily="34" charset="0"/>
              </a:rPr>
              <a:t> </a:t>
            </a:r>
            <a:r>
              <a:rPr lang="en-US" sz="1100" dirty="0" smtClean="0">
                <a:latin typeface="Arial" pitchFamily="34" charset="0"/>
                <a:cs typeface="Arial" pitchFamily="34" charset="0"/>
              </a:rPr>
              <a:t>        Certification </a:t>
            </a:r>
            <a:r>
              <a:rPr lang="en-US" sz="1100" dirty="0">
                <a:latin typeface="Arial" pitchFamily="34" charset="0"/>
                <a:cs typeface="Arial" pitchFamily="34" charset="0"/>
              </a:rPr>
              <a:t>and Goals. This form is required to obtain a financial assistance commitment</a:t>
            </a:r>
            <a:r>
              <a:rPr lang="en-US" sz="1100" dirty="0" smtClean="0">
                <a:latin typeface="Arial" pitchFamily="34" charset="0"/>
                <a:cs typeface="Arial" pitchFamily="34" charset="0"/>
              </a:rPr>
              <a:t>.  </a:t>
            </a:r>
          </a:p>
          <a:p>
            <a:pPr lvl="0"/>
            <a:r>
              <a:rPr lang="en-US" sz="1100" dirty="0">
                <a:latin typeface="Arial" pitchFamily="34" charset="0"/>
                <a:cs typeface="Arial" pitchFamily="34" charset="0"/>
              </a:rPr>
              <a:t> </a:t>
            </a:r>
            <a:r>
              <a:rPr lang="en-US" sz="1100" dirty="0" smtClean="0">
                <a:latin typeface="Arial" pitchFamily="34" charset="0"/>
                <a:cs typeface="Arial" pitchFamily="34" charset="0"/>
              </a:rPr>
              <a:t>        </a:t>
            </a:r>
            <a:r>
              <a:rPr lang="en-US" sz="1100" b="1" dirty="0" smtClean="0">
                <a:latin typeface="Arial" pitchFamily="34" charset="0"/>
                <a:cs typeface="Arial" pitchFamily="34" charset="0"/>
              </a:rPr>
              <a:t>TWDB-0215</a:t>
            </a:r>
            <a:endParaRPr lang="en-US" sz="1100" b="1" dirty="0">
              <a:latin typeface="Arial" pitchFamily="34" charset="0"/>
              <a:cs typeface="Arial" pitchFamily="34" charset="0"/>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07199" y="3352800"/>
            <a:ext cx="406400" cy="406400"/>
          </a:xfrm>
          <a:prstGeom prst="rect">
            <a:avLst/>
          </a:prstGeom>
        </p:spPr>
      </p:pic>
      <p:sp>
        <p:nvSpPr>
          <p:cNvPr id="3" name="Action Button: Back or Previous 2">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606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3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533400"/>
            <a:ext cx="5791200" cy="914400"/>
          </a:xfrm>
        </p:spPr>
        <p:txBody>
          <a:bodyPr/>
          <a:lstStyle/>
          <a:p>
            <a:pPr algn="l"/>
            <a:r>
              <a:rPr lang="en-US" dirty="0"/>
              <a:t>Part A – General Information</a:t>
            </a: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5</a:t>
            </a:fld>
            <a:endParaRPr lang="en-US" dirty="0">
              <a:solidFill>
                <a:prstClr val="black">
                  <a:tint val="75000"/>
                </a:prstClr>
              </a:solidFill>
            </a:endParaRPr>
          </a:p>
        </p:txBody>
      </p:sp>
      <p:sp>
        <p:nvSpPr>
          <p:cNvPr id="5" name="Content Placeholder 2"/>
          <p:cNvSpPr>
            <a:spLocks noGrp="1"/>
          </p:cNvSpPr>
          <p:nvPr>
            <p:ph idx="1"/>
          </p:nvPr>
        </p:nvSpPr>
        <p:spPr>
          <a:xfrm>
            <a:off x="457200" y="1676400"/>
            <a:ext cx="8229600" cy="4572000"/>
          </a:xfrm>
        </p:spPr>
        <p:txBody>
          <a:bodyPr>
            <a:normAutofit fontScale="32500" lnSpcReduction="20000"/>
          </a:bodyPr>
          <a:lstStyle/>
          <a:p>
            <a:pPr marL="0" indent="0">
              <a:buNone/>
            </a:pPr>
            <a:endParaRPr lang="en-US" dirty="0" smtClean="0"/>
          </a:p>
          <a:p>
            <a:pPr marL="0" indent="0">
              <a:buNone/>
            </a:pPr>
            <a:r>
              <a:rPr lang="en-US" sz="4300" dirty="0" smtClean="0">
                <a:solidFill>
                  <a:schemeClr val="tx1"/>
                </a:solidFill>
              </a:rPr>
              <a:t>A1</a:t>
            </a:r>
            <a:r>
              <a:rPr lang="en-US" sz="4300" dirty="0" smtClean="0"/>
              <a:t>	</a:t>
            </a:r>
            <a:r>
              <a:rPr lang="en-US" sz="4300" dirty="0" smtClean="0">
                <a:solidFill>
                  <a:schemeClr val="tx1"/>
                </a:solidFill>
              </a:rPr>
              <a:t>Legal name of applicant along with physical and mailing addresses</a:t>
            </a:r>
            <a:r>
              <a:rPr lang="en-US" sz="4300" dirty="0" smtClean="0"/>
              <a:t>.</a:t>
            </a:r>
            <a:r>
              <a:rPr lang="en-US" sz="3700" dirty="0" smtClean="0"/>
              <a:t> </a:t>
            </a:r>
          </a:p>
          <a:p>
            <a:pPr marL="0" indent="0">
              <a:buNone/>
            </a:pPr>
            <a:r>
              <a:rPr lang="en-US" sz="3700" dirty="0" smtClean="0">
                <a:solidFill>
                  <a:schemeClr val="accent4">
                    <a:lumMod val="75000"/>
                  </a:schemeClr>
                </a:solidFill>
              </a:rPr>
              <a:t>                     	</a:t>
            </a:r>
            <a:r>
              <a:rPr lang="en-US" sz="3700" dirty="0">
                <a:solidFill>
                  <a:srgbClr val="FF0000"/>
                </a:solidFill>
              </a:rPr>
              <a:t> Be certain to include both addresses: </a:t>
            </a:r>
          </a:p>
          <a:p>
            <a:pPr marL="0" indent="0">
              <a:buNone/>
            </a:pPr>
            <a:r>
              <a:rPr lang="en-US" sz="3700" dirty="0">
                <a:solidFill>
                  <a:srgbClr val="FF0000"/>
                </a:solidFill>
              </a:rPr>
              <a:t>	</a:t>
            </a:r>
            <a:r>
              <a:rPr lang="en-US" sz="3700" dirty="0">
                <a:solidFill>
                  <a:schemeClr val="tx1"/>
                </a:solidFill>
              </a:rPr>
              <a:t> City of Anywhere, Texas                                     City of Anywhere, Texas</a:t>
            </a:r>
          </a:p>
          <a:p>
            <a:pPr marL="0" indent="0">
              <a:buNone/>
            </a:pPr>
            <a:r>
              <a:rPr lang="en-US" sz="3700" dirty="0">
                <a:solidFill>
                  <a:schemeClr val="tx1"/>
                </a:solidFill>
              </a:rPr>
              <a:t>	 PO Box 1234                                       and           123 Main Street</a:t>
            </a:r>
          </a:p>
          <a:p>
            <a:pPr marL="0" indent="0">
              <a:buNone/>
            </a:pPr>
            <a:r>
              <a:rPr lang="en-US" sz="3700" dirty="0">
                <a:solidFill>
                  <a:schemeClr val="tx1"/>
                </a:solidFill>
              </a:rPr>
              <a:t>	 Anywhere, Texas 12345-1234                            Anywhere, Texas 12345</a:t>
            </a:r>
          </a:p>
          <a:p>
            <a:pPr marL="0" indent="0">
              <a:buNone/>
            </a:pPr>
            <a:endParaRPr lang="en-US" sz="3700" dirty="0" smtClean="0"/>
          </a:p>
          <a:p>
            <a:pPr marL="0" indent="0">
              <a:buNone/>
            </a:pPr>
            <a:r>
              <a:rPr lang="en-US" sz="4300" dirty="0" smtClean="0">
                <a:solidFill>
                  <a:schemeClr val="tx1"/>
                </a:solidFill>
              </a:rPr>
              <a:t>A2	Brief description of project:</a:t>
            </a:r>
          </a:p>
          <a:p>
            <a:pPr marL="0" indent="0">
              <a:buNone/>
            </a:pPr>
            <a:r>
              <a:rPr lang="en-US" sz="3700" dirty="0">
                <a:solidFill>
                  <a:srgbClr val="0000FF"/>
                </a:solidFill>
              </a:rPr>
              <a:t>                     </a:t>
            </a:r>
            <a:r>
              <a:rPr lang="en-US" sz="3700" dirty="0" smtClean="0">
                <a:solidFill>
                  <a:srgbClr val="0000FF"/>
                </a:solidFill>
              </a:rPr>
              <a:t>   	</a:t>
            </a:r>
            <a:r>
              <a:rPr lang="en-US" sz="3700" dirty="0" smtClean="0">
                <a:solidFill>
                  <a:srgbClr val="FF0000"/>
                </a:solidFill>
              </a:rPr>
              <a:t>This </a:t>
            </a:r>
            <a:r>
              <a:rPr lang="en-US" sz="3700" dirty="0">
                <a:solidFill>
                  <a:srgbClr val="FF0000"/>
                </a:solidFill>
              </a:rPr>
              <a:t>description </a:t>
            </a:r>
            <a:r>
              <a:rPr lang="en-US" sz="3700" dirty="0" smtClean="0">
                <a:solidFill>
                  <a:srgbClr val="FF0000"/>
                </a:solidFill>
              </a:rPr>
              <a:t>must include:  </a:t>
            </a:r>
          </a:p>
          <a:p>
            <a:pPr marL="0" indent="0">
              <a:buNone/>
            </a:pPr>
            <a:r>
              <a:rPr lang="en-US" sz="3700" dirty="0">
                <a:solidFill>
                  <a:srgbClr val="FF0000"/>
                </a:solidFill>
              </a:rPr>
              <a:t>	</a:t>
            </a:r>
            <a:r>
              <a:rPr lang="en-US" sz="3700" dirty="0" smtClean="0">
                <a:solidFill>
                  <a:srgbClr val="FF0000"/>
                </a:solidFill>
              </a:rPr>
              <a:t>What </a:t>
            </a:r>
            <a:r>
              <a:rPr lang="en-US" sz="3700" dirty="0">
                <a:solidFill>
                  <a:srgbClr val="FF0000"/>
                </a:solidFill>
              </a:rPr>
              <a:t>is the need for the </a:t>
            </a:r>
            <a:r>
              <a:rPr lang="en-US" sz="3700" dirty="0" smtClean="0">
                <a:solidFill>
                  <a:srgbClr val="FF0000"/>
                </a:solidFill>
              </a:rPr>
              <a:t>project, what </a:t>
            </a:r>
            <a:r>
              <a:rPr lang="en-US" sz="3700" dirty="0">
                <a:solidFill>
                  <a:srgbClr val="FF0000"/>
                </a:solidFill>
              </a:rPr>
              <a:t>is the work to be done under the project </a:t>
            </a:r>
            <a:r>
              <a:rPr lang="en-US" sz="3700" dirty="0" smtClean="0">
                <a:solidFill>
                  <a:srgbClr val="FF0000"/>
                </a:solidFill>
              </a:rPr>
              <a:t>and how </a:t>
            </a:r>
            <a:r>
              <a:rPr lang="en-US" sz="3700" dirty="0">
                <a:solidFill>
                  <a:srgbClr val="FF0000"/>
                </a:solidFill>
              </a:rPr>
              <a:t>will this project address </a:t>
            </a:r>
            <a:r>
              <a:rPr lang="en-US" sz="3700" dirty="0" smtClean="0">
                <a:solidFill>
                  <a:srgbClr val="FF0000"/>
                </a:solidFill>
              </a:rPr>
              <a:t>	the </a:t>
            </a:r>
            <a:r>
              <a:rPr lang="en-US" sz="3700" dirty="0">
                <a:solidFill>
                  <a:srgbClr val="FF0000"/>
                </a:solidFill>
              </a:rPr>
              <a:t>need</a:t>
            </a:r>
            <a:r>
              <a:rPr lang="en-US" sz="3700" dirty="0" smtClean="0">
                <a:solidFill>
                  <a:srgbClr val="FF0000"/>
                </a:solidFill>
              </a:rPr>
              <a:t>?  This </a:t>
            </a:r>
            <a:r>
              <a:rPr lang="en-US" sz="3700" dirty="0" smtClean="0">
                <a:solidFill>
                  <a:srgbClr val="FF0000"/>
                </a:solidFill>
              </a:rPr>
              <a:t>should be 1-2 paragraphs max. </a:t>
            </a:r>
            <a:endParaRPr lang="en-US" sz="3700" dirty="0">
              <a:solidFill>
                <a:srgbClr val="FF0000"/>
              </a:solidFill>
            </a:endParaRPr>
          </a:p>
          <a:p>
            <a:pPr marL="0" indent="0">
              <a:buNone/>
            </a:pPr>
            <a:endParaRPr lang="en-US" sz="3700" dirty="0" smtClean="0"/>
          </a:p>
          <a:p>
            <a:pPr marL="0" indent="0">
              <a:buNone/>
            </a:pPr>
            <a:r>
              <a:rPr lang="en-US" sz="4300" dirty="0" smtClean="0">
                <a:solidFill>
                  <a:schemeClr val="tx1"/>
                </a:solidFill>
              </a:rPr>
              <a:t>A3	List service area county(</a:t>
            </a:r>
            <a:r>
              <a:rPr lang="en-US" sz="4300" dirty="0" err="1" smtClean="0">
                <a:solidFill>
                  <a:schemeClr val="tx1"/>
                </a:solidFill>
              </a:rPr>
              <a:t>ies</a:t>
            </a:r>
            <a:r>
              <a:rPr lang="en-US" sz="4300" dirty="0" smtClean="0">
                <a:solidFill>
                  <a:schemeClr val="tx1"/>
                </a:solidFill>
              </a:rPr>
              <a:t>).       </a:t>
            </a:r>
          </a:p>
          <a:p>
            <a:pPr marL="0" indent="0">
              <a:buNone/>
            </a:pPr>
            <a:r>
              <a:rPr lang="en-US" sz="3700" dirty="0" smtClean="0"/>
              <a:t>                     	</a:t>
            </a:r>
            <a:r>
              <a:rPr lang="en-US" sz="3700" dirty="0" smtClean="0">
                <a:solidFill>
                  <a:srgbClr val="FF0000"/>
                </a:solidFill>
              </a:rPr>
              <a:t>This </a:t>
            </a:r>
            <a:r>
              <a:rPr lang="en-US" sz="3700" dirty="0">
                <a:solidFill>
                  <a:srgbClr val="FF0000"/>
                </a:solidFill>
              </a:rPr>
              <a:t>includes </a:t>
            </a:r>
            <a:r>
              <a:rPr lang="en-US" sz="3700" dirty="0" smtClean="0">
                <a:solidFill>
                  <a:srgbClr val="FF0000"/>
                </a:solidFill>
              </a:rPr>
              <a:t>all areas </a:t>
            </a:r>
            <a:r>
              <a:rPr lang="en-US" sz="3700" dirty="0">
                <a:solidFill>
                  <a:srgbClr val="FF0000"/>
                </a:solidFill>
              </a:rPr>
              <a:t>where the </a:t>
            </a:r>
            <a:r>
              <a:rPr lang="en-US" sz="3700" dirty="0" smtClean="0">
                <a:solidFill>
                  <a:srgbClr val="FF0000"/>
                </a:solidFill>
              </a:rPr>
              <a:t>water/ wastewater project </a:t>
            </a:r>
            <a:r>
              <a:rPr lang="en-US" sz="3700" dirty="0">
                <a:solidFill>
                  <a:srgbClr val="FF0000"/>
                </a:solidFill>
              </a:rPr>
              <a:t>will occur.  In some instances this may </a:t>
            </a:r>
            <a:r>
              <a:rPr lang="en-US" sz="3700" dirty="0" smtClean="0">
                <a:solidFill>
                  <a:srgbClr val="FF0000"/>
                </a:solidFill>
              </a:rPr>
              <a:t>include multiple 	counties.     </a:t>
            </a:r>
          </a:p>
          <a:p>
            <a:pPr marL="0" indent="0">
              <a:buNone/>
            </a:pPr>
            <a:r>
              <a:rPr lang="en-US" sz="3700" dirty="0">
                <a:solidFill>
                  <a:srgbClr val="FF0000"/>
                </a:solidFill>
              </a:rPr>
              <a:t>	</a:t>
            </a:r>
            <a:r>
              <a:rPr lang="en-US" sz="3700" dirty="0" smtClean="0">
                <a:solidFill>
                  <a:schemeClr val="tx1"/>
                </a:solidFill>
              </a:rPr>
              <a:t>Single county:  Travis	</a:t>
            </a:r>
          </a:p>
          <a:p>
            <a:pPr marL="0" indent="0">
              <a:buNone/>
            </a:pPr>
            <a:r>
              <a:rPr lang="en-US" sz="3700" dirty="0">
                <a:solidFill>
                  <a:schemeClr val="tx1"/>
                </a:solidFill>
              </a:rPr>
              <a:t>	</a:t>
            </a:r>
            <a:r>
              <a:rPr lang="en-US" sz="3700" dirty="0" smtClean="0">
                <a:solidFill>
                  <a:schemeClr val="tx1"/>
                </a:solidFill>
              </a:rPr>
              <a:t>Multiple counties:  Bowie, Crockett, Bonham, De Zavala </a:t>
            </a:r>
            <a:endParaRPr lang="en-US" sz="3700" dirty="0">
              <a:solidFill>
                <a:schemeClr val="tx1"/>
              </a:solidFill>
            </a:endParaRPr>
          </a:p>
          <a:p>
            <a:pPr marL="0" indent="0">
              <a:buNone/>
            </a:pPr>
            <a:endParaRPr lang="en-US" sz="3700" dirty="0" smtClean="0"/>
          </a:p>
          <a:p>
            <a:pPr marL="0" indent="0">
              <a:buNone/>
            </a:pPr>
            <a:r>
              <a:rPr lang="en-US" sz="4300" dirty="0" smtClean="0">
                <a:solidFill>
                  <a:schemeClr val="tx1"/>
                </a:solidFill>
              </a:rPr>
              <a:t>A4	Population of Applicant’s total service area.</a:t>
            </a:r>
            <a:r>
              <a:rPr lang="en-US" sz="4300" dirty="0" smtClean="0"/>
              <a:t>  </a:t>
            </a:r>
            <a:r>
              <a:rPr lang="en-US" sz="3700" dirty="0" smtClean="0"/>
              <a:t>     </a:t>
            </a:r>
          </a:p>
          <a:p>
            <a:pPr marL="0" indent="0">
              <a:buNone/>
            </a:pPr>
            <a:r>
              <a:rPr lang="en-US" sz="3700" dirty="0"/>
              <a:t>	</a:t>
            </a:r>
            <a:r>
              <a:rPr lang="en-US" sz="3700" dirty="0">
                <a:solidFill>
                  <a:srgbClr val="FF0000"/>
                </a:solidFill>
              </a:rPr>
              <a:t>This information can be found from the most recent </a:t>
            </a:r>
            <a:r>
              <a:rPr lang="en-US" sz="3700" dirty="0" smtClean="0">
                <a:solidFill>
                  <a:srgbClr val="FF0000"/>
                </a:solidFill>
              </a:rPr>
              <a:t>Census report.</a:t>
            </a:r>
            <a:r>
              <a:rPr lang="en-US" sz="3700" dirty="0" smtClean="0">
                <a:solidFill>
                  <a:srgbClr val="0000FF"/>
                </a:solidFill>
              </a:rPr>
              <a:t> </a:t>
            </a:r>
          </a:p>
          <a:p>
            <a:pPr marL="0" indent="0">
              <a:buNone/>
            </a:pPr>
            <a:r>
              <a:rPr lang="en-US" sz="3700" dirty="0">
                <a:solidFill>
                  <a:srgbClr val="0000FF"/>
                </a:solidFill>
              </a:rPr>
              <a:t>	</a:t>
            </a:r>
            <a:r>
              <a:rPr lang="en-US" sz="3700" dirty="0" smtClean="0">
                <a:solidFill>
                  <a:schemeClr val="tx1"/>
                </a:solidFill>
              </a:rPr>
              <a:t>Click</a:t>
            </a:r>
            <a:r>
              <a:rPr lang="en-US" sz="3700" dirty="0" smtClean="0">
                <a:solidFill>
                  <a:srgbClr val="0000FF"/>
                </a:solidFill>
              </a:rPr>
              <a:t> </a:t>
            </a:r>
            <a:r>
              <a:rPr lang="en-US" sz="3700" dirty="0" smtClean="0">
                <a:solidFill>
                  <a:srgbClr val="0000FF"/>
                </a:solidFill>
                <a:hlinkClick r:id="rId5"/>
              </a:rPr>
              <a:t>here</a:t>
            </a:r>
            <a:r>
              <a:rPr lang="en-US" sz="3700" dirty="0" smtClean="0">
                <a:solidFill>
                  <a:srgbClr val="0000FF"/>
                </a:solidFill>
              </a:rPr>
              <a:t>  </a:t>
            </a:r>
            <a:r>
              <a:rPr lang="en-US" sz="3700" dirty="0" smtClean="0">
                <a:solidFill>
                  <a:schemeClr val="tx1"/>
                </a:solidFill>
              </a:rPr>
              <a:t>to retrieve information for A4 </a:t>
            </a:r>
            <a:endParaRPr lang="en-US" sz="3700" dirty="0">
              <a:solidFill>
                <a:schemeClr val="tx1"/>
              </a:solidFill>
            </a:endParaRPr>
          </a:p>
          <a:p>
            <a:pPr marL="0" indent="0">
              <a:buNone/>
            </a:pPr>
            <a:r>
              <a:rPr lang="en-US" sz="3700" dirty="0" smtClean="0">
                <a:solidFill>
                  <a:srgbClr val="0000FF"/>
                </a:solidFill>
              </a:rPr>
              <a:t>	</a:t>
            </a:r>
            <a:endParaRPr lang="en-US" sz="3700" dirty="0">
              <a:solidFill>
                <a:srgbClr val="0000FF"/>
              </a:solidFill>
            </a:endParaRPr>
          </a:p>
          <a:p>
            <a:pPr marL="0" indent="0">
              <a:buNone/>
            </a:pPr>
            <a:r>
              <a:rPr lang="en-US" dirty="0" smtClean="0"/>
              <a:t> </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2286000"/>
            <a:ext cx="660400" cy="660400"/>
          </a:xfrm>
          <a:prstGeom prst="rect">
            <a:avLst/>
          </a:prstGeom>
        </p:spPr>
      </p:pic>
      <p:sp>
        <p:nvSpPr>
          <p:cNvPr id="10" name="Action Button: Back or Previous 9">
            <a:hlinkClick r:id="" action="ppaction://hlinkshowjump?jump=previousslide" highlightClick="1"/>
          </p:cNvPr>
          <p:cNvSpPr/>
          <p:nvPr/>
        </p:nvSpPr>
        <p:spPr>
          <a:xfrm>
            <a:off x="457200" y="59436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Action Button: Forward or Next 10">
            <a:hlinkClick r:id="" action="ppaction://hlinkshowjump?jump=nextslide" highlightClick="1"/>
          </p:cNvPr>
          <p:cNvSpPr/>
          <p:nvPr/>
        </p:nvSpPr>
        <p:spPr>
          <a:xfrm>
            <a:off x="80010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6871512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xmlns:p14="http://schemas.microsoft.com/office/powerpoint/2010/mai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533400"/>
            <a:ext cx="4191000" cy="914400"/>
          </a:xfrm>
        </p:spPr>
        <p:txBody>
          <a:bodyPr/>
          <a:lstStyle/>
          <a:p>
            <a:r>
              <a:rPr lang="en-US" dirty="0"/>
              <a:t>Part A – Continued </a:t>
            </a: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6</a:t>
            </a:fld>
            <a:endParaRPr lang="en-US">
              <a:solidFill>
                <a:prstClr val="black">
                  <a:tint val="75000"/>
                </a:prstClr>
              </a:solidFill>
            </a:endParaRPr>
          </a:p>
        </p:txBody>
      </p:sp>
      <p:sp>
        <p:nvSpPr>
          <p:cNvPr id="5" name="Content Placeholder 2"/>
          <p:cNvSpPr>
            <a:spLocks noGrp="1"/>
          </p:cNvSpPr>
          <p:nvPr>
            <p:ph idx="1"/>
          </p:nvPr>
        </p:nvSpPr>
        <p:spPr>
          <a:xfrm>
            <a:off x="457200" y="1219200"/>
            <a:ext cx="8229600" cy="4906963"/>
          </a:xfrm>
        </p:spPr>
        <p:txBody>
          <a:bodyPr>
            <a:normAutofit/>
          </a:bodyPr>
          <a:lstStyle/>
          <a:p>
            <a:pPr marL="0" indent="0">
              <a:buNone/>
            </a:pPr>
            <a:endParaRPr lang="en-US" sz="1100" dirty="0"/>
          </a:p>
          <a:p>
            <a:pPr marL="0" indent="0">
              <a:buNone/>
            </a:pPr>
            <a:r>
              <a:rPr lang="en-US" sz="1600" dirty="0" smtClean="0">
                <a:solidFill>
                  <a:schemeClr val="tx1"/>
                </a:solidFill>
              </a:rPr>
              <a:t>A5	Name, title, address, phone, and email address(</a:t>
            </a:r>
            <a:r>
              <a:rPr lang="en-US" sz="1600" dirty="0" err="1" smtClean="0">
                <a:solidFill>
                  <a:schemeClr val="tx1"/>
                </a:solidFill>
              </a:rPr>
              <a:t>es</a:t>
            </a:r>
            <a:r>
              <a:rPr lang="en-US" sz="1600" dirty="0" smtClean="0">
                <a:solidFill>
                  <a:schemeClr val="tx1"/>
                </a:solidFill>
              </a:rPr>
              <a:t>) of official representative(s).</a:t>
            </a:r>
            <a:r>
              <a:rPr lang="en-US" sz="1600" dirty="0" smtClean="0"/>
              <a:t> </a:t>
            </a:r>
          </a:p>
          <a:p>
            <a:pPr marL="0" indent="0">
              <a:buNone/>
            </a:pPr>
            <a:r>
              <a:rPr lang="en-US" sz="1600" dirty="0" smtClean="0"/>
              <a:t>     </a:t>
            </a:r>
            <a:r>
              <a:rPr lang="en-US" sz="1600" dirty="0" smtClean="0">
                <a:solidFill>
                  <a:srgbClr val="75B070"/>
                </a:solidFill>
              </a:rPr>
              <a:t> 	</a:t>
            </a:r>
            <a:r>
              <a:rPr lang="en-US" sz="1600" dirty="0" smtClean="0">
                <a:solidFill>
                  <a:srgbClr val="FF0000"/>
                </a:solidFill>
              </a:rPr>
              <a:t>This person is the official representative for the entity: </a:t>
            </a:r>
          </a:p>
          <a:p>
            <a:pPr marL="0" indent="0">
              <a:buNone/>
            </a:pPr>
            <a:r>
              <a:rPr lang="en-US" sz="1600" dirty="0" smtClean="0">
                <a:solidFill>
                  <a:srgbClr val="FF0000"/>
                </a:solidFill>
              </a:rPr>
              <a:t>	 </a:t>
            </a:r>
            <a:r>
              <a:rPr lang="en-US" sz="1600" dirty="0" smtClean="0">
                <a:solidFill>
                  <a:schemeClr val="tx1"/>
                </a:solidFill>
              </a:rPr>
              <a:t>City of Anywhere, Texas                                     </a:t>
            </a:r>
          </a:p>
          <a:p>
            <a:pPr marL="0" indent="0">
              <a:buNone/>
            </a:pPr>
            <a:r>
              <a:rPr lang="en-US" sz="1600" dirty="0" smtClean="0">
                <a:solidFill>
                  <a:schemeClr val="tx1"/>
                </a:solidFill>
              </a:rPr>
              <a:t>	 Mayor Susanna Dickenson</a:t>
            </a:r>
          </a:p>
          <a:p>
            <a:pPr marL="0" indent="0">
              <a:buNone/>
            </a:pPr>
            <a:r>
              <a:rPr lang="en-US" sz="1600" dirty="0">
                <a:solidFill>
                  <a:schemeClr val="tx1"/>
                </a:solidFill>
              </a:rPr>
              <a:t>	 </a:t>
            </a:r>
            <a:r>
              <a:rPr lang="en-US" sz="1600" dirty="0" smtClean="0">
                <a:solidFill>
                  <a:schemeClr val="tx1"/>
                </a:solidFill>
              </a:rPr>
              <a:t>PO Box 1234                                       </a:t>
            </a:r>
          </a:p>
          <a:p>
            <a:pPr marL="0" indent="0">
              <a:buNone/>
            </a:pPr>
            <a:r>
              <a:rPr lang="en-US" sz="1600" dirty="0" smtClean="0">
                <a:solidFill>
                  <a:schemeClr val="tx1"/>
                </a:solidFill>
              </a:rPr>
              <a:t>	 Anywhere, Texas 12345-1234 </a:t>
            </a:r>
          </a:p>
          <a:p>
            <a:pPr marL="0" indent="0">
              <a:buNone/>
            </a:pPr>
            <a:r>
              <a:rPr lang="en-US" sz="1600" dirty="0">
                <a:solidFill>
                  <a:srgbClr val="FF0000"/>
                </a:solidFill>
              </a:rPr>
              <a:t> </a:t>
            </a:r>
            <a:r>
              <a:rPr lang="en-US" sz="1600" dirty="0" smtClean="0">
                <a:solidFill>
                  <a:srgbClr val="FF0000"/>
                </a:solidFill>
              </a:rPr>
              <a:t>                    </a:t>
            </a:r>
            <a:r>
              <a:rPr lang="en-US" sz="1600" dirty="0" smtClean="0">
                <a:solidFill>
                  <a:srgbClr val="FF0000"/>
                </a:solidFill>
                <a:hlinkClick r:id="rId5"/>
              </a:rPr>
              <a:t>mayor@cityofanywhere.tx.gov</a:t>
            </a:r>
            <a:r>
              <a:rPr lang="en-US" sz="1600" dirty="0" smtClean="0">
                <a:solidFill>
                  <a:srgbClr val="FF0000"/>
                </a:solidFill>
              </a:rPr>
              <a:t> </a:t>
            </a:r>
            <a:endParaRPr lang="en-US" sz="1600" dirty="0" smtClean="0"/>
          </a:p>
          <a:p>
            <a:pPr marL="0" indent="0">
              <a:buNone/>
            </a:pPr>
            <a:endParaRPr lang="en-US" sz="1200" dirty="0" smtClean="0"/>
          </a:p>
          <a:p>
            <a:pPr marL="0" indent="0">
              <a:buNone/>
            </a:pPr>
            <a:r>
              <a:rPr lang="en-US" sz="1600" dirty="0" smtClean="0">
                <a:solidFill>
                  <a:schemeClr val="tx1"/>
                </a:solidFill>
              </a:rPr>
              <a:t>A6	Names and titles of principal officers.</a:t>
            </a:r>
            <a:r>
              <a:rPr lang="en-US" sz="1600" dirty="0" smtClean="0"/>
              <a:t>	    </a:t>
            </a:r>
          </a:p>
          <a:p>
            <a:pPr marL="0" indent="0">
              <a:buNone/>
            </a:pPr>
            <a:r>
              <a:rPr lang="en-US" sz="1600" dirty="0"/>
              <a:t> </a:t>
            </a:r>
            <a:r>
              <a:rPr lang="en-US" sz="1600" dirty="0" smtClean="0"/>
              <a:t>                   </a:t>
            </a:r>
            <a:r>
              <a:rPr lang="en-US" sz="1600" dirty="0" smtClean="0">
                <a:solidFill>
                  <a:srgbClr val="FF0000"/>
                </a:solidFill>
              </a:rPr>
              <a:t>Principal officers may include council members, board members, or possibly the 	Director of the Utility or the Director of Finance to name a few.</a:t>
            </a:r>
          </a:p>
          <a:p>
            <a:pPr marL="0" indent="0">
              <a:buNone/>
            </a:pPr>
            <a:r>
              <a:rPr lang="en-US" sz="1600" dirty="0">
                <a:solidFill>
                  <a:srgbClr val="FF0000"/>
                </a:solidFill>
              </a:rPr>
              <a:t> </a:t>
            </a:r>
            <a:r>
              <a:rPr lang="en-US" sz="1600" dirty="0" smtClean="0">
                <a:solidFill>
                  <a:srgbClr val="FF0000"/>
                </a:solidFill>
              </a:rPr>
              <a:t>                 </a:t>
            </a:r>
          </a:p>
          <a:p>
            <a:pPr marL="0" indent="0">
              <a:buNone/>
            </a:pPr>
            <a:r>
              <a:rPr lang="en-US" sz="1600" dirty="0" smtClean="0">
                <a:solidFill>
                  <a:srgbClr val="FF0000"/>
                </a:solidFill>
              </a:rPr>
              <a:t>     			</a:t>
            </a:r>
            <a:r>
              <a:rPr lang="en-US" sz="1600" dirty="0" smtClean="0">
                <a:solidFill>
                  <a:schemeClr val="tx1"/>
                </a:solidFill>
              </a:rPr>
              <a:t>David Crockett, Council Member</a:t>
            </a:r>
          </a:p>
          <a:p>
            <a:pPr marL="0" indent="0">
              <a:buNone/>
            </a:pPr>
            <a:r>
              <a:rPr lang="en-US" sz="1600" dirty="0" smtClean="0">
                <a:solidFill>
                  <a:schemeClr val="tx1"/>
                </a:solidFill>
              </a:rPr>
              <a:t>          			William Travis, Council Member</a:t>
            </a:r>
          </a:p>
          <a:p>
            <a:pPr marL="0" indent="0">
              <a:buNone/>
            </a:pPr>
            <a:r>
              <a:rPr lang="en-US" sz="1600" dirty="0" smtClean="0">
                <a:solidFill>
                  <a:schemeClr val="tx1"/>
                </a:solidFill>
              </a:rPr>
              <a:t>          			Mirabeau Lamar, Council Member </a:t>
            </a:r>
          </a:p>
          <a:p>
            <a:pPr marL="0" indent="0">
              <a:buNone/>
            </a:pPr>
            <a:r>
              <a:rPr lang="en-US" sz="1600" dirty="0" smtClean="0">
                <a:solidFill>
                  <a:schemeClr val="tx1"/>
                </a:solidFill>
              </a:rPr>
              <a:t>			James Bonham, Council Member</a:t>
            </a:r>
            <a:r>
              <a:rPr lang="en-US" sz="1600" dirty="0" smtClean="0">
                <a:solidFill>
                  <a:srgbClr val="FF0000"/>
                </a:solidFill>
              </a:rPr>
              <a:t>	</a:t>
            </a:r>
            <a:endParaRPr lang="en-US" sz="1600" dirty="0">
              <a:solidFill>
                <a:srgbClr val="FF0000"/>
              </a:solidFill>
            </a:endParaRPr>
          </a:p>
        </p:txBody>
      </p:sp>
      <p:sp>
        <p:nvSpPr>
          <p:cNvPr id="6" name="TextBox 5"/>
          <p:cNvSpPr txBox="1"/>
          <p:nvPr/>
        </p:nvSpPr>
        <p:spPr>
          <a:xfrm>
            <a:off x="5486400" y="2819400"/>
            <a:ext cx="2667000"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Email addresses ensure faster communication between TWDB and applicant. </a:t>
            </a:r>
            <a:endParaRPr lang="en-US" sz="1400"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2971800"/>
            <a:ext cx="558800" cy="558800"/>
          </a:xfrm>
          <a:prstGeom prst="rect">
            <a:avLst/>
          </a:prstGeom>
        </p:spPr>
      </p:pic>
      <p:sp>
        <p:nvSpPr>
          <p:cNvPr id="11" name="Action Button: Back or Previous 10">
            <a:hlinkClick r:id="" action="ppaction://hlinkshowjump?jump=previousslide" highlightClick="1"/>
          </p:cNvPr>
          <p:cNvSpPr/>
          <p:nvPr/>
        </p:nvSpPr>
        <p:spPr>
          <a:xfrm>
            <a:off x="533400" y="59436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Action Button: Forward or Next 11">
            <a:hlinkClick r:id="" action="ppaction://hlinkshowjump?jump=nextslide" highlightClick="1"/>
          </p:cNvPr>
          <p:cNvSpPr/>
          <p:nvPr/>
        </p:nvSpPr>
        <p:spPr>
          <a:xfrm>
            <a:off x="83058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6781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7</a:t>
            </a:fld>
            <a:endParaRPr lang="en-US">
              <a:solidFill>
                <a:prstClr val="black">
                  <a:tint val="75000"/>
                </a:prstClr>
              </a:solidFill>
            </a:endParaRPr>
          </a:p>
        </p:txBody>
      </p:sp>
      <p:sp>
        <p:nvSpPr>
          <p:cNvPr id="112" name="TextBox 111"/>
          <p:cNvSpPr txBox="1"/>
          <p:nvPr/>
        </p:nvSpPr>
        <p:spPr>
          <a:xfrm>
            <a:off x="1117491" y="1752600"/>
            <a:ext cx="3195808" cy="1384995"/>
          </a:xfrm>
          <a:prstGeom prst="rect">
            <a:avLst/>
          </a:prstGeom>
          <a:noFill/>
        </p:spPr>
        <p:txBody>
          <a:bodyPr wrap="square" rtlCol="0">
            <a:spAutoFit/>
          </a:bodyPr>
          <a:lstStyle/>
          <a:p>
            <a:r>
              <a:rPr lang="en-US" sz="1400" dirty="0">
                <a:solidFill>
                  <a:srgbClr val="FF0000"/>
                </a:solidFill>
              </a:rPr>
              <a:t> </a:t>
            </a:r>
            <a:r>
              <a:rPr lang="en-US" sz="1400" dirty="0" smtClean="0">
                <a:solidFill>
                  <a:srgbClr val="FF0000"/>
                </a:solidFill>
              </a:rPr>
              <a:t>      </a:t>
            </a:r>
            <a:r>
              <a:rPr lang="en-US" sz="1400" dirty="0" smtClean="0"/>
              <a:t>Mary Smith, P.E.</a:t>
            </a:r>
          </a:p>
          <a:p>
            <a:r>
              <a:rPr lang="en-US" sz="1400" dirty="0" smtClean="0"/>
              <a:t>       ABC Engineers</a:t>
            </a:r>
          </a:p>
          <a:p>
            <a:r>
              <a:rPr lang="en-US" sz="1400" dirty="0" smtClean="0"/>
              <a:t>       567 Avenue A</a:t>
            </a:r>
          </a:p>
          <a:p>
            <a:r>
              <a:rPr lang="en-US" sz="1400" dirty="0" smtClean="0"/>
              <a:t>       Somewhere, TX 78123</a:t>
            </a:r>
          </a:p>
          <a:p>
            <a:r>
              <a:rPr lang="en-US" sz="1400" dirty="0"/>
              <a:t> </a:t>
            </a:r>
            <a:r>
              <a:rPr lang="en-US" sz="1400" dirty="0" smtClean="0"/>
              <a:t>      123/456-7890</a:t>
            </a:r>
          </a:p>
          <a:p>
            <a:r>
              <a:rPr lang="en-US" sz="1400" dirty="0" smtClean="0">
                <a:solidFill>
                  <a:srgbClr val="FF0000"/>
                </a:solidFill>
              </a:rPr>
              <a:t>      </a:t>
            </a:r>
            <a:r>
              <a:rPr lang="en-US" sz="1400" dirty="0" smtClean="0">
                <a:solidFill>
                  <a:srgbClr val="FF0000"/>
                </a:solidFill>
                <a:hlinkClick r:id="rId5"/>
              </a:rPr>
              <a:t>mary.smith@abcengineers.com</a:t>
            </a:r>
            <a:endParaRPr lang="en-US" sz="1400" dirty="0" smtClean="0">
              <a:solidFill>
                <a:srgbClr val="FF0000"/>
              </a:solidFill>
            </a:endParaRPr>
          </a:p>
        </p:txBody>
      </p:sp>
      <p:sp>
        <p:nvSpPr>
          <p:cNvPr id="118" name="Title 1"/>
          <p:cNvSpPr>
            <a:spLocks noGrp="1"/>
          </p:cNvSpPr>
          <p:nvPr>
            <p:ph type="title"/>
          </p:nvPr>
        </p:nvSpPr>
        <p:spPr>
          <a:xfrm>
            <a:off x="4701095" y="152400"/>
            <a:ext cx="4191000" cy="914400"/>
          </a:xfrm>
        </p:spPr>
        <p:txBody>
          <a:bodyPr/>
          <a:lstStyle/>
          <a:p>
            <a:r>
              <a:rPr lang="en-US" dirty="0"/>
              <a:t>Part A – Continued </a:t>
            </a:r>
          </a:p>
        </p:txBody>
      </p:sp>
      <p:sp>
        <p:nvSpPr>
          <p:cNvPr id="114" name="TextBox 113"/>
          <p:cNvSpPr txBox="1"/>
          <p:nvPr/>
        </p:nvSpPr>
        <p:spPr>
          <a:xfrm>
            <a:off x="838200" y="3505200"/>
            <a:ext cx="7467599"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smtClean="0"/>
              <a:t>Using the example above please complete each tab accordingly where it applies and type NA in those that do not apply. Email </a:t>
            </a:r>
            <a:r>
              <a:rPr lang="en-US" sz="1600" dirty="0"/>
              <a:t>addresses ensure faster communication between TWDB, the  applicant and consultants.</a:t>
            </a:r>
            <a:endParaRPr lang="en-US" sz="1600" dirty="0" smtClean="0"/>
          </a:p>
          <a:p>
            <a:endParaRPr lang="en-US" sz="1200" dirty="0"/>
          </a:p>
          <a:p>
            <a:r>
              <a:rPr lang="en-US" sz="1200" dirty="0" smtClean="0"/>
              <a:t>a)  Project Engineer is the consulting engineer for the project. </a:t>
            </a:r>
          </a:p>
          <a:p>
            <a:r>
              <a:rPr lang="en-US" sz="1200" dirty="0" smtClean="0"/>
              <a:t>b)  Bond Counsel (BC) gives a legal opinion with respect to the validity of any bonds to be issued. </a:t>
            </a:r>
          </a:p>
          <a:p>
            <a:r>
              <a:rPr lang="en-US" sz="1200" dirty="0" smtClean="0"/>
              <a:t>c)  Financial Advisor, (FA) provides financial information to determine the applicant’s repayment capacity.</a:t>
            </a:r>
          </a:p>
          <a:p>
            <a:r>
              <a:rPr lang="en-US" sz="1200" dirty="0" smtClean="0"/>
              <a:t>d)  Certified Public Accountant answers audit questions .  </a:t>
            </a:r>
          </a:p>
          <a:p>
            <a:pPr marL="228600" indent="-228600">
              <a:buAutoNum type="alphaLcParenR" startAt="5"/>
            </a:pPr>
            <a:r>
              <a:rPr lang="en-US" sz="1200" dirty="0" smtClean="0"/>
              <a:t>Legal Counsel assists with other issues that the BC does not handle. </a:t>
            </a:r>
          </a:p>
          <a:p>
            <a:pPr marL="228600" indent="-228600">
              <a:buAutoNum type="alphaLcParenR" startAt="5"/>
            </a:pPr>
            <a:r>
              <a:rPr lang="en-US" sz="1200" dirty="0" smtClean="0"/>
              <a:t>Additional consultants, in rare instances an applicant may have more than one BC, FA or Primary contact person. </a:t>
            </a:r>
          </a:p>
          <a:p>
            <a:r>
              <a:rPr lang="en-US" sz="1200" dirty="0"/>
              <a:t>g</a:t>
            </a:r>
            <a:r>
              <a:rPr lang="en-US" sz="1200" dirty="0" smtClean="0"/>
              <a:t>)  Primary contact person is who TWDB staff will contact for the day-to-day implementation questions.</a:t>
            </a:r>
            <a:endParaRPr lang="en-US" sz="1200" dirty="0"/>
          </a:p>
        </p:txBody>
      </p:sp>
      <p:grpSp>
        <p:nvGrpSpPr>
          <p:cNvPr id="2" name="Group 5"/>
          <p:cNvGrpSpPr>
            <a:grpSpLocks noChangeAspect="1"/>
          </p:cNvGrpSpPr>
          <p:nvPr/>
        </p:nvGrpSpPr>
        <p:grpSpPr bwMode="auto">
          <a:xfrm>
            <a:off x="1038225" y="1524000"/>
            <a:ext cx="6870700" cy="192087"/>
            <a:chOff x="654" y="1135"/>
            <a:chExt cx="4328" cy="121"/>
          </a:xfrm>
        </p:grpSpPr>
        <p:sp>
          <p:nvSpPr>
            <p:cNvPr id="3" name="AutoShape 4"/>
            <p:cNvSpPr>
              <a:spLocks noChangeAspect="1" noChangeArrowheads="1" noTextEdit="1"/>
            </p:cNvSpPr>
            <p:nvPr/>
          </p:nvSpPr>
          <p:spPr bwMode="auto">
            <a:xfrm>
              <a:off x="654" y="1135"/>
              <a:ext cx="432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6"/>
            <p:cNvSpPr>
              <a:spLocks noChangeArrowheads="1"/>
            </p:cNvSpPr>
            <p:nvPr/>
          </p:nvSpPr>
          <p:spPr bwMode="auto">
            <a:xfrm>
              <a:off x="654" y="1137"/>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762" y="113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9"/>
            <p:cNvSpPr>
              <a:spLocks noChangeArrowheads="1"/>
            </p:cNvSpPr>
            <p:nvPr/>
          </p:nvSpPr>
          <p:spPr bwMode="auto">
            <a:xfrm>
              <a:off x="960" y="1137"/>
              <a:ext cx="230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Name, address, phone, 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10"/>
            <p:cNvSpPr>
              <a:spLocks noChangeArrowheads="1"/>
            </p:cNvSpPr>
            <p:nvPr/>
          </p:nvSpPr>
          <p:spPr bwMode="auto">
            <a:xfrm>
              <a:off x="1930" y="1137"/>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1959" y="1137"/>
              <a:ext cx="135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mail address and contact person 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3280" y="1137"/>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3358" y="113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3382" y="113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15" name="Sound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76850" y="2286000"/>
            <a:ext cx="520700" cy="520700"/>
          </a:xfrm>
          <a:prstGeom prst="rect">
            <a:avLst/>
          </a:prstGeom>
        </p:spPr>
      </p:pic>
      <p:sp>
        <p:nvSpPr>
          <p:cNvPr id="14" name="Action Button: Back or Previous 13">
            <a:hlinkClick r:id="" action="ppaction://hlinkshowjump?jump=previousslide" highlightClick="1"/>
          </p:cNvPr>
          <p:cNvSpPr/>
          <p:nvPr/>
        </p:nvSpPr>
        <p:spPr>
          <a:xfrm>
            <a:off x="3048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Action Button: Forward or Next 15">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7947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8</a:t>
            </a:fld>
            <a:endParaRPr lang="en-US">
              <a:solidFill>
                <a:prstClr val="black">
                  <a:tint val="75000"/>
                </a:prstClr>
              </a:solidFill>
            </a:endParaRPr>
          </a:p>
        </p:txBody>
      </p:sp>
      <p:grpSp>
        <p:nvGrpSpPr>
          <p:cNvPr id="6" name="Group 5"/>
          <p:cNvGrpSpPr>
            <a:grpSpLocks noChangeAspect="1"/>
          </p:cNvGrpSpPr>
          <p:nvPr/>
        </p:nvGrpSpPr>
        <p:grpSpPr bwMode="auto">
          <a:xfrm>
            <a:off x="610195" y="1295400"/>
            <a:ext cx="6861175" cy="514351"/>
            <a:chOff x="768" y="960"/>
            <a:chExt cx="4322" cy="324"/>
          </a:xfrm>
        </p:grpSpPr>
        <p:sp>
          <p:nvSpPr>
            <p:cNvPr id="7" name="AutoShape 4"/>
            <p:cNvSpPr>
              <a:spLocks noChangeAspect="1" noChangeArrowheads="1" noTextEdit="1"/>
            </p:cNvSpPr>
            <p:nvPr/>
          </p:nvSpPr>
          <p:spPr bwMode="auto">
            <a:xfrm>
              <a:off x="768" y="960"/>
              <a:ext cx="4322"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p:cNvSpPr>
              <a:spLocks noChangeArrowheads="1"/>
            </p:cNvSpPr>
            <p:nvPr/>
          </p:nvSpPr>
          <p:spPr bwMode="auto">
            <a:xfrm>
              <a:off x="768" y="9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7"/>
            <p:cNvSpPr>
              <a:spLocks noChangeArrowheads="1"/>
            </p:cNvSpPr>
            <p:nvPr/>
          </p:nvSpPr>
          <p:spPr bwMode="auto">
            <a:xfrm>
              <a:off x="768" y="1063"/>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a:off x="876" y="10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1056" y="1063"/>
              <a:ext cx="26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Current funding request is for which phases?  Check all that apply.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3643" y="10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1065" y="1171"/>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2"/>
            <p:cNvSpPr>
              <a:spLocks noChangeArrowheads="1"/>
            </p:cNvSpPr>
            <p:nvPr/>
          </p:nvSpPr>
          <p:spPr bwMode="auto">
            <a:xfrm>
              <a:off x="1157"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3"/>
            <p:cNvSpPr>
              <a:spLocks noChangeArrowheads="1"/>
            </p:cNvSpPr>
            <p:nvPr/>
          </p:nvSpPr>
          <p:spPr bwMode="auto">
            <a:xfrm>
              <a:off x="1182" y="1165"/>
              <a:ext cx="38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Planning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4"/>
            <p:cNvSpPr>
              <a:spLocks noChangeArrowheads="1"/>
            </p:cNvSpPr>
            <p:nvPr/>
          </p:nvSpPr>
          <p:spPr bwMode="auto">
            <a:xfrm>
              <a:off x="1524"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5"/>
            <p:cNvSpPr>
              <a:spLocks noChangeArrowheads="1"/>
            </p:cNvSpPr>
            <p:nvPr/>
          </p:nvSpPr>
          <p:spPr bwMode="auto">
            <a:xfrm>
              <a:off x="1632"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6"/>
            <p:cNvSpPr>
              <a:spLocks noChangeArrowheads="1"/>
            </p:cNvSpPr>
            <p:nvPr/>
          </p:nvSpPr>
          <p:spPr bwMode="auto">
            <a:xfrm>
              <a:off x="1929" y="1171"/>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p:cNvSpPr>
              <a:spLocks noChangeArrowheads="1"/>
            </p:cNvSpPr>
            <p:nvPr/>
          </p:nvSpPr>
          <p:spPr bwMode="auto">
            <a:xfrm>
              <a:off x="2021"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8"/>
            <p:cNvSpPr>
              <a:spLocks noChangeArrowheads="1"/>
            </p:cNvSpPr>
            <p:nvPr/>
          </p:nvSpPr>
          <p:spPr bwMode="auto">
            <a:xfrm>
              <a:off x="2046" y="1165"/>
              <a:ext cx="46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Acquisition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19"/>
            <p:cNvSpPr>
              <a:spLocks noChangeArrowheads="1"/>
            </p:cNvSpPr>
            <p:nvPr/>
          </p:nvSpPr>
          <p:spPr bwMode="auto">
            <a:xfrm>
              <a:off x="2471"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0"/>
            <p:cNvSpPr>
              <a:spLocks noChangeArrowheads="1"/>
            </p:cNvSpPr>
            <p:nvPr/>
          </p:nvSpPr>
          <p:spPr bwMode="auto">
            <a:xfrm>
              <a:off x="2496"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1"/>
            <p:cNvSpPr>
              <a:spLocks noChangeArrowheads="1"/>
            </p:cNvSpPr>
            <p:nvPr/>
          </p:nvSpPr>
          <p:spPr bwMode="auto">
            <a:xfrm>
              <a:off x="2793" y="1171"/>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p:cNvSpPr>
              <a:spLocks noChangeArrowheads="1"/>
            </p:cNvSpPr>
            <p:nvPr/>
          </p:nvSpPr>
          <p:spPr bwMode="auto">
            <a:xfrm>
              <a:off x="2885"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2910" y="1165"/>
              <a:ext cx="3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Design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4"/>
            <p:cNvSpPr>
              <a:spLocks noChangeArrowheads="1"/>
            </p:cNvSpPr>
            <p:nvPr/>
          </p:nvSpPr>
          <p:spPr bwMode="auto">
            <a:xfrm>
              <a:off x="3183"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5"/>
            <p:cNvSpPr>
              <a:spLocks noChangeArrowheads="1"/>
            </p:cNvSpPr>
            <p:nvPr/>
          </p:nvSpPr>
          <p:spPr bwMode="auto">
            <a:xfrm>
              <a:off x="3360"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6"/>
            <p:cNvSpPr>
              <a:spLocks noChangeArrowheads="1"/>
            </p:cNvSpPr>
            <p:nvPr/>
          </p:nvSpPr>
          <p:spPr bwMode="auto">
            <a:xfrm>
              <a:off x="3657" y="1171"/>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p:cNvSpPr>
              <a:spLocks noChangeArrowheads="1"/>
            </p:cNvSpPr>
            <p:nvPr/>
          </p:nvSpPr>
          <p:spPr bwMode="auto">
            <a:xfrm>
              <a:off x="3749" y="1165"/>
              <a:ext cx="41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Construct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4126" y="1165"/>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4243"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209" name="TextBox 208"/>
          <p:cNvSpPr txBox="1"/>
          <p:nvPr/>
        </p:nvSpPr>
        <p:spPr>
          <a:xfrm>
            <a:off x="4864516" y="924580"/>
            <a:ext cx="374608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Select the type(s) of funding being requested and enter the amount being requested. </a:t>
            </a:r>
            <a:endParaRPr lang="en-US" sz="1400" dirty="0"/>
          </a:p>
        </p:txBody>
      </p:sp>
      <p:sp>
        <p:nvSpPr>
          <p:cNvPr id="211" name="Title 1"/>
          <p:cNvSpPr>
            <a:spLocks noGrp="1"/>
          </p:cNvSpPr>
          <p:nvPr>
            <p:ph type="title"/>
          </p:nvPr>
        </p:nvSpPr>
        <p:spPr>
          <a:xfrm>
            <a:off x="4701095" y="152400"/>
            <a:ext cx="4191000" cy="914400"/>
          </a:xfrm>
        </p:spPr>
        <p:txBody>
          <a:bodyPr/>
          <a:lstStyle/>
          <a:p>
            <a:r>
              <a:rPr lang="en-US" dirty="0"/>
              <a:t>Part A – Continued </a:t>
            </a:r>
          </a:p>
        </p:txBody>
      </p:sp>
      <p:grpSp>
        <p:nvGrpSpPr>
          <p:cNvPr id="2" name="Group 5"/>
          <p:cNvGrpSpPr>
            <a:grpSpLocks noChangeAspect="1"/>
          </p:cNvGrpSpPr>
          <p:nvPr/>
        </p:nvGrpSpPr>
        <p:grpSpPr bwMode="auto">
          <a:xfrm>
            <a:off x="533400" y="2133600"/>
            <a:ext cx="6111876" cy="1419916"/>
            <a:chOff x="505" y="1779"/>
            <a:chExt cx="3818" cy="994"/>
          </a:xfrm>
        </p:grpSpPr>
        <p:sp>
          <p:nvSpPr>
            <p:cNvPr id="5" name="Rectangle 6"/>
            <p:cNvSpPr>
              <a:spLocks noChangeArrowheads="1"/>
            </p:cNvSpPr>
            <p:nvPr/>
          </p:nvSpPr>
          <p:spPr bwMode="auto">
            <a:xfrm>
              <a:off x="505" y="1779"/>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60" name="Rectangle 7"/>
            <p:cNvSpPr>
              <a:spLocks noChangeArrowheads="1"/>
            </p:cNvSpPr>
            <p:nvPr/>
          </p:nvSpPr>
          <p:spPr bwMode="auto">
            <a:xfrm>
              <a:off x="824" y="177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1" name="Rectangle 8"/>
            <p:cNvSpPr>
              <a:spLocks noChangeArrowheads="1"/>
            </p:cNvSpPr>
            <p:nvPr/>
          </p:nvSpPr>
          <p:spPr bwMode="auto">
            <a:xfrm>
              <a:off x="1004" y="1779"/>
              <a:ext cx="3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Request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63" name="Rectangle 9"/>
            <p:cNvSpPr>
              <a:spLocks noChangeArrowheads="1"/>
            </p:cNvSpPr>
            <p:nvPr/>
          </p:nvSpPr>
          <p:spPr bwMode="auto">
            <a:xfrm>
              <a:off x="1332" y="1779"/>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4" name="Rectangle 10"/>
            <p:cNvSpPr>
              <a:spLocks noChangeArrowheads="1"/>
            </p:cNvSpPr>
            <p:nvPr/>
          </p:nvSpPr>
          <p:spPr bwMode="auto">
            <a:xfrm>
              <a:off x="1449" y="177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5" name="Rectangle 11"/>
            <p:cNvSpPr>
              <a:spLocks noChangeArrowheads="1"/>
            </p:cNvSpPr>
            <p:nvPr/>
          </p:nvSpPr>
          <p:spPr bwMode="auto">
            <a:xfrm>
              <a:off x="1473" y="1779"/>
              <a:ext cx="113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funding from which program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66" name="Rectangle 12"/>
            <p:cNvSpPr>
              <a:spLocks noChangeArrowheads="1"/>
            </p:cNvSpPr>
            <p:nvPr/>
          </p:nvSpPr>
          <p:spPr bwMode="auto">
            <a:xfrm>
              <a:off x="2566" y="1779"/>
              <a:ext cx="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7" name="Rectangle 13"/>
            <p:cNvSpPr>
              <a:spLocks noChangeArrowheads="1"/>
            </p:cNvSpPr>
            <p:nvPr/>
          </p:nvSpPr>
          <p:spPr bwMode="auto">
            <a:xfrm>
              <a:off x="2609" y="1779"/>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8" name="Rectangle 14"/>
            <p:cNvSpPr>
              <a:spLocks noChangeArrowheads="1"/>
            </p:cNvSpPr>
            <p:nvPr/>
          </p:nvSpPr>
          <p:spPr bwMode="auto">
            <a:xfrm>
              <a:off x="2658" y="1779"/>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9" name="Rectangle 15"/>
            <p:cNvSpPr>
              <a:spLocks noChangeArrowheads="1"/>
            </p:cNvSpPr>
            <p:nvPr/>
          </p:nvSpPr>
          <p:spPr bwMode="auto">
            <a:xfrm>
              <a:off x="2707" y="1779"/>
              <a:ext cx="83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Check all that apply.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0" name="Rectangle 16"/>
            <p:cNvSpPr>
              <a:spLocks noChangeArrowheads="1"/>
            </p:cNvSpPr>
            <p:nvPr/>
          </p:nvSpPr>
          <p:spPr bwMode="auto">
            <a:xfrm>
              <a:off x="3499" y="177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1" name="Rectangle 17"/>
            <p:cNvSpPr>
              <a:spLocks noChangeArrowheads="1"/>
            </p:cNvSpPr>
            <p:nvPr/>
          </p:nvSpPr>
          <p:spPr bwMode="auto">
            <a:xfrm>
              <a:off x="1148" y="187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2" name="Rectangle 18"/>
            <p:cNvSpPr>
              <a:spLocks noChangeArrowheads="1"/>
            </p:cNvSpPr>
            <p:nvPr/>
          </p:nvSpPr>
          <p:spPr bwMode="auto">
            <a:xfrm>
              <a:off x="1148" y="1981"/>
              <a:ext cx="4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PROGRAM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3" name="Rectangle 19"/>
            <p:cNvSpPr>
              <a:spLocks noChangeArrowheads="1"/>
            </p:cNvSpPr>
            <p:nvPr/>
          </p:nvSpPr>
          <p:spPr bwMode="auto">
            <a:xfrm>
              <a:off x="1603"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4" name="Rectangle 20"/>
            <p:cNvSpPr>
              <a:spLocks noChangeArrowheads="1"/>
            </p:cNvSpPr>
            <p:nvPr/>
          </p:nvSpPr>
          <p:spPr bwMode="auto">
            <a:xfrm>
              <a:off x="1868"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5" name="Rectangle 21"/>
            <p:cNvSpPr>
              <a:spLocks noChangeArrowheads="1"/>
            </p:cNvSpPr>
            <p:nvPr/>
          </p:nvSpPr>
          <p:spPr bwMode="auto">
            <a:xfrm>
              <a:off x="2156"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6" name="Rectangle 22"/>
            <p:cNvSpPr>
              <a:spLocks noChangeArrowheads="1"/>
            </p:cNvSpPr>
            <p:nvPr/>
          </p:nvSpPr>
          <p:spPr bwMode="auto">
            <a:xfrm>
              <a:off x="2444"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7" name="Rectangle 23"/>
            <p:cNvSpPr>
              <a:spLocks noChangeArrowheads="1"/>
            </p:cNvSpPr>
            <p:nvPr/>
          </p:nvSpPr>
          <p:spPr bwMode="auto">
            <a:xfrm>
              <a:off x="2732"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8" name="Rectangle 24"/>
            <p:cNvSpPr>
              <a:spLocks noChangeArrowheads="1"/>
            </p:cNvSpPr>
            <p:nvPr/>
          </p:nvSpPr>
          <p:spPr bwMode="auto">
            <a:xfrm>
              <a:off x="3020"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79" name="Rectangle 25"/>
            <p:cNvSpPr>
              <a:spLocks noChangeArrowheads="1"/>
            </p:cNvSpPr>
            <p:nvPr/>
          </p:nvSpPr>
          <p:spPr bwMode="auto">
            <a:xfrm>
              <a:off x="3308" y="1981"/>
              <a:ext cx="99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AMOUNT REQUESTED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0" name="Rectangle 26"/>
            <p:cNvSpPr>
              <a:spLocks noChangeArrowheads="1"/>
            </p:cNvSpPr>
            <p:nvPr/>
          </p:nvSpPr>
          <p:spPr bwMode="auto">
            <a:xfrm>
              <a:off x="4261"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1" name="Rectangle 27"/>
            <p:cNvSpPr>
              <a:spLocks noChangeArrowheads="1"/>
            </p:cNvSpPr>
            <p:nvPr/>
          </p:nvSpPr>
          <p:spPr bwMode="auto">
            <a:xfrm>
              <a:off x="1148" y="208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2" name="Rectangle 28"/>
            <p:cNvSpPr>
              <a:spLocks noChangeArrowheads="1"/>
            </p:cNvSpPr>
            <p:nvPr/>
          </p:nvSpPr>
          <p:spPr bwMode="auto">
            <a:xfrm>
              <a:off x="1004" y="2184"/>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3" name="Rectangle 29"/>
            <p:cNvSpPr>
              <a:spLocks noChangeArrowheads="1"/>
            </p:cNvSpPr>
            <p:nvPr/>
          </p:nvSpPr>
          <p:spPr bwMode="auto">
            <a:xfrm>
              <a:off x="1083"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4" name="Rectangle 30"/>
            <p:cNvSpPr>
              <a:spLocks noChangeArrowheads="1"/>
            </p:cNvSpPr>
            <p:nvPr/>
          </p:nvSpPr>
          <p:spPr bwMode="auto">
            <a:xfrm>
              <a:off x="1148" y="2184"/>
              <a:ext cx="149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Drinking Water State Revolving Fund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5" name="Rectangle 31"/>
            <p:cNvSpPr>
              <a:spLocks noChangeArrowheads="1"/>
            </p:cNvSpPr>
            <p:nvPr/>
          </p:nvSpPr>
          <p:spPr bwMode="auto">
            <a:xfrm>
              <a:off x="2595"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6" name="Rectangle 32"/>
            <p:cNvSpPr>
              <a:spLocks noChangeArrowheads="1"/>
            </p:cNvSpPr>
            <p:nvPr/>
          </p:nvSpPr>
          <p:spPr bwMode="auto">
            <a:xfrm>
              <a:off x="2620" y="2184"/>
              <a:ext cx="44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(DWSRF)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7" name="Rectangle 33"/>
            <p:cNvSpPr>
              <a:spLocks noChangeArrowheads="1"/>
            </p:cNvSpPr>
            <p:nvPr/>
          </p:nvSpPr>
          <p:spPr bwMode="auto">
            <a:xfrm>
              <a:off x="3034" y="2190"/>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88" name="Rectangle 34"/>
            <p:cNvSpPr>
              <a:spLocks noChangeArrowheads="1"/>
            </p:cNvSpPr>
            <p:nvPr/>
          </p:nvSpPr>
          <p:spPr bwMode="auto">
            <a:xfrm>
              <a:off x="3126"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9" name="Rectangle 35"/>
            <p:cNvSpPr>
              <a:spLocks noChangeArrowheads="1"/>
            </p:cNvSpPr>
            <p:nvPr/>
          </p:nvSpPr>
          <p:spPr bwMode="auto">
            <a:xfrm>
              <a:off x="3308"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0" name="Rectangle 36"/>
            <p:cNvSpPr>
              <a:spLocks noChangeArrowheads="1"/>
            </p:cNvSpPr>
            <p:nvPr/>
          </p:nvSpPr>
          <p:spPr bwMode="auto">
            <a:xfrm>
              <a:off x="3333" y="2184"/>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1" name="Rectangle 37"/>
            <p:cNvSpPr>
              <a:spLocks noChangeArrowheads="1"/>
            </p:cNvSpPr>
            <p:nvPr/>
          </p:nvSpPr>
          <p:spPr bwMode="auto">
            <a:xfrm>
              <a:off x="3407"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2" name="Rectangle 38"/>
            <p:cNvSpPr>
              <a:spLocks noChangeArrowheads="1"/>
            </p:cNvSpPr>
            <p:nvPr/>
          </p:nvSpPr>
          <p:spPr bwMode="auto">
            <a:xfrm>
              <a:off x="3456"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3" name="Rectangle 39"/>
            <p:cNvSpPr>
              <a:spLocks noChangeArrowheads="1"/>
            </p:cNvSpPr>
            <p:nvPr/>
          </p:nvSpPr>
          <p:spPr bwMode="auto">
            <a:xfrm>
              <a:off x="3505"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4" name="Rectangle 40"/>
            <p:cNvSpPr>
              <a:spLocks noChangeArrowheads="1"/>
            </p:cNvSpPr>
            <p:nvPr/>
          </p:nvSpPr>
          <p:spPr bwMode="auto">
            <a:xfrm>
              <a:off x="3553"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5" name="Rectangle 41"/>
            <p:cNvSpPr>
              <a:spLocks noChangeArrowheads="1"/>
            </p:cNvSpPr>
            <p:nvPr/>
          </p:nvSpPr>
          <p:spPr bwMode="auto">
            <a:xfrm>
              <a:off x="3602"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6" name="Rectangle 42"/>
            <p:cNvSpPr>
              <a:spLocks noChangeArrowheads="1"/>
            </p:cNvSpPr>
            <p:nvPr/>
          </p:nvSpPr>
          <p:spPr bwMode="auto">
            <a:xfrm>
              <a:off x="3650"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7" name="Rectangle 43"/>
            <p:cNvSpPr>
              <a:spLocks noChangeArrowheads="1"/>
            </p:cNvSpPr>
            <p:nvPr/>
          </p:nvSpPr>
          <p:spPr bwMode="auto">
            <a:xfrm>
              <a:off x="3407" y="2272"/>
              <a:ext cx="24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44"/>
            <p:cNvSpPr>
              <a:spLocks noChangeArrowheads="1"/>
            </p:cNvSpPr>
            <p:nvPr/>
          </p:nvSpPr>
          <p:spPr bwMode="auto">
            <a:xfrm>
              <a:off x="1004" y="22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9" name="Rectangle 45"/>
            <p:cNvSpPr>
              <a:spLocks noChangeArrowheads="1"/>
            </p:cNvSpPr>
            <p:nvPr/>
          </p:nvSpPr>
          <p:spPr bwMode="auto">
            <a:xfrm>
              <a:off x="1004" y="2385"/>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0" name="Rectangle 46"/>
            <p:cNvSpPr>
              <a:spLocks noChangeArrowheads="1"/>
            </p:cNvSpPr>
            <p:nvPr/>
          </p:nvSpPr>
          <p:spPr bwMode="auto">
            <a:xfrm>
              <a:off x="1083"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1" name="Rectangle 47"/>
            <p:cNvSpPr>
              <a:spLocks noChangeArrowheads="1"/>
            </p:cNvSpPr>
            <p:nvPr/>
          </p:nvSpPr>
          <p:spPr bwMode="auto">
            <a:xfrm>
              <a:off x="1148" y="2385"/>
              <a:ext cx="139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Clean Water State Revolving Fund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2" name="Rectangle 48"/>
            <p:cNvSpPr>
              <a:spLocks noChangeArrowheads="1"/>
            </p:cNvSpPr>
            <p:nvPr/>
          </p:nvSpPr>
          <p:spPr bwMode="auto">
            <a:xfrm>
              <a:off x="2503"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3" name="Rectangle 49"/>
            <p:cNvSpPr>
              <a:spLocks noChangeArrowheads="1"/>
            </p:cNvSpPr>
            <p:nvPr/>
          </p:nvSpPr>
          <p:spPr bwMode="auto">
            <a:xfrm>
              <a:off x="2528" y="2385"/>
              <a:ext cx="4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(CWSRF)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2" name="Rectangle 50"/>
            <p:cNvSpPr>
              <a:spLocks noChangeArrowheads="1"/>
            </p:cNvSpPr>
            <p:nvPr/>
          </p:nvSpPr>
          <p:spPr bwMode="auto">
            <a:xfrm>
              <a:off x="2909"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3" name="Rectangle 51"/>
            <p:cNvSpPr>
              <a:spLocks noChangeArrowheads="1"/>
            </p:cNvSpPr>
            <p:nvPr/>
          </p:nvSpPr>
          <p:spPr bwMode="auto">
            <a:xfrm>
              <a:off x="2942" y="2391"/>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94" name="Rectangle 52"/>
            <p:cNvSpPr>
              <a:spLocks noChangeArrowheads="1"/>
            </p:cNvSpPr>
            <p:nvPr/>
          </p:nvSpPr>
          <p:spPr bwMode="auto">
            <a:xfrm>
              <a:off x="3034"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5" name="Rectangle 53"/>
            <p:cNvSpPr>
              <a:spLocks noChangeArrowheads="1"/>
            </p:cNvSpPr>
            <p:nvPr/>
          </p:nvSpPr>
          <p:spPr bwMode="auto">
            <a:xfrm>
              <a:off x="3308"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6" name="Rectangle 54"/>
            <p:cNvSpPr>
              <a:spLocks noChangeArrowheads="1"/>
            </p:cNvSpPr>
            <p:nvPr/>
          </p:nvSpPr>
          <p:spPr bwMode="auto">
            <a:xfrm>
              <a:off x="3333" y="2385"/>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97" name="Rectangle 55"/>
            <p:cNvSpPr>
              <a:spLocks noChangeArrowheads="1"/>
            </p:cNvSpPr>
            <p:nvPr/>
          </p:nvSpPr>
          <p:spPr bwMode="auto">
            <a:xfrm>
              <a:off x="3407"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8" name="Rectangle 56"/>
            <p:cNvSpPr>
              <a:spLocks noChangeArrowheads="1"/>
            </p:cNvSpPr>
            <p:nvPr/>
          </p:nvSpPr>
          <p:spPr bwMode="auto">
            <a:xfrm>
              <a:off x="3456"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9" name="Rectangle 57"/>
            <p:cNvSpPr>
              <a:spLocks noChangeArrowheads="1"/>
            </p:cNvSpPr>
            <p:nvPr/>
          </p:nvSpPr>
          <p:spPr bwMode="auto">
            <a:xfrm>
              <a:off x="3505"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400" name="Rectangle 58"/>
            <p:cNvSpPr>
              <a:spLocks noChangeArrowheads="1"/>
            </p:cNvSpPr>
            <p:nvPr/>
          </p:nvSpPr>
          <p:spPr bwMode="auto">
            <a:xfrm>
              <a:off x="3553"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401" name="Rectangle 59"/>
            <p:cNvSpPr>
              <a:spLocks noChangeArrowheads="1"/>
            </p:cNvSpPr>
            <p:nvPr/>
          </p:nvSpPr>
          <p:spPr bwMode="auto">
            <a:xfrm>
              <a:off x="1004" y="2385"/>
              <a:ext cx="2622"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1100" dirty="0">
                <a:solidFill>
                  <a:srgbClr val="000000"/>
                </a:solidFill>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402" name="Rectangle 60"/>
            <p:cNvSpPr>
              <a:spLocks noChangeArrowheads="1"/>
            </p:cNvSpPr>
            <p:nvPr/>
          </p:nvSpPr>
          <p:spPr bwMode="auto">
            <a:xfrm>
              <a:off x="3650" y="2385"/>
              <a:ext cx="0"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403" name="Rectangle 61"/>
            <p:cNvSpPr>
              <a:spLocks noChangeArrowheads="1"/>
            </p:cNvSpPr>
            <p:nvPr/>
          </p:nvSpPr>
          <p:spPr bwMode="auto">
            <a:xfrm>
              <a:off x="3407" y="2474"/>
              <a:ext cx="243"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8" name="TextBox 267"/>
          <p:cNvSpPr txBox="1"/>
          <p:nvPr/>
        </p:nvSpPr>
        <p:spPr>
          <a:xfrm>
            <a:off x="4343401" y="2895600"/>
            <a:ext cx="381000" cy="369332"/>
          </a:xfrm>
          <a:prstGeom prst="rect">
            <a:avLst/>
          </a:prstGeom>
          <a:noFill/>
        </p:spPr>
        <p:txBody>
          <a:bodyPr wrap="square" rtlCol="0">
            <a:spAutoFit/>
          </a:bodyPr>
          <a:lstStyle/>
          <a:p>
            <a:r>
              <a:rPr lang="en-US" dirty="0" smtClean="0"/>
              <a:t>X</a:t>
            </a:r>
            <a:endParaRPr lang="en-US" dirty="0"/>
          </a:p>
        </p:txBody>
      </p:sp>
      <p:sp>
        <p:nvSpPr>
          <p:cNvPr id="15405" name="TextBox 15404"/>
          <p:cNvSpPr txBox="1"/>
          <p:nvPr/>
        </p:nvSpPr>
        <p:spPr>
          <a:xfrm>
            <a:off x="1219200" y="3276600"/>
            <a:ext cx="3801346" cy="276999"/>
          </a:xfrm>
          <a:prstGeom prst="rect">
            <a:avLst/>
          </a:prstGeom>
          <a:noFill/>
        </p:spPr>
        <p:txBody>
          <a:bodyPr wrap="square" rtlCol="0">
            <a:spAutoFit/>
          </a:bodyPr>
          <a:lstStyle/>
          <a:p>
            <a:r>
              <a:rPr lang="en-US" sz="1200" dirty="0" smtClean="0">
                <a:latin typeface="Arial" pitchFamily="34" charset="0"/>
                <a:cs typeface="Arial" pitchFamily="34" charset="0"/>
              </a:rPr>
              <a:t>c)    . . . . .</a:t>
            </a:r>
            <a:endParaRPr lang="en-US" dirty="0">
              <a:latin typeface="Arial" pitchFamily="34" charset="0"/>
              <a:cs typeface="Arial" pitchFamily="34" charset="0"/>
            </a:endParaRPr>
          </a:p>
        </p:txBody>
      </p:sp>
      <p:sp>
        <p:nvSpPr>
          <p:cNvPr id="15406" name="TextBox 15405"/>
          <p:cNvSpPr txBox="1"/>
          <p:nvPr/>
        </p:nvSpPr>
        <p:spPr>
          <a:xfrm>
            <a:off x="5205062" y="2916971"/>
            <a:ext cx="1027112" cy="276999"/>
          </a:xfrm>
          <a:prstGeom prst="rect">
            <a:avLst/>
          </a:prstGeom>
          <a:noFill/>
        </p:spPr>
        <p:txBody>
          <a:bodyPr wrap="square" rtlCol="0">
            <a:spAutoFit/>
          </a:bodyPr>
          <a:lstStyle/>
          <a:p>
            <a:r>
              <a:rPr lang="en-US" sz="1200" dirty="0" smtClean="0">
                <a:latin typeface="Arial" pitchFamily="34" charset="0"/>
                <a:cs typeface="Arial" pitchFamily="34" charset="0"/>
              </a:rPr>
              <a:t>2,550,000</a:t>
            </a:r>
            <a:endParaRPr lang="en-US" sz="1200" dirty="0">
              <a:latin typeface="Arial" pitchFamily="34" charset="0"/>
              <a:cs typeface="Arial" pitchFamily="34" charset="0"/>
            </a:endParaRPr>
          </a:p>
        </p:txBody>
      </p:sp>
      <p:sp>
        <p:nvSpPr>
          <p:cNvPr id="273" name="TextBox 272"/>
          <p:cNvSpPr txBox="1"/>
          <p:nvPr/>
        </p:nvSpPr>
        <p:spPr>
          <a:xfrm>
            <a:off x="990600" y="1524000"/>
            <a:ext cx="230187" cy="369332"/>
          </a:xfrm>
          <a:prstGeom prst="rect">
            <a:avLst/>
          </a:prstGeom>
          <a:noFill/>
        </p:spPr>
        <p:txBody>
          <a:bodyPr wrap="square" rtlCol="0">
            <a:spAutoFit/>
          </a:bodyPr>
          <a:lstStyle/>
          <a:p>
            <a:r>
              <a:rPr lang="en-US" dirty="0" smtClean="0"/>
              <a:t>X</a:t>
            </a:r>
            <a:endParaRPr lang="en-US" dirty="0"/>
          </a:p>
        </p:txBody>
      </p:sp>
      <p:graphicFrame>
        <p:nvGraphicFramePr>
          <p:cNvPr id="276" name="Table 275"/>
          <p:cNvGraphicFramePr>
            <a:graphicFrameLocks noGrp="1"/>
          </p:cNvGraphicFramePr>
          <p:nvPr>
            <p:extLst>
              <p:ext uri="{D42A27DB-BD31-4B8C-83A1-F6EECF244321}">
                <p14:modId xmlns:p14="http://schemas.microsoft.com/office/powerpoint/2010/main" val="4087198755"/>
              </p:ext>
            </p:extLst>
          </p:nvPr>
        </p:nvGraphicFramePr>
        <p:xfrm>
          <a:off x="818535" y="4648200"/>
          <a:ext cx="6881057" cy="1925320"/>
        </p:xfrm>
        <a:graphic>
          <a:graphicData uri="http://schemas.openxmlformats.org/drawingml/2006/table">
            <a:tbl>
              <a:tblPr firstRow="1" bandRow="1">
                <a:tableStyleId>{2D5ABB26-0587-4C30-8999-92F81FD0307C}</a:tableStyleId>
              </a:tblPr>
              <a:tblGrid>
                <a:gridCol w="1410274"/>
                <a:gridCol w="1713924"/>
                <a:gridCol w="990600"/>
                <a:gridCol w="1071087"/>
                <a:gridCol w="1695172"/>
              </a:tblGrid>
              <a:tr h="370840">
                <a:tc>
                  <a:txBody>
                    <a:bodyPr/>
                    <a:lstStyle/>
                    <a:p>
                      <a:pPr algn="ctr"/>
                      <a:r>
                        <a:rPr lang="en-US" sz="1200" dirty="0" smtClean="0">
                          <a:latin typeface="Arial" pitchFamily="34" charset="0"/>
                          <a:cs typeface="Arial" pitchFamily="34" charset="0"/>
                        </a:rPr>
                        <a:t>Funding Source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Type of </a:t>
                      </a:r>
                    </a:p>
                    <a:p>
                      <a:pPr algn="ctr"/>
                      <a:r>
                        <a:rPr lang="en-US" sz="1200" dirty="0" smtClean="0">
                          <a:latin typeface="Arial" pitchFamily="34" charset="0"/>
                          <a:cs typeface="Arial" pitchFamily="34" charset="0"/>
                        </a:rPr>
                        <a:t>Funds</a:t>
                      </a:r>
                      <a:r>
                        <a:rPr lang="en-US" sz="1200" baseline="0" dirty="0" smtClean="0">
                          <a:latin typeface="Arial" pitchFamily="34" charset="0"/>
                          <a:cs typeface="Arial" pitchFamily="34" charset="0"/>
                        </a:rPr>
                        <a:t> (Loan/Grant)</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Amount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Date Applied</a:t>
                      </a:r>
                      <a:r>
                        <a:rPr lang="en-US" sz="1200" baseline="0" dirty="0" smtClean="0">
                          <a:latin typeface="Arial" pitchFamily="34" charset="0"/>
                          <a:cs typeface="Arial" pitchFamily="34" charset="0"/>
                        </a:rPr>
                        <a:t> for Funding</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Funding Secured Date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latin typeface="Arial" pitchFamily="34" charset="0"/>
                          <a:cs typeface="Arial" pitchFamily="34" charset="0"/>
                        </a:rPr>
                        <a:t>TX</a:t>
                      </a:r>
                      <a:r>
                        <a:rPr lang="en-US" sz="1200" baseline="0" dirty="0" smtClean="0">
                          <a:latin typeface="Arial" pitchFamily="34" charset="0"/>
                          <a:cs typeface="Arial" pitchFamily="34" charset="0"/>
                        </a:rPr>
                        <a:t> Dept. of Agriculture -CDBG</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Grant</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500,000</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10-24-12</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2-25-13</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latin typeface="Arial" pitchFamily="34" charset="0"/>
                          <a:cs typeface="Arial" pitchFamily="34" charset="0"/>
                        </a:rPr>
                        <a:t>City of Anywhere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Local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500,000</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10-24-12</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2-25-13</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b="1" dirty="0" smtClean="0">
                          <a:latin typeface="Arial" pitchFamily="34" charset="0"/>
                          <a:cs typeface="Arial" pitchFamily="34" charset="0"/>
                        </a:rPr>
                        <a:t>Total Funding from All Sources </a:t>
                      </a:r>
                      <a:endParaRPr lang="en-US" sz="1200" b="1"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1,000,000</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7" name="TextBox 276"/>
          <p:cNvSpPr txBox="1"/>
          <p:nvPr/>
        </p:nvSpPr>
        <p:spPr>
          <a:xfrm>
            <a:off x="596310" y="3804039"/>
            <a:ext cx="732849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Additional funding could come from another agency, such as Texas Dept. of Agriculture - CDBG, </a:t>
            </a:r>
          </a:p>
          <a:p>
            <a:r>
              <a:rPr lang="en-US" sz="1400" dirty="0" smtClean="0"/>
              <a:t>or the applicant themselves could be partially funding the project.   </a:t>
            </a:r>
            <a:endParaRPr lang="en-US" sz="1400" dirty="0"/>
          </a:p>
        </p:txBody>
      </p:sp>
      <p:sp>
        <p:nvSpPr>
          <p:cNvPr id="3" name="TextBox 2"/>
          <p:cNvSpPr txBox="1"/>
          <p:nvPr/>
        </p:nvSpPr>
        <p:spPr>
          <a:xfrm>
            <a:off x="487530" y="4327259"/>
            <a:ext cx="442179" cy="276999"/>
          </a:xfrm>
          <a:prstGeom prst="rect">
            <a:avLst/>
          </a:prstGeom>
          <a:noFill/>
        </p:spPr>
        <p:txBody>
          <a:bodyPr wrap="square" rtlCol="0">
            <a:spAutoFit/>
          </a:bodyPr>
          <a:lstStyle/>
          <a:p>
            <a:r>
              <a:rPr lang="en-US" sz="1200" dirty="0" smtClean="0">
                <a:latin typeface="Arial" pitchFamily="34" charset="0"/>
                <a:cs typeface="Arial" pitchFamily="34" charset="0"/>
              </a:rPr>
              <a:t>A11</a:t>
            </a:r>
            <a:endParaRPr lang="en-US" sz="1200" dirty="0">
              <a:latin typeface="Arial" pitchFamily="34" charset="0"/>
              <a:cs typeface="Arial" pitchFamily="34" charset="0"/>
            </a:endParaRPr>
          </a:p>
        </p:txBody>
      </p:sp>
      <p:pic>
        <p:nvPicPr>
          <p:cNvPr id="256" name="Sound 2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2438400"/>
            <a:ext cx="812800" cy="812800"/>
          </a:xfrm>
          <a:prstGeom prst="rect">
            <a:avLst/>
          </a:prstGeom>
        </p:spPr>
      </p:pic>
      <p:sp>
        <p:nvSpPr>
          <p:cNvPr id="257" name="Action Button: Back or Previous 256">
            <a:hlinkClick r:id="" action="ppaction://hlinkshowjump?jump=previousslide" highlightClick="1"/>
          </p:cNvPr>
          <p:cNvSpPr/>
          <p:nvPr/>
        </p:nvSpPr>
        <p:spPr>
          <a:xfrm>
            <a:off x="1524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8" name="Action Button: Forward or Next 257">
            <a:hlinkClick r:id="" action="ppaction://hlinkshowjump?jump=nextslide" highlightClick="1"/>
          </p:cNvPr>
          <p:cNvSpPr/>
          <p:nvPr/>
        </p:nvSpPr>
        <p:spPr>
          <a:xfrm>
            <a:off x="81534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231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51" fill="hold"/>
                                        <p:tgtEl>
                                          <p:spTgt spid="2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5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9</a:t>
            </a:fld>
            <a:endParaRPr lang="en-US" dirty="0">
              <a:solidFill>
                <a:prstClr val="black">
                  <a:tint val="75000"/>
                </a:prstClr>
              </a:solidFill>
            </a:endParaRPr>
          </a:p>
        </p:txBody>
      </p:sp>
      <p:sp>
        <p:nvSpPr>
          <p:cNvPr id="100" name="TextBox 99"/>
          <p:cNvSpPr txBox="1"/>
          <p:nvPr/>
        </p:nvSpPr>
        <p:spPr>
          <a:xfrm>
            <a:off x="1109709" y="1371600"/>
            <a:ext cx="6887716"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smtClean="0"/>
              <a:t>The </a:t>
            </a:r>
            <a:r>
              <a:rPr lang="en-US" sz="1400" dirty="0"/>
              <a:t>links made available will direct you in getting necessary information. </a:t>
            </a:r>
          </a:p>
          <a:p>
            <a:pPr algn="ctr"/>
            <a:r>
              <a:rPr lang="en-US" sz="1400" dirty="0"/>
              <a:t>Questions  </a:t>
            </a:r>
            <a:r>
              <a:rPr lang="en-US" sz="1400" b="1" dirty="0"/>
              <a:t>A12-15 </a:t>
            </a:r>
            <a:r>
              <a:rPr lang="en-US" sz="1400" dirty="0"/>
              <a:t>will correlate with the DUNS  information.  Should you need further assistance with the section contact David Carter at 512/936-6079 or at </a:t>
            </a:r>
            <a:r>
              <a:rPr lang="en-US" sz="1400" dirty="0">
                <a:hlinkClick r:id="rId5"/>
              </a:rPr>
              <a:t>david.carter@twdb.texas.gov</a:t>
            </a:r>
            <a:endParaRPr lang="en-US" sz="1400" dirty="0"/>
          </a:p>
          <a:p>
            <a:pPr algn="ctr"/>
            <a:r>
              <a:rPr lang="en-US" sz="1400" b="1" dirty="0" smtClean="0"/>
              <a:t>Only </a:t>
            </a:r>
            <a:r>
              <a:rPr lang="en-US" sz="1400" b="1" dirty="0"/>
              <a:t>applicants applying for funding from the CWSRF and DWSRF Programs must complete </a:t>
            </a:r>
            <a:r>
              <a:rPr lang="en-US" sz="1400" b="1" dirty="0" smtClean="0"/>
              <a:t>the DUNS and SAM information requested in this section.</a:t>
            </a:r>
            <a:endParaRPr lang="en-US" sz="1400" dirty="0"/>
          </a:p>
        </p:txBody>
      </p:sp>
      <p:sp>
        <p:nvSpPr>
          <p:cNvPr id="102" name="Title 1"/>
          <p:cNvSpPr>
            <a:spLocks noGrp="1"/>
          </p:cNvSpPr>
          <p:nvPr>
            <p:ph type="title"/>
          </p:nvPr>
        </p:nvSpPr>
        <p:spPr>
          <a:xfrm>
            <a:off x="4701095" y="152400"/>
            <a:ext cx="4191000" cy="914400"/>
          </a:xfrm>
        </p:spPr>
        <p:txBody>
          <a:bodyPr/>
          <a:lstStyle/>
          <a:p>
            <a:r>
              <a:rPr lang="en-US" dirty="0"/>
              <a:t>Part A – Continued </a:t>
            </a:r>
          </a:p>
        </p:txBody>
      </p:sp>
      <p:sp>
        <p:nvSpPr>
          <p:cNvPr id="2" name="TextBox 1"/>
          <p:cNvSpPr txBox="1"/>
          <p:nvPr/>
        </p:nvSpPr>
        <p:spPr>
          <a:xfrm>
            <a:off x="1121532" y="2870447"/>
            <a:ext cx="687589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This </a:t>
            </a:r>
            <a:r>
              <a:rPr lang="en-US" dirty="0"/>
              <a:t>information is a process and </a:t>
            </a:r>
            <a:r>
              <a:rPr lang="en-US" dirty="0" smtClean="0"/>
              <a:t>may take </a:t>
            </a:r>
            <a:r>
              <a:rPr lang="en-US" dirty="0"/>
              <a:t>several weeks to obtain.  </a:t>
            </a:r>
            <a:endParaRPr lang="en-US" dirty="0" smtClean="0"/>
          </a:p>
          <a:p>
            <a:pPr algn="ctr"/>
            <a:r>
              <a:rPr lang="en-US" dirty="0" smtClean="0"/>
              <a:t>Please allow ample time to obtain prior to application submittal.   </a:t>
            </a:r>
            <a:endParaRPr lang="en-US" dirty="0"/>
          </a:p>
        </p:txBody>
      </p:sp>
      <p:sp>
        <p:nvSpPr>
          <p:cNvPr id="3" name="TextBox 2"/>
          <p:cNvSpPr txBox="1"/>
          <p:nvPr/>
        </p:nvSpPr>
        <p:spPr>
          <a:xfrm>
            <a:off x="1121531" y="4038600"/>
            <a:ext cx="6875893" cy="1446550"/>
          </a:xfrm>
          <a:prstGeom prst="rect">
            <a:avLst/>
          </a:prstGeom>
          <a:noFill/>
        </p:spPr>
        <p:txBody>
          <a:bodyPr wrap="square" rtlCol="0">
            <a:spAutoFit/>
          </a:bodyPr>
          <a:lstStyle/>
          <a:p>
            <a:r>
              <a:rPr lang="en-US" sz="1400" b="1" dirty="0"/>
              <a:t>Pursuant to Federal Funding Accountability and Transparency Act (FFATA) the applicant is required to: </a:t>
            </a:r>
          </a:p>
          <a:p>
            <a:pPr marL="228600" indent="-228600">
              <a:buAutoNum type="arabicPeriod"/>
            </a:pPr>
            <a:r>
              <a:rPr lang="en-US" sz="1200" dirty="0" smtClean="0"/>
              <a:t>Obtain </a:t>
            </a:r>
            <a:r>
              <a:rPr lang="en-US" sz="1200" dirty="0"/>
              <a:t>a DUNS number that will represent a universal identifier for all federal funding assistance. DUNS numbers can be obtained from Dun and Bradstreet at </a:t>
            </a:r>
            <a:r>
              <a:rPr lang="en-US" sz="1200" dirty="0" smtClean="0"/>
              <a:t> </a:t>
            </a:r>
            <a:r>
              <a:rPr lang="en-US" sz="1200" dirty="0" smtClean="0">
                <a:hlinkClick r:id="rId6"/>
              </a:rPr>
              <a:t>http://fedgov.dnb.com/webform/</a:t>
            </a:r>
            <a:endParaRPr lang="en-US" sz="1200" dirty="0" smtClean="0"/>
          </a:p>
          <a:p>
            <a:pPr marL="228600" indent="-228600">
              <a:buAutoNum type="arabicPeriod"/>
            </a:pPr>
            <a:r>
              <a:rPr lang="en-US" sz="1200" dirty="0"/>
              <a:t>Register with System for Award Management (SAM) and maintain current registration at all times during which the Board loan agreement is active or under consideration by the Board. Register </a:t>
            </a:r>
            <a:r>
              <a:rPr lang="en-US" sz="1200" dirty="0" smtClean="0"/>
              <a:t>at </a:t>
            </a:r>
            <a:r>
              <a:rPr lang="en-US" sz="1200" dirty="0" smtClean="0">
                <a:hlinkClick r:id="rId7"/>
              </a:rPr>
              <a:t>https://sam.gov</a:t>
            </a:r>
            <a:endParaRPr lang="en-US" sz="1200"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64500" y="4749800"/>
            <a:ext cx="431800" cy="431800"/>
          </a:xfrm>
          <a:prstGeom prst="rect">
            <a:avLst/>
          </a:prstGeom>
        </p:spPr>
      </p:pic>
      <p:sp>
        <p:nvSpPr>
          <p:cNvPr id="10" name="Action Button: Back or Previous 9">
            <a:hlinkClick r:id="" action="ppaction://hlinkshowjump?jump=previousslide" highlightClick="1"/>
          </p:cNvPr>
          <p:cNvSpPr/>
          <p:nvPr/>
        </p:nvSpPr>
        <p:spPr>
          <a:xfrm>
            <a:off x="533400" y="58674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077200" y="59436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572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WDB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5368</TotalTime>
  <Words>7709</Words>
  <Application>Microsoft Office PowerPoint</Application>
  <PresentationFormat>On-screen Show (4:3)</PresentationFormat>
  <Paragraphs>1636</Paragraphs>
  <Slides>47</Slides>
  <Notes>43</Notes>
  <HiddenSlides>0</HiddenSlides>
  <MMClips>43</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TWDB Theme</vt:lpstr>
      <vt:lpstr>PowerPoint Presentation</vt:lpstr>
      <vt:lpstr>Notice to All Applicants </vt:lpstr>
      <vt:lpstr>Application for Financial Assistance for Water and Wastewater Infrastructure Construction</vt:lpstr>
      <vt:lpstr>PowerPoint Presentation</vt:lpstr>
      <vt:lpstr>Part A – General Information</vt:lpstr>
      <vt:lpstr>Part A – Continued </vt:lpstr>
      <vt:lpstr>Part A – Continued </vt:lpstr>
      <vt:lpstr>Part A – Continued </vt:lpstr>
      <vt:lpstr>Part A – Continued </vt:lpstr>
      <vt:lpstr>Part B – Financial Information</vt:lpstr>
      <vt:lpstr>Part B – Continued </vt:lpstr>
      <vt:lpstr>B2 – Five-year Comparative Operating Statement Illustration</vt:lpstr>
      <vt:lpstr>Part B – Continued </vt:lpstr>
      <vt:lpstr>Part B – Continued </vt:lpstr>
      <vt:lpstr>Part B – Continued </vt:lpstr>
      <vt:lpstr>Part B – Continued </vt:lpstr>
      <vt:lpstr>B15 – Pro forma Illustration</vt:lpstr>
      <vt:lpstr>Part B – Continued </vt:lpstr>
      <vt:lpstr>Part B – Continued </vt:lpstr>
      <vt:lpstr>PowerPoint Presentation</vt:lpstr>
      <vt:lpstr>Part C – Continued</vt:lpstr>
      <vt:lpstr>Part C – Continued </vt:lpstr>
      <vt:lpstr>Part C – Continued </vt:lpstr>
      <vt:lpstr>PowerPoint Presentation</vt:lpstr>
      <vt:lpstr>PowerPoint Presentation</vt:lpstr>
      <vt:lpstr>Part C – Continued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E Environmental Documentation </vt:lpstr>
      <vt:lpstr>PowerPoint Presentation</vt:lpstr>
      <vt:lpstr>PowerPoint Presentation</vt:lpstr>
      <vt:lpstr>PowerPoint Presentation</vt:lpstr>
      <vt:lpstr>PowerPoint Presentation</vt:lpstr>
      <vt:lpstr>Part F Planning and Water Conservation Plan</vt:lpstr>
      <vt:lpstr>Part F– Continued </vt:lpstr>
      <vt:lpstr>PowerPoint Presentation</vt:lpstr>
      <vt:lpstr>PowerPoint Presentation</vt:lpstr>
      <vt:lpstr>PowerPoint Presentation</vt:lpstr>
    </vt:vector>
  </TitlesOfParts>
  <Company>Texas Water Development Board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HDesk</dc:creator>
  <cp:lastModifiedBy>Monica Rojo</cp:lastModifiedBy>
  <cp:revision>647</cp:revision>
  <cp:lastPrinted>2013-03-26T20:10:01Z</cp:lastPrinted>
  <dcterms:created xsi:type="dcterms:W3CDTF">2013-03-07T16:16:46Z</dcterms:created>
  <dcterms:modified xsi:type="dcterms:W3CDTF">2013-04-29T19:28:39Z</dcterms:modified>
</cp:coreProperties>
</file>